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Lst>
  <p:notesMasterIdLst>
    <p:notesMasterId r:id="rId93"/>
  </p:notesMasterIdLst>
  <p:sldIdLst>
    <p:sldId id="290" r:id="rId2"/>
    <p:sldId id="292" r:id="rId3"/>
    <p:sldId id="338" r:id="rId4"/>
    <p:sldId id="351" r:id="rId5"/>
    <p:sldId id="339" r:id="rId6"/>
    <p:sldId id="294" r:id="rId7"/>
    <p:sldId id="340" r:id="rId8"/>
    <p:sldId id="352" r:id="rId9"/>
    <p:sldId id="296" r:id="rId10"/>
    <p:sldId id="341" r:id="rId11"/>
    <p:sldId id="297" r:id="rId12"/>
    <p:sldId id="342" r:id="rId13"/>
    <p:sldId id="298" r:id="rId14"/>
    <p:sldId id="343" r:id="rId15"/>
    <p:sldId id="299" r:id="rId16"/>
    <p:sldId id="349" r:id="rId17"/>
    <p:sldId id="300" r:id="rId18"/>
    <p:sldId id="347" r:id="rId19"/>
    <p:sldId id="311" r:id="rId20"/>
    <p:sldId id="312" r:id="rId21"/>
    <p:sldId id="344" r:id="rId22"/>
    <p:sldId id="313" r:id="rId23"/>
    <p:sldId id="348" r:id="rId24"/>
    <p:sldId id="346" r:id="rId25"/>
    <p:sldId id="345" r:id="rId26"/>
    <p:sldId id="314" r:id="rId27"/>
    <p:sldId id="315" r:id="rId28"/>
    <p:sldId id="316" r:id="rId29"/>
    <p:sldId id="317" r:id="rId30"/>
    <p:sldId id="257" r:id="rId31"/>
    <p:sldId id="258" r:id="rId32"/>
    <p:sldId id="302" r:id="rId33"/>
    <p:sldId id="303" r:id="rId34"/>
    <p:sldId id="304" r:id="rId35"/>
    <p:sldId id="306" r:id="rId36"/>
    <p:sldId id="305" r:id="rId37"/>
    <p:sldId id="293" r:id="rId38"/>
    <p:sldId id="318" r:id="rId39"/>
    <p:sldId id="309" r:id="rId40"/>
    <p:sldId id="310" r:id="rId41"/>
    <p:sldId id="307" r:id="rId42"/>
    <p:sldId id="308" r:id="rId43"/>
    <p:sldId id="291" r:id="rId44"/>
    <p:sldId id="286" r:id="rId45"/>
    <p:sldId id="287" r:id="rId46"/>
    <p:sldId id="288" r:id="rId47"/>
    <p:sldId id="289" r:id="rId48"/>
    <p:sldId id="319" r:id="rId49"/>
    <p:sldId id="321" r:id="rId50"/>
    <p:sldId id="322" r:id="rId51"/>
    <p:sldId id="323" r:id="rId52"/>
    <p:sldId id="324" r:id="rId53"/>
    <p:sldId id="325" r:id="rId54"/>
    <p:sldId id="326" r:id="rId55"/>
    <p:sldId id="327" r:id="rId56"/>
    <p:sldId id="328" r:id="rId57"/>
    <p:sldId id="329" r:id="rId58"/>
    <p:sldId id="330" r:id="rId59"/>
    <p:sldId id="331" r:id="rId60"/>
    <p:sldId id="332" r:id="rId61"/>
    <p:sldId id="333" r:id="rId62"/>
    <p:sldId id="334" r:id="rId63"/>
    <p:sldId id="335" r:id="rId64"/>
    <p:sldId id="336" r:id="rId65"/>
    <p:sldId id="337" r:id="rId66"/>
    <p:sldId id="350" r:id="rId67"/>
    <p:sldId id="320" r:id="rId68"/>
    <p:sldId id="263" r:id="rId69"/>
    <p:sldId id="261" r:id="rId70"/>
    <p:sldId id="260" r:id="rId71"/>
    <p:sldId id="259" r:id="rId72"/>
    <p:sldId id="274" r:id="rId73"/>
    <p:sldId id="266" r:id="rId74"/>
    <p:sldId id="267" r:id="rId75"/>
    <p:sldId id="268" r:id="rId76"/>
    <p:sldId id="269" r:id="rId77"/>
    <p:sldId id="270" r:id="rId78"/>
    <p:sldId id="271" r:id="rId79"/>
    <p:sldId id="275" r:id="rId80"/>
    <p:sldId id="272" r:id="rId81"/>
    <p:sldId id="273" r:id="rId82"/>
    <p:sldId id="276" r:id="rId83"/>
    <p:sldId id="277" r:id="rId84"/>
    <p:sldId id="278" r:id="rId85"/>
    <p:sldId id="279" r:id="rId86"/>
    <p:sldId id="280" r:id="rId87"/>
    <p:sldId id="281" r:id="rId88"/>
    <p:sldId id="282" r:id="rId89"/>
    <p:sldId id="283" r:id="rId90"/>
    <p:sldId id="284" r:id="rId91"/>
    <p:sldId id="285"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4" autoAdjust="0"/>
    <p:restoredTop sz="93827" autoAdjust="0"/>
  </p:normalViewPr>
  <p:slideViewPr>
    <p:cSldViewPr snapToGrid="0">
      <p:cViewPr varScale="1">
        <p:scale>
          <a:sx n="93" d="100"/>
          <a:sy n="93" d="100"/>
        </p:scale>
        <p:origin x="124"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B9FBB-FDAB-4CDD-BC93-E54B30B50CE9}" type="datetimeFigureOut">
              <a:rPr lang="ru-RU" smtClean="0"/>
              <a:t>07.02.2024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586E0-BDC2-494C-9F6D-EE611B71412A}" type="slidenum">
              <a:rPr lang="ru-RU" smtClean="0"/>
              <a:t>‹#›</a:t>
            </a:fld>
            <a:endParaRPr lang="ru-RU"/>
          </a:p>
        </p:txBody>
      </p:sp>
    </p:spTree>
    <p:extLst>
      <p:ext uri="{BB962C8B-B14F-4D97-AF65-F5344CB8AC3E}">
        <p14:creationId xmlns:p14="http://schemas.microsoft.com/office/powerpoint/2010/main" val="249010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9586E0-BDC2-494C-9F6D-EE611B71412A}" type="slidenum">
              <a:rPr lang="ru-RU" smtClean="0"/>
              <a:t>35</a:t>
            </a:fld>
            <a:endParaRPr lang="ru-RU"/>
          </a:p>
        </p:txBody>
      </p:sp>
    </p:spTree>
    <p:extLst>
      <p:ext uri="{BB962C8B-B14F-4D97-AF65-F5344CB8AC3E}">
        <p14:creationId xmlns:p14="http://schemas.microsoft.com/office/powerpoint/2010/main" val="1603844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39586E0-BDC2-494C-9F6D-EE611B71412A}" type="slidenum">
              <a:rPr lang="ru-RU" smtClean="0"/>
              <a:t>41</a:t>
            </a:fld>
            <a:endParaRPr lang="ru-RU"/>
          </a:p>
        </p:txBody>
      </p:sp>
    </p:spTree>
    <p:extLst>
      <p:ext uri="{BB962C8B-B14F-4D97-AF65-F5344CB8AC3E}">
        <p14:creationId xmlns:p14="http://schemas.microsoft.com/office/powerpoint/2010/main" val="3168651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3048000" y="3124200"/>
            <a:ext cx="8229600" cy="1894362"/>
          </a:xfrm>
        </p:spPr>
        <p:txBody>
          <a:bodyPr/>
          <a:lstStyle>
            <a:lvl1pPr>
              <a:defRPr b="1"/>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bwMode="auto">
          <a:xfrm rot="5400000">
            <a:off x="10733828" y="1110597"/>
            <a:ext cx="2286000" cy="508000"/>
          </a:xfrm>
        </p:spPr>
        <p:txBody>
          <a:bodyPr/>
          <a:lstStyle/>
          <a:p>
            <a:fld id="{073ED0CC-082F-4160-86E5-0D6041F12778}" type="datetime1">
              <a:rPr lang="en-US" smtClean="0"/>
              <a:pPr/>
              <a:t>2/7/2024</a:t>
            </a:fld>
            <a:endParaRPr lang="en-US" dirty="0"/>
          </a:p>
        </p:txBody>
      </p:sp>
      <p:sp>
        <p:nvSpPr>
          <p:cNvPr id="17" name="Нижний колонтитул 16"/>
          <p:cNvSpPr>
            <a:spLocks noGrp="1"/>
          </p:cNvSpPr>
          <p:nvPr>
            <p:ph type="ftr" sz="quarter" idx="11"/>
          </p:nvPr>
        </p:nvSpPr>
        <p:spPr bwMode="auto">
          <a:xfrm rot="5400000">
            <a:off x="10045959" y="4117661"/>
            <a:ext cx="3657600" cy="512064"/>
          </a:xfrm>
        </p:spPr>
        <p:txBody>
          <a:bodyPr/>
          <a:lstStyle/>
          <a:p>
            <a:endParaRPr lang="en-US" dirty="0"/>
          </a:p>
        </p:txBody>
      </p:sp>
      <p:sp>
        <p:nvSpPr>
          <p:cNvPr id="10" name="Прямоугольник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767392" y="4928702"/>
            <a:ext cx="812800" cy="517524"/>
          </a:xfrm>
        </p:spPr>
        <p:txBody>
          <a:bodyPr/>
          <a:lstStyle/>
          <a:p>
            <a:fld id="{3A98EE3D-8CD1-4C3F-BD1C-C98C9596463C}"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073ED0CC-082F-4160-86E5-0D6041F12778}" type="datetime1">
              <a:rPr lang="en-US" smtClean="0"/>
              <a:pPr/>
              <a:t>2/7/2024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3A98EE3D-8CD1-4C3F-BD1C-C98C9596463C}" type="slidenum">
              <a:rPr lang="en-US" smtClean="0"/>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0"/>
            <a:ext cx="22352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073ED0CC-082F-4160-86E5-0D6041F12778}" type="datetime1">
              <a:rPr lang="en-US" smtClean="0"/>
              <a:pPr/>
              <a:t>2/7/2024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3A98EE3D-8CD1-4C3F-BD1C-C98C9596463C}" type="slidenum">
              <a:rPr lang="en-US" smtClean="0"/>
              <a:pPr/>
              <a:t>‹#›</a:t>
            </a:fld>
            <a:endParaRPr 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8" name="Содержимое 7"/>
          <p:cNvSpPr>
            <a:spLocks noGrp="1"/>
          </p:cNvSpPr>
          <p:nvPr>
            <p:ph sz="quarter" idx="1"/>
          </p:nvPr>
        </p:nvSpPr>
        <p:spPr>
          <a:xfrm>
            <a:off x="609600" y="1600200"/>
            <a:ext cx="9956800" cy="4873752"/>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4"/>
          </p:nvPr>
        </p:nvSpPr>
        <p:spPr/>
        <p:txBody>
          <a:bodyPr rtlCol="0"/>
          <a:lstStyle/>
          <a:p>
            <a:fld id="{073ED0CC-082F-4160-86E5-0D6041F12778}" type="datetime1">
              <a:rPr lang="en-US" smtClean="0"/>
              <a:pPr/>
              <a:t>2/7/2024</a:t>
            </a:fld>
            <a:endParaRPr lang="en-US" dirty="0"/>
          </a:p>
        </p:txBody>
      </p:sp>
      <p:sp>
        <p:nvSpPr>
          <p:cNvPr id="9" name="Номер слайда 8"/>
          <p:cNvSpPr>
            <a:spLocks noGrp="1"/>
          </p:cNvSpPr>
          <p:nvPr>
            <p:ph type="sldNum" sz="quarter" idx="15"/>
          </p:nvPr>
        </p:nvSpPr>
        <p:spPr/>
        <p:txBody>
          <a:bodyPr rtlCol="0"/>
          <a:lstStyle/>
          <a:p>
            <a:fld id="{3A98EE3D-8CD1-4C3F-BD1C-C98C9596463C}" type="slidenum">
              <a:rPr lang="en-US" smtClean="0"/>
              <a:pPr/>
              <a:t>‹#›</a:t>
            </a:fld>
            <a:endParaRPr lang="en-US" dirty="0"/>
          </a:p>
        </p:txBody>
      </p:sp>
      <p:sp>
        <p:nvSpPr>
          <p:cNvPr id="10" name="Нижний колонтитул 9"/>
          <p:cNvSpPr>
            <a:spLocks noGrp="1"/>
          </p:cNvSpPr>
          <p:nvPr>
            <p:ph type="ftr" sz="quarter" idx="16"/>
          </p:nvPr>
        </p:nvSpPr>
        <p:spPr/>
        <p:txBody>
          <a:bodyPr rtlCol="0"/>
          <a:lstStyle/>
          <a:p>
            <a:endParaRPr 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0" y="2895600"/>
            <a:ext cx="8229600" cy="2053590"/>
          </a:xfrm>
        </p:spPr>
        <p:txBody>
          <a:bodyPr/>
          <a:lstStyle>
            <a:lvl1pPr algn="l">
              <a:buNone/>
              <a:defRPr sz="3000" b="1" cap="small" baseline="0"/>
            </a:lvl1pPr>
          </a:lstStyle>
          <a:p>
            <a:r>
              <a:rPr kumimoji="0" lang="ru-RU"/>
              <a:t>Образец заголовка</a:t>
            </a:r>
            <a:endParaRPr kumimoji="0" lang="en-US"/>
          </a:p>
        </p:txBody>
      </p:sp>
      <p:sp>
        <p:nvSpPr>
          <p:cNvPr id="3" name="Текст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bwMode="auto">
          <a:xfrm rot="5400000">
            <a:off x="10732008" y="1106932"/>
            <a:ext cx="2286000" cy="508000"/>
          </a:xfrm>
        </p:spPr>
        <p:txBody>
          <a:bodyPr/>
          <a:lstStyle/>
          <a:p>
            <a:fld id="{073ED0CC-082F-4160-86E5-0D6041F12778}" type="datetime1">
              <a:rPr lang="en-US" smtClean="0"/>
              <a:pPr/>
              <a:t>2/7/2024</a:t>
            </a:fld>
            <a:endParaRPr lang="en-US" dirty="0"/>
          </a:p>
        </p:txBody>
      </p:sp>
      <p:sp>
        <p:nvSpPr>
          <p:cNvPr id="5" name="Нижний колонтитул 4"/>
          <p:cNvSpPr>
            <a:spLocks noGrp="1"/>
          </p:cNvSpPr>
          <p:nvPr>
            <p:ph type="ftr" sz="quarter" idx="11"/>
          </p:nvPr>
        </p:nvSpPr>
        <p:spPr bwMode="auto">
          <a:xfrm rot="5400000">
            <a:off x="10046208" y="4114800"/>
            <a:ext cx="3657600" cy="512064"/>
          </a:xfrm>
        </p:spPr>
        <p:txBody>
          <a:bodyPr/>
          <a:lstStyle/>
          <a:p>
            <a:endParaRPr lang="en-US" dirty="0"/>
          </a:p>
        </p:txBody>
      </p:sp>
      <p:sp>
        <p:nvSpPr>
          <p:cNvPr id="9" name="Прямоугольник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787488" y="4928702"/>
            <a:ext cx="812800" cy="517524"/>
          </a:xfrm>
        </p:spPr>
        <p:txBody>
          <a:bodyPr/>
          <a:lstStyle/>
          <a:p>
            <a:fld id="{3A98EE3D-8CD1-4C3F-BD1C-C98C9596463C}"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073ED0CC-082F-4160-86E5-0D6041F12778}" type="datetime1">
              <a:rPr lang="en-US" smtClean="0"/>
              <a:pPr/>
              <a:t>2/7/2024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3A98EE3D-8CD1-4C3F-BD1C-C98C9596463C}" type="slidenum">
              <a:rPr lang="en-US" smtClean="0"/>
              <a:pPr/>
              <a:t>‹#›</a:t>
            </a:fld>
            <a:endParaRPr lang="en-US" dirty="0"/>
          </a:p>
        </p:txBody>
      </p:sp>
      <p:sp>
        <p:nvSpPr>
          <p:cNvPr id="9" name="Содержимое 8"/>
          <p:cNvSpPr>
            <a:spLocks noGrp="1"/>
          </p:cNvSpPr>
          <p:nvPr>
            <p:ph sz="quarter" idx="1"/>
          </p:nvPr>
        </p:nvSpPr>
        <p:spPr>
          <a:xfrm>
            <a:off x="609600" y="1600200"/>
            <a:ext cx="48768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1" name="Содержимое 10"/>
          <p:cNvSpPr>
            <a:spLocks noGrp="1"/>
          </p:cNvSpPr>
          <p:nvPr>
            <p:ph sz="quarter" idx="2"/>
          </p:nvPr>
        </p:nvSpPr>
        <p:spPr>
          <a:xfrm>
            <a:off x="5693664" y="1600200"/>
            <a:ext cx="48768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058400" cy="1143000"/>
          </a:xfrm>
        </p:spPr>
        <p:txBody>
          <a:bodyPr anchor="b"/>
          <a:lstStyle>
            <a:lvl1pPr>
              <a:defRPr/>
            </a:lvl1pPr>
          </a:lstStyle>
          <a:p>
            <a:r>
              <a:rPr kumimoji="0" lang="ru-RU"/>
              <a:t>Образец заголовка</a:t>
            </a:r>
            <a:endParaRPr kumimoji="0" lang="en-US"/>
          </a:p>
        </p:txBody>
      </p:sp>
      <p:sp>
        <p:nvSpPr>
          <p:cNvPr id="7" name="Дата 6"/>
          <p:cNvSpPr>
            <a:spLocks noGrp="1"/>
          </p:cNvSpPr>
          <p:nvPr>
            <p:ph type="dt" sz="half" idx="10"/>
          </p:nvPr>
        </p:nvSpPr>
        <p:spPr/>
        <p:txBody>
          <a:bodyPr/>
          <a:lstStyle/>
          <a:p>
            <a:fld id="{073ED0CC-082F-4160-86E5-0D6041F12778}" type="datetime1">
              <a:rPr lang="en-US" smtClean="0"/>
              <a:pPr/>
              <a:t>2/7/2024</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3A98EE3D-8CD1-4C3F-BD1C-C98C9596463C}" type="slidenum">
              <a:rPr lang="en-US" smtClean="0"/>
              <a:pPr/>
              <a:t>‹#›</a:t>
            </a:fld>
            <a:endParaRPr lang="en-US" dirty="0"/>
          </a:p>
        </p:txBody>
      </p:sp>
      <p:sp>
        <p:nvSpPr>
          <p:cNvPr id="11" name="Содержимое 10"/>
          <p:cNvSpPr>
            <a:spLocks noGrp="1"/>
          </p:cNvSpPr>
          <p:nvPr>
            <p:ph sz="quarter" idx="2"/>
          </p:nvPr>
        </p:nvSpPr>
        <p:spPr>
          <a:xfrm>
            <a:off x="609600" y="2362200"/>
            <a:ext cx="4876800" cy="38862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Содержимое 12"/>
          <p:cNvSpPr>
            <a:spLocks noGrp="1"/>
          </p:cNvSpPr>
          <p:nvPr>
            <p:ph sz="quarter" idx="4"/>
          </p:nvPr>
        </p:nvSpPr>
        <p:spPr>
          <a:xfrm>
            <a:off x="5829300" y="2362200"/>
            <a:ext cx="4876800" cy="38862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2" name="Текст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a:t>Образец текста</a:t>
            </a:r>
          </a:p>
        </p:txBody>
      </p:sp>
      <p:sp>
        <p:nvSpPr>
          <p:cNvPr id="14" name="Текст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a:t>Образец текста</a:t>
            </a: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6" name="Дата 5"/>
          <p:cNvSpPr>
            <a:spLocks noGrp="1"/>
          </p:cNvSpPr>
          <p:nvPr>
            <p:ph type="dt" sz="half" idx="10"/>
          </p:nvPr>
        </p:nvSpPr>
        <p:spPr/>
        <p:txBody>
          <a:bodyPr rtlCol="0"/>
          <a:lstStyle/>
          <a:p>
            <a:fld id="{073ED0CC-082F-4160-86E5-0D6041F12778}" type="datetime1">
              <a:rPr lang="en-US" smtClean="0"/>
              <a:pPr/>
              <a:t>2/7/2024</a:t>
            </a:fld>
            <a:endParaRPr lang="en-US" dirty="0"/>
          </a:p>
        </p:txBody>
      </p:sp>
      <p:sp>
        <p:nvSpPr>
          <p:cNvPr id="7" name="Номер слайда 6"/>
          <p:cNvSpPr>
            <a:spLocks noGrp="1"/>
          </p:cNvSpPr>
          <p:nvPr>
            <p:ph type="sldNum" sz="quarter" idx="11"/>
          </p:nvPr>
        </p:nvSpPr>
        <p:spPr/>
        <p:txBody>
          <a:bodyPr rtlCol="0"/>
          <a:lstStyle/>
          <a:p>
            <a:fld id="{3A98EE3D-8CD1-4C3F-BD1C-C98C9596463C}" type="slidenum">
              <a:rPr lang="en-US" smtClean="0"/>
              <a:pPr/>
              <a:t>‹#›</a:t>
            </a:fld>
            <a:endParaRPr lang="en-US" dirty="0"/>
          </a:p>
        </p:txBody>
      </p:sp>
      <p:sp>
        <p:nvSpPr>
          <p:cNvPr id="8" name="Нижний колонтитул 7"/>
          <p:cNvSpPr>
            <a:spLocks noGrp="1"/>
          </p:cNvSpPr>
          <p:nvPr>
            <p:ph type="ftr" sz="quarter" idx="12"/>
          </p:nvPr>
        </p:nvSpPr>
        <p:spPr/>
        <p:txBody>
          <a:bodyPr rtlCol="0"/>
          <a:lstStyle/>
          <a:p>
            <a:endParaRPr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73ED0CC-082F-4160-86E5-0D6041F12778}" type="datetime1">
              <a:rPr lang="en-US" smtClean="0"/>
              <a:pPr/>
              <a:t>2/7/2024</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3A98EE3D-8CD1-4C3F-BD1C-C98C9596463C}" type="slidenum">
              <a:rPr lang="en-US" smtClean="0"/>
              <a:pPr/>
              <a:t>‹#›</a:t>
            </a:fld>
            <a:endParaRPr lang="en-US"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ru-RU"/>
              <a:t>Образец заголовка</a:t>
            </a:r>
            <a:endParaRPr kumimoji="0" lang="en-US"/>
          </a:p>
        </p:txBody>
      </p:sp>
      <p:sp>
        <p:nvSpPr>
          <p:cNvPr id="3" name="Текст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8" name="Прямая соединительная линия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406400" y="274320"/>
            <a:ext cx="7518400" cy="6327648"/>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1" name="Дата 20"/>
          <p:cNvSpPr>
            <a:spLocks noGrp="1"/>
          </p:cNvSpPr>
          <p:nvPr>
            <p:ph type="dt" sz="half" idx="14"/>
          </p:nvPr>
        </p:nvSpPr>
        <p:spPr/>
        <p:txBody>
          <a:bodyPr rtlCol="0"/>
          <a:lstStyle/>
          <a:p>
            <a:fld id="{073ED0CC-082F-4160-86E5-0D6041F12778}" type="datetime1">
              <a:rPr lang="en-US" smtClean="0"/>
              <a:pPr/>
              <a:t>2/7/2024</a:t>
            </a:fld>
            <a:endParaRPr lang="en-US" dirty="0"/>
          </a:p>
        </p:txBody>
      </p:sp>
      <p:sp>
        <p:nvSpPr>
          <p:cNvPr id="22" name="Номер слайда 21"/>
          <p:cNvSpPr>
            <a:spLocks noGrp="1"/>
          </p:cNvSpPr>
          <p:nvPr>
            <p:ph type="sldNum" sz="quarter" idx="15"/>
          </p:nvPr>
        </p:nvSpPr>
        <p:spPr/>
        <p:txBody>
          <a:bodyPr rtlCol="0"/>
          <a:lstStyle/>
          <a:p>
            <a:fld id="{3A98EE3D-8CD1-4C3F-BD1C-C98C9596463C}" type="slidenum">
              <a:rPr lang="en-US" smtClean="0"/>
              <a:pPr/>
              <a:t>‹#›</a:t>
            </a:fld>
            <a:endParaRPr lang="en-US" dirty="0"/>
          </a:p>
        </p:txBody>
      </p:sp>
      <p:sp>
        <p:nvSpPr>
          <p:cNvPr id="23" name="Нижний колонтитул 22"/>
          <p:cNvSpPr>
            <a:spLocks noGrp="1"/>
          </p:cNvSpPr>
          <p:nvPr>
            <p:ph type="ftr" sz="quarter" idx="16"/>
          </p:nvPr>
        </p:nvSpPr>
        <p:spPr/>
        <p:txBody>
          <a:bodyPr rtlCol="0"/>
          <a:lstStyle/>
          <a:p>
            <a:endParaRPr lang="en-US" dirty="0"/>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5518404" y="3124200"/>
            <a:ext cx="6309360" cy="609600"/>
          </a:xfrm>
        </p:spPr>
        <p:txBody>
          <a:bodyPr anchor="b"/>
          <a:lstStyle>
            <a:lvl1pPr algn="l">
              <a:buNone/>
              <a:defRPr sz="2000" b="1"/>
            </a:lvl1pPr>
          </a:lstStyle>
          <a:p>
            <a:r>
              <a:rPr kumimoji="0" lang="ru-RU"/>
              <a:t>Образец заголовка</a:t>
            </a:r>
            <a:endParaRPr kumimoji="0" lang="en-US"/>
          </a:p>
        </p:txBody>
      </p:sp>
      <p:sp>
        <p:nvSpPr>
          <p:cNvPr id="3" name="Рисунок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a:t>Вставка рисунка</a:t>
            </a:r>
            <a:endParaRPr kumimoji="0" lang="en-US" dirty="0"/>
          </a:p>
        </p:txBody>
      </p:sp>
      <p:sp>
        <p:nvSpPr>
          <p:cNvPr id="4" name="Текст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10" name="Прямая соединительная линия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073ED0CC-082F-4160-86E5-0D6041F12778}" type="datetime1">
              <a:rPr lang="en-US" smtClean="0"/>
              <a:pPr/>
              <a:t>2/7/2024</a:t>
            </a:fld>
            <a:endParaRPr lang="en-US" dirty="0"/>
          </a:p>
        </p:txBody>
      </p:sp>
      <p:sp>
        <p:nvSpPr>
          <p:cNvPr id="18" name="Номер слайда 17"/>
          <p:cNvSpPr>
            <a:spLocks noGrp="1"/>
          </p:cNvSpPr>
          <p:nvPr>
            <p:ph type="sldNum" sz="quarter" idx="11"/>
          </p:nvPr>
        </p:nvSpPr>
        <p:spPr/>
        <p:txBody>
          <a:bodyPr rtlCol="0"/>
          <a:lstStyle/>
          <a:p>
            <a:fld id="{3A98EE3D-8CD1-4C3F-BD1C-C98C9596463C}" type="slidenum">
              <a:rPr lang="en-US" smtClean="0"/>
              <a:pPr/>
              <a:t>‹#›</a:t>
            </a:fld>
            <a:endParaRPr lang="en-US" dirty="0"/>
          </a:p>
        </p:txBody>
      </p:sp>
      <p:sp>
        <p:nvSpPr>
          <p:cNvPr id="21" name="Нижний колонтитул 20"/>
          <p:cNvSpPr>
            <a:spLocks noGrp="1"/>
          </p:cNvSpPr>
          <p:nvPr>
            <p:ph type="ftr" sz="quarter" idx="12"/>
          </p:nvPr>
        </p:nvSpPr>
        <p:spPr/>
        <p:txBody>
          <a:bodyPr rtlCol="0"/>
          <a:lstStyle/>
          <a:p>
            <a:endParaRPr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609600" y="274638"/>
            <a:ext cx="9956800" cy="1143000"/>
          </a:xfrm>
          <a:prstGeom prst="rect">
            <a:avLst/>
          </a:prstGeom>
        </p:spPr>
        <p:txBody>
          <a:bodyPr vert="horz" anchor="b">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073ED0CC-082F-4160-86E5-0D6041F12778}" type="datetime1">
              <a:rPr lang="en-US" smtClean="0"/>
              <a:pPr/>
              <a:t>2/7/2024</a:t>
            </a:fld>
            <a:endParaRPr lang="en-US" dirty="0"/>
          </a:p>
        </p:txBody>
      </p:sp>
      <p:sp>
        <p:nvSpPr>
          <p:cNvPr id="3" name="Нижний колонтитул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dirty="0"/>
          </a:p>
        </p:txBody>
      </p:sp>
      <p:sp>
        <p:nvSpPr>
          <p:cNvPr id="7" name="Прямая соединительная линия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3A98EE3D-8CD1-4C3F-BD1C-C98C9596463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sldNum="0"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indomo.com/de/mindmap/mind-map-b3d8c8c44a094f7280d3380f5397e1a4"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erkindikqanaty.com/kurs-po-pravam-cheloveka/modul1/urok1-3"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forms.gle/UyJJ54cBAK4U6z42A"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www.sciint.org/"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2554941" y="2277036"/>
            <a:ext cx="9386047" cy="1894362"/>
          </a:xfrm>
        </p:spPr>
        <p:txBody>
          <a:bodyPr>
            <a:noAutofit/>
          </a:bodyPr>
          <a:lstStyle/>
          <a:p>
            <a:r>
              <a:rPr lang="ru-RU" sz="3600" dirty="0">
                <a:solidFill>
                  <a:schemeClr val="tx1"/>
                </a:solidFill>
              </a:rPr>
              <a:t>Современные подходы и технологии гражданского воспитания детей и молодежи</a:t>
            </a:r>
          </a:p>
        </p:txBody>
      </p:sp>
      <p:sp>
        <p:nvSpPr>
          <p:cNvPr id="5" name="Подзаголовок 4"/>
          <p:cNvSpPr>
            <a:spLocks noGrp="1"/>
          </p:cNvSpPr>
          <p:nvPr>
            <p:ph type="subTitle" idx="1"/>
          </p:nvPr>
        </p:nvSpPr>
        <p:spPr>
          <a:xfrm>
            <a:off x="2960914" y="4963886"/>
            <a:ext cx="8437710" cy="1612742"/>
          </a:xfrm>
        </p:spPr>
        <p:txBody>
          <a:bodyPr>
            <a:normAutofit/>
          </a:bodyPr>
          <a:lstStyle/>
          <a:p>
            <a:r>
              <a:rPr lang="ru-RU" sz="2000" dirty="0"/>
              <a:t>ЦПО Самарской области</a:t>
            </a:r>
          </a:p>
          <a:p>
            <a:r>
              <a:rPr lang="ru-RU" sz="2000" dirty="0"/>
              <a:t>Иванушкина Екатерина Владимировна,</a:t>
            </a:r>
          </a:p>
          <a:p>
            <a:r>
              <a:rPr lang="ru-RU" sz="2000" dirty="0"/>
              <a:t>89276065163, </a:t>
            </a:r>
            <a:r>
              <a:rPr lang="en-US" sz="2000" dirty="0"/>
              <a:t>ivanushkina@cposo.ru</a:t>
            </a:r>
            <a:endParaRPr lang="ru-RU"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381000" y="200025"/>
            <a:ext cx="9956800" cy="2657475"/>
          </a:xfrm>
        </p:spPr>
        <p:txBody>
          <a:bodyPr>
            <a:normAutofit fontScale="90000"/>
          </a:bodyPr>
          <a:lstStyle/>
          <a:p>
            <a:r>
              <a:rPr lang="ru-RU" sz="6000" dirty="0"/>
              <a:t>Какие ценности лежат в основе признания прав?</a:t>
            </a:r>
            <a:br>
              <a:rPr lang="ru-RU" sz="6000" dirty="0"/>
            </a:br>
            <a:r>
              <a:rPr lang="ru-RU" dirty="0"/>
              <a:t/>
            </a:r>
            <a:br>
              <a:rPr lang="ru-RU" dirty="0"/>
            </a:br>
            <a:r>
              <a:rPr lang="ru-RU" dirty="0"/>
              <a:t> </a:t>
            </a:r>
          </a:p>
        </p:txBody>
      </p:sp>
      <p:sp>
        <p:nvSpPr>
          <p:cNvPr id="2" name="TextBox 1"/>
          <p:cNvSpPr txBox="1"/>
          <p:nvPr/>
        </p:nvSpPr>
        <p:spPr>
          <a:xfrm>
            <a:off x="381000" y="2571750"/>
            <a:ext cx="9720263" cy="2800767"/>
          </a:xfrm>
          <a:prstGeom prst="rect">
            <a:avLst/>
          </a:prstGeom>
          <a:noFill/>
        </p:spPr>
        <p:txBody>
          <a:bodyPr wrap="square" rtlCol="0">
            <a:spAutoFit/>
          </a:bodyPr>
          <a:lstStyle/>
          <a:p>
            <a:pPr marL="285750" indent="-285750">
              <a:buFontTx/>
              <a:buChar char="-"/>
            </a:pPr>
            <a:r>
              <a:rPr lang="ru-RU" sz="4400" dirty="0"/>
              <a:t>если у всех равные права =</a:t>
            </a:r>
            <a:r>
              <a:rPr lang="en-US" sz="4400" dirty="0"/>
              <a:t>&gt;</a:t>
            </a:r>
          </a:p>
          <a:p>
            <a:pPr marL="285750" indent="-285750">
              <a:buFontTx/>
              <a:buChar char="-"/>
            </a:pPr>
            <a:r>
              <a:rPr lang="ru-RU" sz="4400" dirty="0"/>
              <a:t>если все должны их соблюдать =</a:t>
            </a:r>
            <a:r>
              <a:rPr lang="en-US" sz="4400" dirty="0"/>
              <a:t>&gt;</a:t>
            </a:r>
          </a:p>
          <a:p>
            <a:pPr marL="285750" indent="-285750">
              <a:buFontTx/>
              <a:buChar char="-"/>
            </a:pPr>
            <a:r>
              <a:rPr lang="ru-RU" sz="4400" dirty="0"/>
              <a:t>если я признаю человеческое достоинство =</a:t>
            </a:r>
            <a:r>
              <a:rPr lang="en-US" sz="4400" dirty="0"/>
              <a:t>&gt;</a:t>
            </a:r>
            <a:endParaRPr lang="ru-RU" sz="4400" dirty="0"/>
          </a:p>
        </p:txBody>
      </p:sp>
    </p:spTree>
    <p:extLst>
      <p:ext uri="{BB962C8B-B14F-4D97-AF65-F5344CB8AC3E}">
        <p14:creationId xmlns:p14="http://schemas.microsoft.com/office/powerpoint/2010/main" val="2398916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8500" y="0"/>
            <a:ext cx="9956800" cy="652462"/>
          </a:xfrm>
        </p:spPr>
        <p:txBody>
          <a:bodyPr/>
          <a:lstStyle/>
          <a:p>
            <a:pPr algn="r"/>
            <a:r>
              <a:rPr lang="ru-RU" dirty="0"/>
              <a:t>Основные ценности</a:t>
            </a:r>
          </a:p>
        </p:txBody>
      </p:sp>
      <p:sp>
        <p:nvSpPr>
          <p:cNvPr id="3" name="Объект 2"/>
          <p:cNvSpPr>
            <a:spLocks noGrp="1"/>
          </p:cNvSpPr>
          <p:nvPr>
            <p:ph sz="quarter" idx="1"/>
          </p:nvPr>
        </p:nvSpPr>
        <p:spPr>
          <a:xfrm>
            <a:off x="609600" y="652462"/>
            <a:ext cx="9956800" cy="5821490"/>
          </a:xfrm>
        </p:spPr>
        <p:txBody>
          <a:bodyPr>
            <a:normAutofit fontScale="85000" lnSpcReduction="20000"/>
          </a:bodyPr>
          <a:lstStyle/>
          <a:p>
            <a:pPr algn="just"/>
            <a:r>
              <a:rPr lang="ru-RU" b="1" dirty="0"/>
              <a:t>Человеческое достоинство - </a:t>
            </a:r>
            <a:r>
              <a:rPr lang="ru-RU" dirty="0"/>
              <a:t>уважение и самоуважение человеческой личности.</a:t>
            </a:r>
            <a:endParaRPr lang="ru-RU" b="1" dirty="0"/>
          </a:p>
          <a:p>
            <a:pPr algn="just"/>
            <a:r>
              <a:rPr lang="ru-RU" b="1" dirty="0"/>
              <a:t>Равенство - </a:t>
            </a:r>
            <a:r>
              <a:rPr lang="ru-RU" dirty="0"/>
              <a:t>единый для всех уровень прав и свобод и запрещающий любую дискриминацию.</a:t>
            </a:r>
          </a:p>
          <a:p>
            <a:pPr algn="just"/>
            <a:r>
              <a:rPr lang="ru-RU" b="1" dirty="0"/>
              <a:t>Свобода:</a:t>
            </a:r>
            <a:r>
              <a:rPr lang="ru-RU" dirty="0"/>
              <a:t> поскольку человеческая воля составляет важную часть человеческого достоинства. Принуждение делать что-то вопреки нашему желанию принижает человеческую личность. </a:t>
            </a:r>
          </a:p>
          <a:p>
            <a:pPr algn="just"/>
            <a:r>
              <a:rPr lang="ru-RU" b="1" dirty="0"/>
              <a:t>Уважение к другим:</a:t>
            </a:r>
            <a:r>
              <a:rPr lang="ru-RU" dirty="0"/>
              <a:t> поскольку отсутствие уважения к другим не позволяет оценить их индивидуальность и их человеческое достоинство. </a:t>
            </a:r>
          </a:p>
          <a:p>
            <a:pPr algn="just"/>
            <a:r>
              <a:rPr lang="ru-RU" b="1" dirty="0"/>
              <a:t>Недопустимость дискриминации: </a:t>
            </a:r>
            <a:r>
              <a:rPr lang="ru-RU" dirty="0"/>
              <a:t>поскольку равенство людей в человеческом достоинстве означает, что мы не можем судить о правах и возможностях людей, исходя из их физических или иных признаков. </a:t>
            </a:r>
          </a:p>
          <a:p>
            <a:pPr algn="just"/>
            <a:r>
              <a:rPr lang="ru-RU" b="1" dirty="0"/>
              <a:t>Терпимость:</a:t>
            </a:r>
            <a:r>
              <a:rPr lang="ru-RU" dirty="0"/>
              <a:t> поскольку нетерпимость указывает на отсутствие уважения к различиям, а равенство не означает тождественности или единообразия. </a:t>
            </a:r>
          </a:p>
          <a:p>
            <a:pPr algn="just"/>
            <a:r>
              <a:rPr lang="ru-RU" b="1" dirty="0"/>
              <a:t>Справедливость:</a:t>
            </a:r>
            <a:r>
              <a:rPr lang="ru-RU" dirty="0"/>
              <a:t> поскольку люди, равные в своей принадлежности к человеческому роду, заслуживают справедливого отношения. </a:t>
            </a:r>
          </a:p>
          <a:p>
            <a:pPr algn="just"/>
            <a:r>
              <a:rPr lang="ru-RU" b="1" dirty="0"/>
              <a:t>Ответственность:</a:t>
            </a:r>
            <a:r>
              <a:rPr lang="ru-RU" dirty="0"/>
              <a:t> поскольку уважение к правам других людей предполагает ответственность каждого человека за его действия и требует от него усилий, направленных на реализацию его прав и прав всех людей.</a:t>
            </a:r>
          </a:p>
        </p:txBody>
      </p:sp>
    </p:spTree>
    <p:extLst>
      <p:ext uri="{BB962C8B-B14F-4D97-AF65-F5344CB8AC3E}">
        <p14:creationId xmlns:p14="http://schemas.microsoft.com/office/powerpoint/2010/main" val="618097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338137" y="2371725"/>
            <a:ext cx="9956800" cy="2657475"/>
          </a:xfrm>
        </p:spPr>
        <p:txBody>
          <a:bodyPr>
            <a:normAutofit fontScale="90000"/>
          </a:bodyPr>
          <a:lstStyle/>
          <a:p>
            <a:r>
              <a:rPr lang="ru-RU" sz="6000" dirty="0"/>
              <a:t>Что значит «права человека </a:t>
            </a:r>
            <a:r>
              <a:rPr lang="ru-RU" sz="6000" b="1" dirty="0"/>
              <a:t>неотъемлемы</a:t>
            </a:r>
            <a:r>
              <a:rPr lang="ru-RU" sz="6000" dirty="0"/>
              <a:t>»? Может ли право быть ограничено?</a:t>
            </a:r>
            <a:br>
              <a:rPr lang="ru-RU" sz="6000" dirty="0"/>
            </a:br>
            <a:r>
              <a:rPr lang="ru-RU" dirty="0"/>
              <a:t/>
            </a:r>
            <a:br>
              <a:rPr lang="ru-RU" dirty="0"/>
            </a:br>
            <a:r>
              <a:rPr lang="ru-RU" dirty="0"/>
              <a:t> </a:t>
            </a:r>
          </a:p>
        </p:txBody>
      </p:sp>
    </p:spTree>
    <p:extLst>
      <p:ext uri="{BB962C8B-B14F-4D97-AF65-F5344CB8AC3E}">
        <p14:creationId xmlns:p14="http://schemas.microsoft.com/office/powerpoint/2010/main" val="2721353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a:t>
            </a:r>
          </a:p>
        </p:txBody>
      </p:sp>
      <p:sp>
        <p:nvSpPr>
          <p:cNvPr id="5" name="Объект 4"/>
          <p:cNvSpPr>
            <a:spLocks noGrp="1"/>
          </p:cNvSpPr>
          <p:nvPr>
            <p:ph sz="quarter" idx="1"/>
          </p:nvPr>
        </p:nvSpPr>
        <p:spPr/>
        <p:txBody>
          <a:bodyPr/>
          <a:lstStyle/>
          <a:p>
            <a:pPr algn="just"/>
            <a:r>
              <a:rPr lang="ru-RU" dirty="0"/>
              <a:t>Это означает, что вы </a:t>
            </a:r>
            <a:r>
              <a:rPr lang="ru-RU" b="1" dirty="0"/>
              <a:t>не можете их утратить</a:t>
            </a:r>
            <a:r>
              <a:rPr lang="ru-RU" dirty="0"/>
              <a:t>, поскольку они имеют отношение к самому факту человеческого существования, они присущи всем людям. </a:t>
            </a:r>
            <a:r>
              <a:rPr lang="ru-RU" b="1" dirty="0"/>
              <a:t>При определенных обстоятельствах действие некоторых из них, хотя и не всех, может быть приостановлено или ограничено.</a:t>
            </a:r>
            <a:r>
              <a:rPr lang="ru-RU" dirty="0"/>
              <a:t> Например, если кто-то признан виновным в совершении преступления, он или она могут быть лишены свободы; или же правительство какой-то страны может ввести чрезвычайное положение, заявив об этом публично, а затем может отменить некоторые права, например, ограничить свободу передвижения посредством введения комендантского часа.</a:t>
            </a:r>
          </a:p>
        </p:txBody>
      </p:sp>
    </p:spTree>
    <p:extLst>
      <p:ext uri="{BB962C8B-B14F-4D97-AF65-F5344CB8AC3E}">
        <p14:creationId xmlns:p14="http://schemas.microsoft.com/office/powerpoint/2010/main" val="42752836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338136" y="2371725"/>
            <a:ext cx="11491913" cy="2657475"/>
          </a:xfrm>
        </p:spPr>
        <p:txBody>
          <a:bodyPr>
            <a:normAutofit fontScale="90000"/>
          </a:bodyPr>
          <a:lstStyle/>
          <a:p>
            <a:r>
              <a:rPr lang="ru-RU" sz="6000" dirty="0"/>
              <a:t>Что значит «права неделимы, взаимозависимы и взаимосвязаны»?</a:t>
            </a:r>
            <a:br>
              <a:rPr lang="ru-RU" sz="6000" dirty="0"/>
            </a:br>
            <a:r>
              <a:rPr lang="ru-RU" dirty="0"/>
              <a:t/>
            </a:r>
            <a:br>
              <a:rPr lang="ru-RU" dirty="0"/>
            </a:br>
            <a:r>
              <a:rPr lang="ru-RU" dirty="0"/>
              <a:t> </a:t>
            </a:r>
          </a:p>
        </p:txBody>
      </p:sp>
    </p:spTree>
    <p:extLst>
      <p:ext uri="{BB962C8B-B14F-4D97-AF65-F5344CB8AC3E}">
        <p14:creationId xmlns:p14="http://schemas.microsoft.com/office/powerpoint/2010/main" val="2649089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p:txBody>
          <a:bodyPr>
            <a:normAutofit/>
          </a:bodyPr>
          <a:lstStyle/>
          <a:p>
            <a:pPr algn="just"/>
            <a:r>
              <a:rPr lang="ru-RU" sz="3600" dirty="0"/>
              <a:t>Это означает, что различные права человека по существу связаны между собой и </a:t>
            </a:r>
            <a:r>
              <a:rPr lang="ru-RU" sz="3600" b="1" dirty="0"/>
              <a:t>не могут рассматриваться по отдельности</a:t>
            </a:r>
            <a:r>
              <a:rPr lang="ru-RU" sz="3600" dirty="0"/>
              <a:t>. Осуществление одного права зависит от осуществления многих других прав, и нет ни одного права, которое было бы важнее остальных. </a:t>
            </a:r>
          </a:p>
        </p:txBody>
      </p:sp>
    </p:spTree>
    <p:extLst>
      <p:ext uri="{BB962C8B-B14F-4D97-AF65-F5344CB8AC3E}">
        <p14:creationId xmlns:p14="http://schemas.microsoft.com/office/powerpoint/2010/main" val="1546546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338136" y="2371725"/>
            <a:ext cx="11491913" cy="2657475"/>
          </a:xfrm>
        </p:spPr>
        <p:txBody>
          <a:bodyPr>
            <a:normAutofit fontScale="90000"/>
          </a:bodyPr>
          <a:lstStyle/>
          <a:p>
            <a:r>
              <a:rPr lang="ru-RU" sz="6000" dirty="0"/>
              <a:t>Что значит </a:t>
            </a:r>
            <a:br>
              <a:rPr lang="ru-RU" sz="6000" dirty="0"/>
            </a:br>
            <a:r>
              <a:rPr lang="ru-RU" sz="6000" dirty="0"/>
              <a:t>«права универсальны»?</a:t>
            </a:r>
            <a:br>
              <a:rPr lang="ru-RU" sz="6000" dirty="0"/>
            </a:br>
            <a:r>
              <a:rPr lang="ru-RU" dirty="0"/>
              <a:t/>
            </a:r>
            <a:br>
              <a:rPr lang="ru-RU" dirty="0"/>
            </a:br>
            <a:r>
              <a:rPr lang="ru-RU" dirty="0"/>
              <a:t> </a:t>
            </a:r>
          </a:p>
        </p:txBody>
      </p:sp>
    </p:spTree>
    <p:extLst>
      <p:ext uri="{BB962C8B-B14F-4D97-AF65-F5344CB8AC3E}">
        <p14:creationId xmlns:p14="http://schemas.microsoft.com/office/powerpoint/2010/main" val="7462423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Права человека универсальны</a:t>
            </a:r>
          </a:p>
        </p:txBody>
      </p:sp>
      <p:sp>
        <p:nvSpPr>
          <p:cNvPr id="3" name="Объект 2"/>
          <p:cNvSpPr>
            <a:spLocks noGrp="1"/>
          </p:cNvSpPr>
          <p:nvPr>
            <p:ph sz="quarter" idx="1"/>
          </p:nvPr>
        </p:nvSpPr>
        <p:spPr/>
        <p:txBody>
          <a:bodyPr/>
          <a:lstStyle/>
          <a:p>
            <a:pPr algn="just"/>
            <a:r>
              <a:rPr lang="ru-RU" dirty="0"/>
              <a:t>а это значит, что они равно применимы ко всем людям во всем мире, причем без ограничений по времени. Каждый имеет право пользоваться правами человека, </a:t>
            </a:r>
            <a:r>
              <a:rPr lang="ru-RU" b="1" dirty="0"/>
              <a:t>без каких бы то ни было различий</a:t>
            </a:r>
            <a:r>
              <a:rPr lang="ru-RU" dirty="0"/>
              <a:t> в силу расовой или этнической принадлежности, цвета кожи, пола, инвалидности, языка, религии, политических или иных убеждений, национального или социального происхождения, рождения, имущественного или иного положения.</a:t>
            </a:r>
            <a:endParaRPr lang="en-US" dirty="0"/>
          </a:p>
          <a:p>
            <a:pPr algn="just"/>
            <a:endParaRPr lang="ru-RU" dirty="0"/>
          </a:p>
        </p:txBody>
      </p:sp>
    </p:spTree>
    <p:extLst>
      <p:ext uri="{BB962C8B-B14F-4D97-AF65-F5344CB8AC3E}">
        <p14:creationId xmlns:p14="http://schemas.microsoft.com/office/powerpoint/2010/main" val="5697358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83342" y="523568"/>
            <a:ext cx="9956800" cy="4873752"/>
          </a:xfrm>
        </p:spPr>
        <p:txBody>
          <a:bodyPr/>
          <a:lstStyle/>
          <a:p>
            <a:r>
              <a:rPr lang="ru-RU" sz="5400" dirty="0">
                <a:solidFill>
                  <a:schemeClr val="tx1">
                    <a:lumMod val="95000"/>
                    <a:lumOff val="5000"/>
                  </a:schemeClr>
                </a:solidFill>
                <a:hlinkClick r:id="rId2"/>
              </a:rPr>
              <a:t>Развитие прав человека</a:t>
            </a:r>
          </a:p>
          <a:p>
            <a:pPr marL="0" indent="0">
              <a:buNone/>
            </a:pPr>
            <a:endParaRPr lang="ru-RU" dirty="0">
              <a:hlinkClick r:id="rId2"/>
            </a:endParaRPr>
          </a:p>
          <a:p>
            <a:pPr marL="0" indent="0">
              <a:buNone/>
            </a:pPr>
            <a:r>
              <a:rPr lang="en-US" dirty="0">
                <a:hlinkClick r:id="rId2"/>
              </a:rPr>
              <a:t>https://www.mindomo.com/de/mindmap/mind-map-b3d8c8c44a094f7280d3380f5397e1a4</a:t>
            </a:r>
            <a:r>
              <a:rPr lang="en-US" dirty="0"/>
              <a:t> </a:t>
            </a:r>
            <a:endParaRPr lang="ru-RU" dirty="0"/>
          </a:p>
        </p:txBody>
      </p:sp>
      <p:pic>
        <p:nvPicPr>
          <p:cNvPr id="4" name="Рисунок 3"/>
          <p:cNvPicPr>
            <a:picLocks noChangeAspect="1"/>
          </p:cNvPicPr>
          <p:nvPr/>
        </p:nvPicPr>
        <p:blipFill>
          <a:blip r:embed="rId3"/>
          <a:stretch>
            <a:fillRect/>
          </a:stretch>
        </p:blipFill>
        <p:spPr>
          <a:xfrm>
            <a:off x="9958233" y="5143500"/>
            <a:ext cx="1714500" cy="1714500"/>
          </a:xfrm>
          <a:prstGeom prst="rect">
            <a:avLst/>
          </a:prstGeom>
        </p:spPr>
      </p:pic>
    </p:spTree>
    <p:extLst>
      <p:ext uri="{BB962C8B-B14F-4D97-AF65-F5344CB8AC3E}">
        <p14:creationId xmlns:p14="http://schemas.microsoft.com/office/powerpoint/2010/main" val="3222320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2859315" y="337458"/>
            <a:ext cx="8229600" cy="1894362"/>
          </a:xfrm>
        </p:spPr>
        <p:txBody>
          <a:bodyPr/>
          <a:lstStyle/>
          <a:p>
            <a:r>
              <a:rPr lang="ru-RU" dirty="0"/>
              <a:t>Исторический обзор</a:t>
            </a:r>
          </a:p>
        </p:txBody>
      </p:sp>
      <p:sp>
        <p:nvSpPr>
          <p:cNvPr id="5" name="Подзаголовок 4"/>
          <p:cNvSpPr>
            <a:spLocks noGrp="1"/>
          </p:cNvSpPr>
          <p:nvPr>
            <p:ph type="subTitle" idx="1"/>
          </p:nvPr>
        </p:nvSpPr>
        <p:spPr>
          <a:xfrm>
            <a:off x="2757715" y="2361723"/>
            <a:ext cx="8229600" cy="1371600"/>
          </a:xfrm>
        </p:spPr>
        <p:txBody>
          <a:bodyPr>
            <a:noAutofit/>
          </a:bodyPr>
          <a:lstStyle/>
          <a:p>
            <a:pPr algn="just"/>
            <a:r>
              <a:rPr lang="ru-RU" sz="2000" b="0" dirty="0"/>
              <a:t>Идея того, что люди обладают неотъемлемыми правами, коренится во многих культурах и древних традициях. Они стали </a:t>
            </a:r>
            <a:r>
              <a:rPr lang="ru-RU" sz="2000" dirty="0"/>
              <a:t>ответом на всеобщие потребности человека </a:t>
            </a:r>
            <a:r>
              <a:rPr lang="ru-RU" sz="2000" b="0" dirty="0"/>
              <a:t>и на требования и </a:t>
            </a:r>
            <a:r>
              <a:rPr lang="ru-RU" sz="2000" dirty="0"/>
              <a:t>поиски справедливости. </a:t>
            </a:r>
          </a:p>
          <a:p>
            <a:pPr algn="just"/>
            <a:r>
              <a:rPr lang="ru-RU" sz="2000" b="0" dirty="0"/>
              <a:t>У каждой общности людей были свои идеалы и системы обеспечения справедливости, которые сохранились в виде </a:t>
            </a:r>
            <a:r>
              <a:rPr lang="ru-RU" sz="2000" dirty="0"/>
              <a:t>традиций</a:t>
            </a:r>
            <a:r>
              <a:rPr lang="ru-RU" sz="2000" b="0" dirty="0"/>
              <a:t> – устных или письменных, хотя не все эти традиции дожили до наших дней.</a:t>
            </a:r>
          </a:p>
          <a:p>
            <a:pPr algn="just"/>
            <a:endParaRPr lang="ru-RU" sz="2000" b="0" dirty="0"/>
          </a:p>
          <a:p>
            <a:pPr algn="just"/>
            <a:r>
              <a:rPr lang="en-US" sz="2000" b="0" dirty="0">
                <a:hlinkClick r:id="rId2"/>
              </a:rPr>
              <a:t>https://erkindikqanaty.com/kurs-po-pravam-cheloveka/modul1/urok1-3</a:t>
            </a:r>
            <a:r>
              <a:rPr lang="ru-RU" sz="2000" b="0" dirty="0"/>
              <a:t> </a:t>
            </a:r>
          </a:p>
        </p:txBody>
      </p:sp>
      <p:pic>
        <p:nvPicPr>
          <p:cNvPr id="2" name="Рисунок 1"/>
          <p:cNvPicPr>
            <a:picLocks noChangeAspect="1"/>
          </p:cNvPicPr>
          <p:nvPr/>
        </p:nvPicPr>
        <p:blipFill>
          <a:blip r:embed="rId3"/>
          <a:stretch>
            <a:fillRect/>
          </a:stretch>
        </p:blipFill>
        <p:spPr>
          <a:xfrm>
            <a:off x="10231665" y="207555"/>
            <a:ext cx="1714500" cy="1714500"/>
          </a:xfrm>
          <a:prstGeom prst="rect">
            <a:avLst/>
          </a:prstGeom>
        </p:spPr>
      </p:pic>
    </p:spTree>
    <p:extLst>
      <p:ext uri="{BB962C8B-B14F-4D97-AF65-F5344CB8AC3E}">
        <p14:creationId xmlns:p14="http://schemas.microsoft.com/office/powerpoint/2010/main" val="1265406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a:t>Что такое «патриотическое воспитание»?</a:t>
            </a:r>
            <a:br>
              <a:rPr lang="ru-RU" dirty="0"/>
            </a:br>
            <a:r>
              <a:rPr lang="ru-RU" dirty="0"/>
              <a:t>Что такое «гражданское воспитание»?</a:t>
            </a:r>
          </a:p>
        </p:txBody>
      </p:sp>
      <p:pic>
        <p:nvPicPr>
          <p:cNvPr id="9" name="Объект 8"/>
          <p:cNvPicPr>
            <a:picLocks noGrp="1" noChangeAspect="1"/>
          </p:cNvPicPr>
          <p:nvPr>
            <p:ph sz="quarter" idx="2"/>
          </p:nvPr>
        </p:nvPicPr>
        <p:blipFill>
          <a:blip r:embed="rId2"/>
          <a:stretch>
            <a:fillRect/>
          </a:stretch>
        </p:blipFill>
        <p:spPr>
          <a:xfrm>
            <a:off x="609600" y="2590292"/>
            <a:ext cx="4876800" cy="3430016"/>
          </a:xfrm>
          <a:prstGeom prst="rect">
            <a:avLst/>
          </a:prstGeom>
        </p:spPr>
      </p:pic>
      <p:pic>
        <p:nvPicPr>
          <p:cNvPr id="10" name="Объект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791200" y="2590292"/>
            <a:ext cx="4876800" cy="3430016"/>
          </a:xfrm>
        </p:spPr>
      </p:pic>
      <p:sp>
        <p:nvSpPr>
          <p:cNvPr id="5" name="Текст 4"/>
          <p:cNvSpPr>
            <a:spLocks noGrp="1"/>
          </p:cNvSpPr>
          <p:nvPr>
            <p:ph type="body" sz="quarter" idx="1"/>
          </p:nvPr>
        </p:nvSpPr>
        <p:spPr/>
        <p:txBody>
          <a:bodyPr/>
          <a:lstStyle/>
          <a:p>
            <a:pPr algn="ctr"/>
            <a:r>
              <a:rPr lang="ru-RU" dirty="0"/>
              <a:t>?</a:t>
            </a:r>
          </a:p>
        </p:txBody>
      </p:sp>
      <p:sp>
        <p:nvSpPr>
          <p:cNvPr id="7" name="Текст 6"/>
          <p:cNvSpPr>
            <a:spLocks noGrp="1"/>
          </p:cNvSpPr>
          <p:nvPr>
            <p:ph type="body" sz="quarter" idx="3"/>
          </p:nvPr>
        </p:nvSpPr>
        <p:spPr/>
        <p:txBody>
          <a:bodyPr/>
          <a:lstStyle/>
          <a:p>
            <a:pPr algn="ctr"/>
            <a:r>
              <a:rPr lang="ru-RU" dirty="0"/>
              <a:t>?</a:t>
            </a:r>
          </a:p>
        </p:txBody>
      </p:sp>
    </p:spTree>
    <p:extLst>
      <p:ext uri="{BB962C8B-B14F-4D97-AF65-F5344CB8AC3E}">
        <p14:creationId xmlns:p14="http://schemas.microsoft.com/office/powerpoint/2010/main" val="1881583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09600" y="428625"/>
            <a:ext cx="9956800" cy="4873752"/>
          </a:xfrm>
        </p:spPr>
        <p:txBody>
          <a:bodyPr>
            <a:normAutofit/>
          </a:bodyPr>
          <a:lstStyle/>
          <a:p>
            <a:pPr algn="just"/>
            <a:r>
              <a:rPr lang="ru-RU" b="1" dirty="0"/>
              <a:t>Свод законов царя Хаммурапи </a:t>
            </a:r>
            <a:r>
              <a:rPr lang="ru-RU" dirty="0"/>
              <a:t>(Ирак, около 2000 г. до н.э.) был первым письменным кодексом законов, учрежденных этим правителем Вавилона. В нем давался обет </a:t>
            </a:r>
            <a:r>
              <a:rPr lang="ru-RU" i="1" dirty="0"/>
              <a:t>«править царством справедливо, истреблять злых и жестоких, не позволять сильным притеснять слабых, … просвещать страну и содействовать благополучию народа».</a:t>
            </a:r>
          </a:p>
          <a:p>
            <a:pPr algn="just"/>
            <a:endParaRPr lang="ru-RU" dirty="0"/>
          </a:p>
        </p:txBody>
      </p:sp>
      <p:pic>
        <p:nvPicPr>
          <p:cNvPr id="5" name="Рисунок 4"/>
          <p:cNvPicPr>
            <a:picLocks noChangeAspect="1"/>
          </p:cNvPicPr>
          <p:nvPr/>
        </p:nvPicPr>
        <p:blipFill>
          <a:blip r:embed="rId2"/>
          <a:stretch>
            <a:fillRect/>
          </a:stretch>
        </p:blipFill>
        <p:spPr>
          <a:xfrm>
            <a:off x="142875" y="3266748"/>
            <a:ext cx="5684931" cy="3591252"/>
          </a:xfrm>
          <a:prstGeom prst="rect">
            <a:avLst/>
          </a:prstGeom>
        </p:spPr>
      </p:pic>
      <p:pic>
        <p:nvPicPr>
          <p:cNvPr id="6" name="Рисунок 5"/>
          <p:cNvPicPr>
            <a:picLocks noChangeAspect="1"/>
          </p:cNvPicPr>
          <p:nvPr/>
        </p:nvPicPr>
        <p:blipFill>
          <a:blip r:embed="rId3"/>
          <a:stretch>
            <a:fillRect/>
          </a:stretch>
        </p:blipFill>
        <p:spPr>
          <a:xfrm>
            <a:off x="5260976" y="2865501"/>
            <a:ext cx="4286250" cy="2809875"/>
          </a:xfrm>
          <a:prstGeom prst="rect">
            <a:avLst/>
          </a:prstGeom>
          <a:ln w="38100">
            <a:solidFill>
              <a:schemeClr val="tx1"/>
            </a:solidFill>
          </a:ln>
        </p:spPr>
      </p:pic>
      <p:pic>
        <p:nvPicPr>
          <p:cNvPr id="2" name="Рисунок 1"/>
          <p:cNvPicPr>
            <a:picLocks noChangeAspect="1"/>
          </p:cNvPicPr>
          <p:nvPr/>
        </p:nvPicPr>
        <p:blipFill>
          <a:blip r:embed="rId4"/>
          <a:stretch>
            <a:fillRect/>
          </a:stretch>
        </p:blipFill>
        <p:spPr>
          <a:xfrm>
            <a:off x="9337666" y="3266748"/>
            <a:ext cx="2814646" cy="3492627"/>
          </a:xfrm>
          <a:prstGeom prst="rect">
            <a:avLst/>
          </a:prstGeom>
          <a:ln w="28575">
            <a:solidFill>
              <a:schemeClr val="accent1">
                <a:lumMod val="50000"/>
              </a:schemeClr>
            </a:solidFill>
          </a:ln>
        </p:spPr>
      </p:pic>
    </p:spTree>
    <p:extLst>
      <p:ext uri="{BB962C8B-B14F-4D97-AF65-F5344CB8AC3E}">
        <p14:creationId xmlns:p14="http://schemas.microsoft.com/office/powerpoint/2010/main" val="13770500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404812" y="279273"/>
            <a:ext cx="9956800" cy="4873752"/>
          </a:xfrm>
        </p:spPr>
        <p:txBody>
          <a:bodyPr>
            <a:normAutofit/>
          </a:bodyPr>
          <a:lstStyle/>
          <a:p>
            <a:pPr algn="just"/>
            <a:r>
              <a:rPr lang="ru-RU" dirty="0"/>
              <a:t>Приводятся слова </a:t>
            </a:r>
            <a:r>
              <a:rPr lang="ru-RU" b="1" dirty="0"/>
              <a:t>древнеегипетского фараона </a:t>
            </a:r>
            <a:r>
              <a:rPr lang="ru-RU" dirty="0"/>
              <a:t>(около 2000 до н.э.), дававшего указание своим подчиненным:</a:t>
            </a:r>
            <a:r>
              <a:rPr lang="ru-RU" i="1" dirty="0"/>
              <a:t> «Когда с Верхнего или Нижнего Нила приезжает проситель, сделайте так, чтобы все проходило в соответствии с законом, чтобы был соблюден обычай и уважались права каждого человека».</a:t>
            </a:r>
          </a:p>
        </p:txBody>
      </p:sp>
      <p:pic>
        <p:nvPicPr>
          <p:cNvPr id="5" name="Рисунок 4"/>
          <p:cNvPicPr>
            <a:picLocks noChangeAspect="1"/>
          </p:cNvPicPr>
          <p:nvPr/>
        </p:nvPicPr>
        <p:blipFill>
          <a:blip r:embed="rId2"/>
          <a:stretch>
            <a:fillRect/>
          </a:stretch>
        </p:blipFill>
        <p:spPr>
          <a:xfrm>
            <a:off x="1233487" y="2294721"/>
            <a:ext cx="8067676" cy="4563279"/>
          </a:xfrm>
          <a:prstGeom prst="rect">
            <a:avLst/>
          </a:prstGeom>
        </p:spPr>
      </p:pic>
    </p:spTree>
    <p:extLst>
      <p:ext uri="{BB962C8B-B14F-4D97-AF65-F5344CB8AC3E}">
        <p14:creationId xmlns:p14="http://schemas.microsoft.com/office/powerpoint/2010/main" val="3114901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007163" y="1242782"/>
            <a:ext cx="7124700" cy="4007644"/>
          </a:xfrm>
          <a:prstGeom prst="rect">
            <a:avLst/>
          </a:prstGeom>
          <a:ln>
            <a:solidFill>
              <a:schemeClr val="accent4">
                <a:lumMod val="50000"/>
              </a:schemeClr>
            </a:solidFill>
          </a:ln>
        </p:spPr>
      </p:pic>
    </p:spTree>
    <p:extLst>
      <p:ext uri="{BB962C8B-B14F-4D97-AF65-F5344CB8AC3E}">
        <p14:creationId xmlns:p14="http://schemas.microsoft.com/office/powerpoint/2010/main" val="3379228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595312" y="199167"/>
            <a:ext cx="9956800" cy="4873752"/>
          </a:xfrm>
        </p:spPr>
        <p:txBody>
          <a:bodyPr>
            <a:normAutofit/>
          </a:bodyPr>
          <a:lstStyle/>
          <a:p>
            <a:pPr algn="just"/>
            <a:r>
              <a:rPr lang="ru-RU" b="1" dirty="0"/>
              <a:t>Хартия граждан / Кира </a:t>
            </a:r>
            <a:r>
              <a:rPr lang="ru-RU" dirty="0"/>
              <a:t>(Ирак, около 539 г. до н.э.) была составлена </a:t>
            </a:r>
            <a:r>
              <a:rPr lang="ru-RU" b="1" dirty="0"/>
              <a:t>царем Персии Киром </a:t>
            </a:r>
            <a:r>
              <a:rPr lang="ru-RU" dirty="0"/>
              <a:t>для народа его страны. Хартия признавала право народа на свободу и безопасность, религиозную терпимость, свободу передвижения, свободу от рабства и некоторые социальные и экономические права.</a:t>
            </a:r>
          </a:p>
          <a:p>
            <a:pPr algn="just"/>
            <a:endParaRPr lang="ru-RU" dirty="0"/>
          </a:p>
        </p:txBody>
      </p:sp>
      <p:pic>
        <p:nvPicPr>
          <p:cNvPr id="4" name="Рисунок 3"/>
          <p:cNvPicPr>
            <a:picLocks noChangeAspect="1"/>
          </p:cNvPicPr>
          <p:nvPr/>
        </p:nvPicPr>
        <p:blipFill>
          <a:blip r:embed="rId2"/>
          <a:stretch>
            <a:fillRect/>
          </a:stretch>
        </p:blipFill>
        <p:spPr>
          <a:xfrm>
            <a:off x="4529137" y="2850356"/>
            <a:ext cx="7124700" cy="4007644"/>
          </a:xfrm>
          <a:prstGeom prst="rect">
            <a:avLst/>
          </a:prstGeom>
          <a:ln>
            <a:solidFill>
              <a:schemeClr val="accent4">
                <a:lumMod val="50000"/>
              </a:schemeClr>
            </a:solidFill>
          </a:ln>
        </p:spPr>
      </p:pic>
    </p:spTree>
    <p:extLst>
      <p:ext uri="{BB962C8B-B14F-4D97-AF65-F5344CB8AC3E}">
        <p14:creationId xmlns:p14="http://schemas.microsoft.com/office/powerpoint/2010/main" val="16459213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0"/>
            <a:ext cx="9956800" cy="1143000"/>
          </a:xfrm>
        </p:spPr>
        <p:txBody>
          <a:bodyPr/>
          <a:lstStyle/>
          <a:p>
            <a:r>
              <a:rPr lang="ru-RU" dirty="0"/>
              <a:t>Выдержки из Хартии</a:t>
            </a:r>
          </a:p>
        </p:txBody>
      </p:sp>
      <p:sp>
        <p:nvSpPr>
          <p:cNvPr id="3" name="Объект 2"/>
          <p:cNvSpPr>
            <a:spLocks noGrp="1"/>
          </p:cNvSpPr>
          <p:nvPr>
            <p:ph sz="quarter" idx="1"/>
          </p:nvPr>
        </p:nvSpPr>
        <p:spPr>
          <a:xfrm>
            <a:off x="609599" y="1328738"/>
            <a:ext cx="9956800" cy="4873752"/>
          </a:xfrm>
        </p:spPr>
        <p:txBody>
          <a:bodyPr>
            <a:normAutofit fontScale="92500" lnSpcReduction="20000"/>
          </a:bodyPr>
          <a:lstStyle/>
          <a:p>
            <a:r>
              <a:rPr lang="ru-RU" dirty="0"/>
              <a:t> «Я заявляю, что, пока я жив, я буду уважать традиции, обычаи и веру народов моей империи и что ни один из моих правителей или подчиненных не будет смотреть на них свысока или не уважать их». </a:t>
            </a:r>
          </a:p>
          <a:p>
            <a:endParaRPr lang="ru-RU" dirty="0"/>
          </a:p>
          <a:p>
            <a:r>
              <a:rPr lang="ru-RU" dirty="0"/>
              <a:t>    «Отныне я никогда никому не позволю угнетать кого-то другого, и если это произойдет, я восстановлю их права и накажу угнетателя». </a:t>
            </a:r>
          </a:p>
          <a:p>
            <a:endParaRPr lang="ru-RU" dirty="0"/>
          </a:p>
          <a:p>
            <a:r>
              <a:rPr lang="ru-RU" dirty="0"/>
              <a:t>    «Я никогда не позволю кому-либо взять под контроль чужое движимое или земельное имущество без их согласия или компенсации». </a:t>
            </a:r>
          </a:p>
          <a:p>
            <a:endParaRPr lang="ru-RU" dirty="0"/>
          </a:p>
          <a:p>
            <a:r>
              <a:rPr lang="ru-RU" dirty="0"/>
              <a:t>    «Я запрещаю неоплачиваемый, принудительный труд, пока я еще жив. Сегодня я заявляю, что каждый имеет право выбирать свою веру. Люди могут свободно проживать в любом месте и работать, если это не ущемляет права других»</a:t>
            </a:r>
          </a:p>
        </p:txBody>
      </p:sp>
    </p:spTree>
    <p:extLst>
      <p:ext uri="{BB962C8B-B14F-4D97-AF65-F5344CB8AC3E}">
        <p14:creationId xmlns:p14="http://schemas.microsoft.com/office/powerpoint/2010/main" val="35468793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233361" y="228600"/>
            <a:ext cx="11387137" cy="4873752"/>
          </a:xfrm>
        </p:spPr>
        <p:txBody>
          <a:bodyPr>
            <a:normAutofit/>
          </a:bodyPr>
          <a:lstStyle/>
          <a:p>
            <a:pPr algn="just"/>
            <a:r>
              <a:rPr lang="ru-RU" dirty="0"/>
              <a:t>«Золотое правило нравственности»</a:t>
            </a:r>
          </a:p>
          <a:p>
            <a:pPr algn="just"/>
            <a:r>
              <a:rPr lang="ru-RU" dirty="0"/>
              <a:t>В основе </a:t>
            </a:r>
            <a:r>
              <a:rPr lang="ru-RU" b="1" dirty="0"/>
              <a:t>учения Конфуция </a:t>
            </a:r>
            <a:r>
              <a:rPr lang="ru-RU" dirty="0"/>
              <a:t>(около 500 г. до н.э.) лежит концепция «</a:t>
            </a:r>
            <a:r>
              <a:rPr lang="ru-RU" dirty="0" err="1"/>
              <a:t>рен</a:t>
            </a:r>
            <a:r>
              <a:rPr lang="ru-RU" dirty="0"/>
              <a:t>», главная идея которой – сострадание и любовь к другим людям. Конфуций сказал: «</a:t>
            </a:r>
            <a:r>
              <a:rPr lang="ru-RU" i="1" dirty="0"/>
              <a:t>Не желай другим того, чего не желаешь себе». </a:t>
            </a:r>
            <a:r>
              <a:rPr lang="ru-RU" dirty="0"/>
              <a:t>Китайский эксперт по конфуцианству, доктор </a:t>
            </a:r>
            <a:r>
              <a:rPr lang="ru-RU" dirty="0" err="1"/>
              <a:t>Пенг</a:t>
            </a:r>
            <a:r>
              <a:rPr lang="ru-RU" dirty="0"/>
              <a:t> Чан, считал, что в основе идеи защиты прав человека лежит именно учение Конфуция.</a:t>
            </a:r>
          </a:p>
        </p:txBody>
      </p:sp>
      <p:sp>
        <p:nvSpPr>
          <p:cNvPr id="2" name="Прямоугольник 1"/>
          <p:cNvSpPr/>
          <p:nvPr/>
        </p:nvSpPr>
        <p:spPr>
          <a:xfrm>
            <a:off x="233362" y="5327282"/>
            <a:ext cx="8639176" cy="1200329"/>
          </a:xfrm>
          <a:prstGeom prst="rect">
            <a:avLst/>
          </a:prstGeom>
        </p:spPr>
        <p:txBody>
          <a:bodyPr wrap="square">
            <a:spAutoFit/>
          </a:bodyPr>
          <a:lstStyle/>
          <a:p>
            <a:r>
              <a:rPr lang="ru-RU" dirty="0"/>
              <a:t>* Золотое правило нравственности издревле известно в религиозных и философских учениях Востока и Запада, лежит в основе многих мировых религий: </a:t>
            </a:r>
            <a:r>
              <a:rPr lang="ru-RU" dirty="0" err="1"/>
              <a:t>авраамических</a:t>
            </a:r>
            <a:r>
              <a:rPr lang="ru-RU" dirty="0"/>
              <a:t>, </a:t>
            </a:r>
            <a:r>
              <a:rPr lang="ru-RU" dirty="0" err="1"/>
              <a:t>дхармических</a:t>
            </a:r>
            <a:r>
              <a:rPr lang="ru-RU" dirty="0"/>
              <a:t>, конфуцианства и античной философии и является основополагающим мировым этическим принципом. </a:t>
            </a:r>
          </a:p>
        </p:txBody>
      </p:sp>
      <p:pic>
        <p:nvPicPr>
          <p:cNvPr id="4" name="Рисунок 3"/>
          <p:cNvPicPr>
            <a:picLocks noChangeAspect="1"/>
          </p:cNvPicPr>
          <p:nvPr/>
        </p:nvPicPr>
        <p:blipFill>
          <a:blip r:embed="rId2"/>
          <a:stretch>
            <a:fillRect/>
          </a:stretch>
        </p:blipFill>
        <p:spPr>
          <a:xfrm>
            <a:off x="8872538" y="2667729"/>
            <a:ext cx="2962274" cy="4190271"/>
          </a:xfrm>
          <a:prstGeom prst="rect">
            <a:avLst/>
          </a:prstGeom>
        </p:spPr>
      </p:pic>
    </p:spTree>
    <p:extLst>
      <p:ext uri="{BB962C8B-B14F-4D97-AF65-F5344CB8AC3E}">
        <p14:creationId xmlns:p14="http://schemas.microsoft.com/office/powerpoint/2010/main" val="2063610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ru-RU" dirty="0"/>
              <a:t>Наша эра</a:t>
            </a:r>
          </a:p>
        </p:txBody>
      </p:sp>
      <p:sp>
        <p:nvSpPr>
          <p:cNvPr id="3" name="Объект 2"/>
          <p:cNvSpPr>
            <a:spLocks noGrp="1"/>
          </p:cNvSpPr>
          <p:nvPr>
            <p:ph sz="quarter" idx="1"/>
          </p:nvPr>
        </p:nvSpPr>
        <p:spPr/>
        <p:txBody>
          <a:bodyPr>
            <a:normAutofit lnSpcReduction="10000"/>
          </a:bodyPr>
          <a:lstStyle/>
          <a:p>
            <a:pPr algn="just"/>
            <a:r>
              <a:rPr lang="ru-RU" dirty="0"/>
              <a:t>Имам Али-ибн-аль-Хусейн в начале VIII века н.э. написал свое </a:t>
            </a:r>
            <a:r>
              <a:rPr lang="ru-RU" b="1" dirty="0"/>
              <a:t>«Послание о правах». </a:t>
            </a:r>
            <a:r>
              <a:rPr lang="ru-RU" dirty="0"/>
              <a:t>По нашим сведениям, это письмо является первым документальным свидетельством того, каким было отношение к правам человека в ту эпоху, и оно стало первой </a:t>
            </a:r>
            <a:r>
              <a:rPr lang="ru-RU" b="1" dirty="0"/>
              <a:t>попыткой не негативного, а позитивного подхода </a:t>
            </a:r>
            <a:r>
              <a:rPr lang="ru-RU" dirty="0"/>
              <a:t>к концепции прав человека. В методологическом смысле в этом Послании представлен список из </a:t>
            </a:r>
            <a:r>
              <a:rPr lang="ru-RU" b="1" dirty="0"/>
              <a:t>50 таких прав</a:t>
            </a:r>
            <a:r>
              <a:rPr lang="ru-RU" dirty="0"/>
              <a:t> человека, и по своему духу они отражают воззрения раннего ислама.</a:t>
            </a:r>
          </a:p>
          <a:p>
            <a:pPr algn="just"/>
            <a:endParaRPr lang="ru-RU" dirty="0"/>
          </a:p>
          <a:p>
            <a:pPr algn="just"/>
            <a:r>
              <a:rPr lang="ru-RU" b="1" dirty="0"/>
              <a:t>Хартия </a:t>
            </a:r>
            <a:r>
              <a:rPr lang="ru-RU" b="1" dirty="0" err="1"/>
              <a:t>Мандэ</a:t>
            </a:r>
            <a:r>
              <a:rPr lang="ru-RU" b="1" dirty="0"/>
              <a:t> /</a:t>
            </a:r>
            <a:r>
              <a:rPr lang="ru-RU" dirty="0"/>
              <a:t> </a:t>
            </a:r>
            <a:r>
              <a:rPr lang="ru-RU" b="1" dirty="0"/>
              <a:t>Хартия </a:t>
            </a:r>
            <a:r>
              <a:rPr lang="ru-RU" b="1" dirty="0" err="1"/>
              <a:t>Курукан</a:t>
            </a:r>
            <a:r>
              <a:rPr lang="ru-RU" b="1" dirty="0"/>
              <a:t> Фуга </a:t>
            </a:r>
            <a:r>
              <a:rPr lang="ru-RU" dirty="0"/>
              <a:t>(1236 г. н.э.) систематизируют устные формы традиций стран Западной Африки и отстаивают такие принципы как децентрализация, </a:t>
            </a:r>
            <a:r>
              <a:rPr lang="ru-RU" b="1" dirty="0"/>
              <a:t>защита окружающей среды, права человека и культурное разнообразие.</a:t>
            </a:r>
          </a:p>
        </p:txBody>
      </p:sp>
    </p:spTree>
    <p:extLst>
      <p:ext uri="{BB962C8B-B14F-4D97-AF65-F5344CB8AC3E}">
        <p14:creationId xmlns:p14="http://schemas.microsoft.com/office/powerpoint/2010/main" val="36299092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r"/>
            <a:r>
              <a:rPr lang="en-US" dirty="0"/>
              <a:t>XIII-XVIII </a:t>
            </a:r>
            <a:r>
              <a:rPr lang="ru-RU" dirty="0"/>
              <a:t>века</a:t>
            </a:r>
          </a:p>
        </p:txBody>
      </p:sp>
      <p:sp>
        <p:nvSpPr>
          <p:cNvPr id="3" name="Объект 2"/>
          <p:cNvSpPr>
            <a:spLocks noGrp="1"/>
          </p:cNvSpPr>
          <p:nvPr>
            <p:ph sz="quarter" idx="1"/>
          </p:nvPr>
        </p:nvSpPr>
        <p:spPr/>
        <p:txBody>
          <a:bodyPr/>
          <a:lstStyle/>
          <a:p>
            <a:pPr algn="just"/>
            <a:r>
              <a:rPr lang="ru-RU" dirty="0"/>
              <a:t>В </a:t>
            </a:r>
            <a:r>
              <a:rPr lang="ru-RU" b="1" dirty="0"/>
              <a:t>1215 </a:t>
            </a:r>
            <a:r>
              <a:rPr lang="ru-RU" dirty="0"/>
              <a:t>году английская знать и представители духовенства, приняв </a:t>
            </a:r>
            <a:r>
              <a:rPr lang="ru-RU" b="1" dirty="0"/>
              <a:t>Великую хартию вольностей </a:t>
            </a:r>
            <a:r>
              <a:rPr lang="ru-RU" dirty="0"/>
              <a:t>(</a:t>
            </a:r>
            <a:r>
              <a:rPr lang="ru-RU" dirty="0" err="1"/>
              <a:t>Magna</a:t>
            </a:r>
            <a:r>
              <a:rPr lang="ru-RU" dirty="0"/>
              <a:t> </a:t>
            </a:r>
            <a:r>
              <a:rPr lang="ru-RU" dirty="0" err="1"/>
              <a:t>Carta</a:t>
            </a:r>
            <a:r>
              <a:rPr lang="ru-RU" dirty="0"/>
              <a:t>), принудили короля Англии впредь править согласно закону. </a:t>
            </a:r>
          </a:p>
          <a:p>
            <a:pPr algn="just"/>
            <a:endParaRPr lang="ru-RU" dirty="0"/>
          </a:p>
          <a:p>
            <a:pPr algn="just"/>
            <a:r>
              <a:rPr lang="ru-RU" dirty="0"/>
              <a:t>В 1689 году английский парламент принял закон, в котором заявлялось, что он больше не потерпит королевского вмешательства в свои дела. Этот документ, известный как </a:t>
            </a:r>
            <a:r>
              <a:rPr lang="ru-RU" b="1" dirty="0"/>
              <a:t>Билль о правах</a:t>
            </a:r>
            <a:r>
              <a:rPr lang="ru-RU" dirty="0"/>
              <a:t>, запрещал монарху приостанавливать действие законов без согласия парламента,</a:t>
            </a:r>
          </a:p>
        </p:txBody>
      </p:sp>
    </p:spTree>
    <p:extLst>
      <p:ext uri="{BB962C8B-B14F-4D97-AF65-F5344CB8AC3E}">
        <p14:creationId xmlns:p14="http://schemas.microsoft.com/office/powerpoint/2010/main" val="36028219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quarter" idx="1"/>
          </p:nvPr>
        </p:nvSpPr>
        <p:spPr/>
        <p:txBody>
          <a:bodyPr/>
          <a:lstStyle/>
          <a:p>
            <a:pPr algn="just"/>
            <a:r>
              <a:rPr lang="ru-RU" b="1" dirty="0"/>
              <a:t>Джон Локк (1689) </a:t>
            </a:r>
            <a:r>
              <a:rPr lang="ru-RU" dirty="0"/>
              <a:t>разработал теорию, согласно которой каждый человек имеет некоторые права от рождения, и они не даруются правительствами или их законами. При этом легитимность правительства зависит, по сути, от того, насколько оно соблюдает эти </a:t>
            </a:r>
            <a:r>
              <a:rPr lang="ru-RU" b="1" dirty="0"/>
              <a:t>естественные права.</a:t>
            </a:r>
            <a:endParaRPr lang="en-US" b="1" dirty="0"/>
          </a:p>
          <a:p>
            <a:pPr algn="just"/>
            <a:endParaRPr lang="en-US" b="1" dirty="0"/>
          </a:p>
          <a:p>
            <a:pPr algn="just"/>
            <a:r>
              <a:rPr lang="ru-RU" dirty="0"/>
              <a:t>В </a:t>
            </a:r>
            <a:r>
              <a:rPr lang="ru-RU" b="1" dirty="0"/>
              <a:t>1776 году</a:t>
            </a:r>
            <a:r>
              <a:rPr lang="ru-RU" dirty="0"/>
              <a:t> большинство британских колоний в Северной Америке, приняв </a:t>
            </a:r>
            <a:r>
              <a:rPr lang="ru-RU" b="1" dirty="0"/>
              <a:t>Декларацию независимости Соединенных Штатов</a:t>
            </a:r>
            <a:r>
              <a:rPr lang="ru-RU" dirty="0"/>
              <a:t>, провозгласили свою независимость от Британской империи. Декларация в значительной степени основывалась на теориях Локка и Монтескье о «естественных правах» человека.</a:t>
            </a:r>
            <a:endParaRPr lang="ru-RU" b="1" dirty="0"/>
          </a:p>
        </p:txBody>
      </p:sp>
    </p:spTree>
    <p:extLst>
      <p:ext uri="{BB962C8B-B14F-4D97-AF65-F5344CB8AC3E}">
        <p14:creationId xmlns:p14="http://schemas.microsoft.com/office/powerpoint/2010/main" val="9016865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38629" y="613228"/>
            <a:ext cx="9956800" cy="4873752"/>
          </a:xfrm>
        </p:spPr>
        <p:txBody>
          <a:bodyPr>
            <a:normAutofit lnSpcReduction="10000"/>
          </a:bodyPr>
          <a:lstStyle/>
          <a:p>
            <a:pPr algn="just"/>
            <a:r>
              <a:rPr lang="ru-RU" dirty="0"/>
              <a:t>В </a:t>
            </a:r>
            <a:r>
              <a:rPr lang="ru-RU" b="1" dirty="0"/>
              <a:t>1789 </a:t>
            </a:r>
            <a:r>
              <a:rPr lang="ru-RU" dirty="0"/>
              <a:t>году французы свергли у себя в стране монархию и учредили первую Французскую республику. Французская </a:t>
            </a:r>
            <a:r>
              <a:rPr lang="ru-RU" b="1" dirty="0"/>
              <a:t>Декларация прав человека и гражданина </a:t>
            </a:r>
            <a:r>
              <a:rPr lang="ru-RU" dirty="0"/>
              <a:t>была рождена революцией и написана представителями духовенства, дворянства и простых граждан, которые таким образом реализовали идеи видных просветителей, таких как Вольтер, Монтескье, энциклопедисты и Руссо.</a:t>
            </a:r>
            <a:endParaRPr lang="en-US" dirty="0"/>
          </a:p>
          <a:p>
            <a:pPr algn="just"/>
            <a:r>
              <a:rPr lang="ru-RU" dirty="0"/>
              <a:t>В Англии и Франции рабство было объявлено вне закона примерно в начале XIX столетия, а в 1814 году британское и французское правительства подписали </a:t>
            </a:r>
            <a:r>
              <a:rPr lang="ru-RU" b="1" dirty="0"/>
              <a:t>Парижский договор о сотрудничестве</a:t>
            </a:r>
            <a:r>
              <a:rPr lang="ru-RU" dirty="0"/>
              <a:t> с целью </a:t>
            </a:r>
            <a:r>
              <a:rPr lang="ru-RU" b="1" dirty="0"/>
              <a:t>пресечении работорговли</a:t>
            </a:r>
            <a:r>
              <a:rPr lang="ru-RU" dirty="0"/>
              <a:t>. На Брюссельской конференции 1890 года был подписан </a:t>
            </a:r>
            <a:r>
              <a:rPr lang="ru-RU" b="1" dirty="0"/>
              <a:t>Акт против рабства</a:t>
            </a:r>
            <a:r>
              <a:rPr lang="ru-RU" dirty="0"/>
              <a:t>, который позднее был ратифицирован восемнадцатью государствами.</a:t>
            </a:r>
          </a:p>
        </p:txBody>
      </p:sp>
    </p:spTree>
    <p:extLst>
      <p:ext uri="{BB962C8B-B14F-4D97-AF65-F5344CB8AC3E}">
        <p14:creationId xmlns:p14="http://schemas.microsoft.com/office/powerpoint/2010/main" val="4283516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795337" y="914399"/>
            <a:ext cx="9956800" cy="5129213"/>
          </a:xfrm>
        </p:spPr>
        <p:txBody>
          <a:bodyPr>
            <a:normAutofit/>
          </a:bodyPr>
          <a:lstStyle/>
          <a:p>
            <a:r>
              <a:rPr lang="ru-RU" sz="4000" dirty="0"/>
              <a:t>1. Можно ли быть патриотом и не быть гражданином? Можно ли быть гражданином и не быть патриотом?</a:t>
            </a:r>
            <a:br>
              <a:rPr lang="ru-RU" sz="4000" dirty="0"/>
            </a:br>
            <a:r>
              <a:rPr lang="ru-RU" sz="4000" dirty="0"/>
              <a:t>2. Кто такой «патриот»?</a:t>
            </a:r>
            <a:br>
              <a:rPr lang="ru-RU" sz="4000" dirty="0"/>
            </a:br>
            <a:r>
              <a:rPr lang="ru-RU" sz="4000" dirty="0"/>
              <a:t>3. Что такое «патриотизм»? Что в основе?</a:t>
            </a:r>
            <a:r>
              <a:rPr lang="ru-RU" dirty="0"/>
              <a:t/>
            </a:r>
            <a:br>
              <a:rPr lang="ru-RU" dirty="0"/>
            </a:br>
            <a:r>
              <a:rPr lang="ru-RU" dirty="0"/>
              <a:t/>
            </a:r>
            <a:br>
              <a:rPr lang="ru-RU" dirty="0"/>
            </a:br>
            <a:r>
              <a:rPr lang="ru-RU" dirty="0"/>
              <a:t> </a:t>
            </a:r>
          </a:p>
        </p:txBody>
      </p:sp>
    </p:spTree>
    <p:extLst>
      <p:ext uri="{BB962C8B-B14F-4D97-AF65-F5344CB8AC3E}">
        <p14:creationId xmlns:p14="http://schemas.microsoft.com/office/powerpoint/2010/main" val="2845946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240AD71-EC49-4ECA-BE3B-A3A44C352C61}"/>
              </a:ext>
            </a:extLst>
          </p:cNvPr>
          <p:cNvSpPr>
            <a:spLocks noGrp="1"/>
          </p:cNvSpPr>
          <p:nvPr>
            <p:ph type="title"/>
          </p:nvPr>
        </p:nvSpPr>
        <p:spPr>
          <a:xfrm>
            <a:off x="260213" y="337906"/>
            <a:ext cx="10353762" cy="847287"/>
          </a:xfrm>
        </p:spPr>
        <p:txBody>
          <a:bodyPr>
            <a:noAutofit/>
          </a:bodyPr>
          <a:lstStyle/>
          <a:p>
            <a:r>
              <a:rPr lang="ru-RU" dirty="0">
                <a:latin typeface="Times New Roman" panose="02020603050405020304" pitchFamily="18" charset="0"/>
                <a:cs typeface="Times New Roman" panose="02020603050405020304" pitchFamily="18" charset="0"/>
              </a:rPr>
              <a:t>ХХ век</a:t>
            </a:r>
            <a:r>
              <a:rPr lang="ru-RU" dirty="0">
                <a:effectLst/>
                <a:latin typeface="Times New Roman" panose="02020603050405020304" pitchFamily="18" charset="0"/>
                <a:cs typeface="Times New Roman" panose="02020603050405020304" pitchFamily="18" charset="0"/>
              </a:rPr>
              <a:t/>
            </a:r>
            <a:br>
              <a:rPr lang="ru-RU" dirty="0">
                <a:effectLst/>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E2F4A441-5C62-49D3-ADFC-7174955F8AE0}"/>
              </a:ext>
            </a:extLst>
          </p:cNvPr>
          <p:cNvSpPr>
            <a:spLocks noGrp="1"/>
          </p:cNvSpPr>
          <p:nvPr>
            <p:ph sz="quarter" idx="1"/>
          </p:nvPr>
        </p:nvSpPr>
        <p:spPr>
          <a:xfrm>
            <a:off x="5437440" y="793376"/>
            <a:ext cx="6225774" cy="5154937"/>
          </a:xfrm>
        </p:spPr>
        <p:txBody>
          <a:bodyPr>
            <a:normAutofit fontScale="70000" lnSpcReduction="20000"/>
          </a:bodyPr>
          <a:lstStyle/>
          <a:p>
            <a:pPr marL="36900" indent="0" algn="just">
              <a:buNone/>
            </a:pPr>
            <a:r>
              <a:rPr lang="ru-RU" sz="2900" dirty="0">
                <a:effectLst/>
                <a:latin typeface="Times New Roman" panose="02020603050405020304" pitchFamily="18" charset="0"/>
                <a:cs typeface="Times New Roman" panose="02020603050405020304" pitchFamily="18" charset="0"/>
              </a:rPr>
              <a:t>Лишь в </a:t>
            </a:r>
            <a:r>
              <a:rPr lang="ru-RU" sz="2900" b="1" dirty="0">
                <a:effectLst/>
                <a:latin typeface="Times New Roman" panose="02020603050405020304" pitchFamily="18" charset="0"/>
                <a:cs typeface="Times New Roman" panose="02020603050405020304" pitchFamily="18" charset="0"/>
              </a:rPr>
              <a:t>1948 году </a:t>
            </a:r>
            <a:r>
              <a:rPr lang="ru-RU" sz="2900" dirty="0">
                <a:effectLst/>
                <a:latin typeface="Times New Roman" panose="02020603050405020304" pitchFamily="18" charset="0"/>
                <a:cs typeface="Times New Roman" panose="02020603050405020304" pitchFamily="18" charset="0"/>
              </a:rPr>
              <a:t>международное сообщество пришло к согласию относительно кодекса прав, который бы касался всех государств. Таким документом стала </a:t>
            </a:r>
            <a:r>
              <a:rPr lang="ru-RU" sz="2900" b="1" dirty="0">
                <a:effectLst/>
                <a:latin typeface="Times New Roman" panose="02020603050405020304" pitchFamily="18" charset="0"/>
                <a:cs typeface="Times New Roman" panose="02020603050405020304" pitchFamily="18" charset="0"/>
              </a:rPr>
              <a:t>Всеобщая декларация прав человека </a:t>
            </a:r>
            <a:r>
              <a:rPr lang="ru-RU" sz="2900" dirty="0">
                <a:effectLst/>
                <a:latin typeface="Times New Roman" panose="02020603050405020304" pitchFamily="18" charset="0"/>
                <a:cs typeface="Times New Roman" panose="02020603050405020304" pitchFamily="18" charset="0"/>
              </a:rPr>
              <a:t>(ВДПЧ).</a:t>
            </a:r>
          </a:p>
          <a:p>
            <a:pPr marL="36900" indent="0" algn="just">
              <a:buNone/>
            </a:pPr>
            <a:r>
              <a:rPr lang="ru-RU" sz="2900" dirty="0">
                <a:effectLst/>
                <a:latin typeface="Times New Roman" panose="02020603050405020304" pitchFamily="18" charset="0"/>
                <a:cs typeface="Times New Roman" panose="02020603050405020304" pitchFamily="18" charset="0"/>
              </a:rPr>
              <a:t>  Права человека отражают его основные потребности; они устанавливают базовые стандарты, без которых люди не могут жить достойно. Права человека подразумевают </a:t>
            </a:r>
            <a:r>
              <a:rPr lang="ru-RU" sz="2900" b="1" dirty="0">
                <a:effectLst/>
                <a:latin typeface="Times New Roman" panose="02020603050405020304" pitchFamily="18" charset="0"/>
                <a:cs typeface="Times New Roman" panose="02020603050405020304" pitchFamily="18" charset="0"/>
              </a:rPr>
              <a:t>равенство, достоинство, уважение, свободу и справедливость</a:t>
            </a:r>
            <a:r>
              <a:rPr lang="ru-RU" sz="2900" dirty="0">
                <a:effectLst/>
                <a:latin typeface="Times New Roman" panose="02020603050405020304" pitchFamily="18" charset="0"/>
                <a:cs typeface="Times New Roman" panose="02020603050405020304" pitchFamily="18" charset="0"/>
              </a:rPr>
              <a:t>. Примерами таких прав являются свобода от дискриминации, права на жизнь, свободу слова, на вступление в брак и создание семьи и право на образование.</a:t>
            </a:r>
          </a:p>
          <a:p>
            <a:pPr marL="36900" indent="0" algn="just">
              <a:buNone/>
            </a:pPr>
            <a:r>
              <a:rPr lang="ru-RU" sz="2900" dirty="0">
                <a:effectLst/>
                <a:latin typeface="Times New Roman" panose="02020603050405020304" pitchFamily="18" charset="0"/>
                <a:cs typeface="Times New Roman" panose="02020603050405020304" pitchFamily="18" charset="0"/>
              </a:rPr>
              <a:t>  Правами человека обладают все в равной степени, повсеместно и всегда. Права человека универсальны, то есть одинаковы для всех людей во всех странах. Они неотъемлемы, неделимы и взаимозависимы, то есть их нельзя отнять — никогда; все права одинаково важны и взаимодополняемы.</a:t>
            </a:r>
          </a:p>
          <a:p>
            <a:pPr marL="36900" indent="0">
              <a:buNone/>
            </a:pPr>
            <a:endParaRPr lang="ru-RU" dirty="0">
              <a:effectLst/>
            </a:endParaRPr>
          </a:p>
        </p:txBody>
      </p:sp>
      <p:pic>
        <p:nvPicPr>
          <p:cNvPr id="1026" name="Picture 2" descr="Элеонора Рузвельт с испанской версией декларации прав человека.">
            <a:extLst>
              <a:ext uri="{FF2B5EF4-FFF2-40B4-BE49-F238E27FC236}">
                <a16:creationId xmlns:a16="http://schemas.microsoft.com/office/drawing/2014/main" xmlns="" id="{14FBF966-02DA-4660-8B19-B8CCCC466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75" y="1425528"/>
            <a:ext cx="4523645" cy="35766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048353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69A4E75-2C0F-4FEA-8D8C-98681A355711}"/>
              </a:ext>
            </a:extLst>
          </p:cNvPr>
          <p:cNvSpPr>
            <a:spLocks noGrp="1"/>
          </p:cNvSpPr>
          <p:nvPr>
            <p:ph type="title"/>
          </p:nvPr>
        </p:nvSpPr>
        <p:spPr/>
        <p:txBody>
          <a:bodyPr/>
          <a:lstStyle/>
          <a:p>
            <a:r>
              <a:rPr lang="ru-RU" b="0" dirty="0">
                <a:effectLst/>
                <a:latin typeface="Times New Roman" panose="02020603050405020304" pitchFamily="18" charset="0"/>
                <a:cs typeface="Times New Roman" panose="02020603050405020304" pitchFamily="18" charset="0"/>
              </a:rPr>
              <a:t>Что такое образование в области прав человека?</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1D210F91-60FE-4B4C-8CD6-DDA04D7F4A23}"/>
              </a:ext>
            </a:extLst>
          </p:cNvPr>
          <p:cNvSpPr>
            <a:spLocks noGrp="1"/>
          </p:cNvSpPr>
          <p:nvPr>
            <p:ph sz="quarter" idx="1"/>
          </p:nvPr>
        </p:nvSpPr>
        <p:spPr/>
        <p:txBody>
          <a:bodyPr>
            <a:normAutofit/>
          </a:bodyPr>
          <a:lstStyle/>
          <a:p>
            <a:pPr marL="0" indent="0" algn="just">
              <a:buNone/>
            </a:pPr>
            <a:r>
              <a:rPr lang="ru-RU" dirty="0">
                <a:effectLst/>
                <a:latin typeface="Times New Roman" panose="02020603050405020304" pitchFamily="18" charset="0"/>
                <a:cs typeface="Times New Roman" panose="02020603050405020304" pitchFamily="18" charset="0"/>
              </a:rPr>
              <a:t>это изучение прав человека. Начиная с 1948 года была проделана  — и продолжается поныне — большая и разнообразная работа в интересах образования в области прав человека. Существует много способов осуществления образования в области прав человека, как так люди видят мир по-разному, преподаватели работают в разных ситуациях, а различные организации и публичные институты имеют разные интересы; т.е. в то время как принципы являются неизменными, практика может различаться. Чтобы получить картину разнообразия методов обучения и мероприятий, которые проводятся в этой сфере, достаточно  взглянуть на роли и интересы «отдельных лиц и институтов общества», чтобы понять, как они расставляют акценты и формируют сферу своих интересов в образовании в области прав человека.</a:t>
            </a:r>
          </a:p>
        </p:txBody>
      </p:sp>
    </p:spTree>
    <p:extLst>
      <p:ext uri="{BB962C8B-B14F-4D97-AF65-F5344CB8AC3E}">
        <p14:creationId xmlns:p14="http://schemas.microsoft.com/office/powerpoint/2010/main" val="3717927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5023" y="274638"/>
            <a:ext cx="9956800" cy="397715"/>
          </a:xfrm>
        </p:spPr>
        <p:txBody>
          <a:bodyPr>
            <a:noAutofit/>
          </a:bodyPr>
          <a:lstStyle/>
          <a:p>
            <a:pPr algn="r"/>
            <a:r>
              <a:rPr lang="ru-RU" sz="2000" b="1" dirty="0"/>
              <a:t>Декларация прав человека, </a:t>
            </a:r>
            <a:br>
              <a:rPr lang="ru-RU" sz="2000" b="1" dirty="0"/>
            </a:br>
            <a:r>
              <a:rPr lang="ru-RU" sz="1800" b="1" dirty="0"/>
              <a:t>принята Генеральной Ассамблеей ООН 10.12.1948</a:t>
            </a:r>
            <a:endParaRPr lang="ru-RU" sz="1800" dirty="0"/>
          </a:p>
        </p:txBody>
      </p:sp>
      <p:sp>
        <p:nvSpPr>
          <p:cNvPr id="3" name="Объект 2"/>
          <p:cNvSpPr>
            <a:spLocks noGrp="1"/>
          </p:cNvSpPr>
          <p:nvPr>
            <p:ph sz="quarter" idx="1"/>
          </p:nvPr>
        </p:nvSpPr>
        <p:spPr>
          <a:xfrm>
            <a:off x="609600" y="672353"/>
            <a:ext cx="9956800" cy="4873752"/>
          </a:xfrm>
        </p:spPr>
        <p:txBody>
          <a:bodyPr>
            <a:normAutofit fontScale="25000" lnSpcReduction="20000"/>
          </a:bodyPr>
          <a:lstStyle/>
          <a:p>
            <a:r>
              <a:rPr lang="ru-RU" sz="8000" dirty="0">
                <a:latin typeface="Times New Roman" panose="02020603050405020304" pitchFamily="18" charset="0"/>
                <a:cs typeface="Times New Roman" panose="02020603050405020304" pitchFamily="18" charset="0"/>
              </a:rPr>
              <a:t>Статья 1 Право на равенство</a:t>
            </a:r>
          </a:p>
          <a:p>
            <a:endParaRPr lang="ru-RU" sz="8000" dirty="0">
              <a:latin typeface="Times New Roman" panose="02020603050405020304" pitchFamily="18" charset="0"/>
              <a:cs typeface="Times New Roman" panose="02020603050405020304" pitchFamily="18" charset="0"/>
            </a:endParaRPr>
          </a:p>
          <a:p>
            <a:r>
              <a:rPr lang="ru-RU" sz="8000" dirty="0">
                <a:latin typeface="Times New Roman" panose="02020603050405020304" pitchFamily="18" charset="0"/>
                <a:cs typeface="Times New Roman" panose="02020603050405020304" pitchFamily="18" charset="0"/>
              </a:rPr>
              <a:t>Статья 2 Свобода от дискриминации</a:t>
            </a:r>
          </a:p>
          <a:p>
            <a:endParaRPr lang="ru-RU" sz="8000" dirty="0">
              <a:latin typeface="Times New Roman" panose="02020603050405020304" pitchFamily="18" charset="0"/>
              <a:cs typeface="Times New Roman" panose="02020603050405020304" pitchFamily="18" charset="0"/>
            </a:endParaRPr>
          </a:p>
          <a:p>
            <a:r>
              <a:rPr lang="ru-RU" sz="8000" dirty="0">
                <a:latin typeface="Times New Roman" panose="02020603050405020304" pitchFamily="18" charset="0"/>
                <a:cs typeface="Times New Roman" panose="02020603050405020304" pitchFamily="18" charset="0"/>
              </a:rPr>
              <a:t>Статья 3 Право на жизнь, свободу, личную неприкосновенность</a:t>
            </a:r>
          </a:p>
          <a:p>
            <a:endParaRPr lang="ru-RU" sz="8000" dirty="0">
              <a:latin typeface="Times New Roman" panose="02020603050405020304" pitchFamily="18" charset="0"/>
              <a:cs typeface="Times New Roman" panose="02020603050405020304" pitchFamily="18" charset="0"/>
            </a:endParaRPr>
          </a:p>
          <a:p>
            <a:r>
              <a:rPr lang="ru-RU" sz="8000" dirty="0">
                <a:latin typeface="Times New Roman" panose="02020603050405020304" pitchFamily="18" charset="0"/>
                <a:cs typeface="Times New Roman" panose="02020603050405020304" pitchFamily="18" charset="0"/>
              </a:rPr>
              <a:t>Статья 4 Свобода от рабства</a:t>
            </a:r>
          </a:p>
          <a:p>
            <a:endParaRPr lang="ru-RU" sz="8000" dirty="0">
              <a:latin typeface="Times New Roman" panose="02020603050405020304" pitchFamily="18" charset="0"/>
              <a:cs typeface="Times New Roman" panose="02020603050405020304" pitchFamily="18" charset="0"/>
            </a:endParaRPr>
          </a:p>
          <a:p>
            <a:r>
              <a:rPr lang="ru-RU" sz="8000" dirty="0">
                <a:latin typeface="Times New Roman" panose="02020603050405020304" pitchFamily="18" charset="0"/>
                <a:cs typeface="Times New Roman" panose="02020603050405020304" pitchFamily="18" charset="0"/>
              </a:rPr>
              <a:t>Статья 5 Свобода от пытки и унижающего достоинства обращения</a:t>
            </a:r>
          </a:p>
          <a:p>
            <a:endParaRPr lang="ru-RU" sz="8000" dirty="0">
              <a:latin typeface="Times New Roman" panose="02020603050405020304" pitchFamily="18" charset="0"/>
              <a:cs typeface="Times New Roman" panose="02020603050405020304" pitchFamily="18" charset="0"/>
            </a:endParaRPr>
          </a:p>
          <a:p>
            <a:r>
              <a:rPr lang="ru-RU" sz="8000" dirty="0">
                <a:latin typeface="Times New Roman" panose="02020603050405020304" pitchFamily="18" charset="0"/>
                <a:cs typeface="Times New Roman" panose="02020603050405020304" pitchFamily="18" charset="0"/>
              </a:rPr>
              <a:t>Статья 6 Право на признание </a:t>
            </a:r>
            <a:r>
              <a:rPr lang="ru-RU" sz="8000" dirty="0" err="1">
                <a:latin typeface="Times New Roman" panose="02020603050405020304" pitchFamily="18" charset="0"/>
                <a:cs typeface="Times New Roman" panose="02020603050405020304" pitchFamily="18" charset="0"/>
              </a:rPr>
              <a:t>правосубъектности</a:t>
            </a:r>
            <a:endParaRPr lang="ru-RU" sz="8000" dirty="0">
              <a:latin typeface="Times New Roman" panose="02020603050405020304" pitchFamily="18" charset="0"/>
              <a:cs typeface="Times New Roman" panose="02020603050405020304" pitchFamily="18" charset="0"/>
            </a:endParaRPr>
          </a:p>
          <a:p>
            <a:pPr marL="0" indent="0">
              <a:buNone/>
            </a:pPr>
            <a:r>
              <a:rPr lang="ru-RU" sz="8000" dirty="0">
                <a:latin typeface="Times New Roman" panose="02020603050405020304" pitchFamily="18" charset="0"/>
                <a:cs typeface="Times New Roman" panose="02020603050405020304" pitchFamily="18" charset="0"/>
              </a:rPr>
              <a:t> </a:t>
            </a:r>
          </a:p>
          <a:p>
            <a:r>
              <a:rPr lang="ru-RU" sz="8000" dirty="0">
                <a:latin typeface="Times New Roman" panose="02020603050405020304" pitchFamily="18" charset="0"/>
                <a:cs typeface="Times New Roman" panose="02020603050405020304" pitchFamily="18" charset="0"/>
              </a:rPr>
              <a:t>Статья 7 Право на равенство перед законом</a:t>
            </a:r>
          </a:p>
          <a:p>
            <a:endParaRPr lang="ru-RU" sz="8000" dirty="0">
              <a:latin typeface="Times New Roman" panose="02020603050405020304" pitchFamily="18" charset="0"/>
              <a:cs typeface="Times New Roman" panose="02020603050405020304" pitchFamily="18" charset="0"/>
            </a:endParaRPr>
          </a:p>
          <a:p>
            <a:r>
              <a:rPr lang="ru-RU" sz="8000" dirty="0">
                <a:latin typeface="Times New Roman" panose="02020603050405020304" pitchFamily="18" charset="0"/>
                <a:cs typeface="Times New Roman" panose="02020603050405020304" pitchFamily="18" charset="0"/>
              </a:rPr>
              <a:t>Статья 8 Право на эффективное восстановление в правах компетентными судами</a:t>
            </a:r>
          </a:p>
          <a:p>
            <a:endParaRPr lang="ru-RU" sz="8000" dirty="0">
              <a:latin typeface="Times New Roman" panose="02020603050405020304" pitchFamily="18" charset="0"/>
              <a:cs typeface="Times New Roman" panose="02020603050405020304" pitchFamily="18" charset="0"/>
            </a:endParaRPr>
          </a:p>
          <a:p>
            <a:r>
              <a:rPr lang="ru-RU" sz="8000" dirty="0">
                <a:latin typeface="Times New Roman" panose="02020603050405020304" pitchFamily="18" charset="0"/>
                <a:cs typeface="Times New Roman" panose="02020603050405020304" pitchFamily="18" charset="0"/>
              </a:rPr>
              <a:t>Статья 9 Право на свободу от произвольного ареста, задержания или изгнания</a:t>
            </a:r>
          </a:p>
          <a:p>
            <a:endParaRPr lang="ru-RU" sz="8000" dirty="0">
              <a:latin typeface="Times New Roman" panose="02020603050405020304" pitchFamily="18" charset="0"/>
              <a:cs typeface="Times New Roman" panose="02020603050405020304" pitchFamily="18" charset="0"/>
            </a:endParaRPr>
          </a:p>
          <a:p>
            <a:r>
              <a:rPr lang="ru-RU" sz="8000" dirty="0">
                <a:latin typeface="Times New Roman" panose="02020603050405020304" pitchFamily="18" charset="0"/>
                <a:cs typeface="Times New Roman" panose="02020603050405020304" pitchFamily="18" charset="0"/>
              </a:rPr>
              <a:t>Статья 10 Право на гласное беспристрастное судебное разбирательство</a:t>
            </a:r>
          </a:p>
          <a:p>
            <a:endParaRPr lang="ru-RU" sz="5600" dirty="0"/>
          </a:p>
        </p:txBody>
      </p:sp>
    </p:spTree>
    <p:extLst>
      <p:ext uri="{BB962C8B-B14F-4D97-AF65-F5344CB8AC3E}">
        <p14:creationId xmlns:p14="http://schemas.microsoft.com/office/powerpoint/2010/main" val="10839325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9956800" cy="397715"/>
          </a:xfrm>
        </p:spPr>
        <p:txBody>
          <a:bodyPr>
            <a:normAutofit fontScale="90000"/>
          </a:bodyPr>
          <a:lstStyle/>
          <a:p>
            <a:pPr algn="r"/>
            <a:r>
              <a:rPr lang="ru-RU" dirty="0"/>
              <a:t>Декларация прав человека</a:t>
            </a:r>
          </a:p>
        </p:txBody>
      </p:sp>
      <p:sp>
        <p:nvSpPr>
          <p:cNvPr id="3" name="Объект 2"/>
          <p:cNvSpPr>
            <a:spLocks noGrp="1"/>
          </p:cNvSpPr>
          <p:nvPr>
            <p:ph sz="quarter" idx="1"/>
          </p:nvPr>
        </p:nvSpPr>
        <p:spPr>
          <a:xfrm>
            <a:off x="609600" y="874059"/>
            <a:ext cx="9956800" cy="4873752"/>
          </a:xfrm>
        </p:spPr>
        <p:txBody>
          <a:bodyPr>
            <a:noAutofit/>
          </a:bodyPr>
          <a:lstStyle/>
          <a:p>
            <a:pPr>
              <a:spcBef>
                <a:spcPts val="0"/>
              </a:spcBef>
            </a:pPr>
            <a:r>
              <a:rPr lang="ru-RU" sz="1600" dirty="0">
                <a:latin typeface="Times New Roman" panose="02020603050405020304" pitchFamily="18" charset="0"/>
                <a:cs typeface="Times New Roman" panose="02020603050405020304" pitchFamily="18" charset="0"/>
              </a:rPr>
              <a:t>Статья 11 Право считаться невиновным до установления виновности законным порядком </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12 Право на свободу от произвольного вмешательства в личную и семейную жизнь, произвольного посягательства на неприкосновенность жилища, тайну корреспонденции</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13 Право покидать любую страну, включая свою собственную, и возвращаться в свою страну</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14 Право искать убежища от преследования в других странах и пользоваться этим убежищем</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15 Право на гражданство и его изменение</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16 Право вступать в брак и основывать семью</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17 Право владеть имуществом</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18 Право на свободу мысли, совести и религии</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19 Право на свободу убеждений и информации </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20 Право на свободу мирных собраний и ассоциаций</a:t>
            </a:r>
          </a:p>
        </p:txBody>
      </p:sp>
    </p:spTree>
    <p:extLst>
      <p:ext uri="{BB962C8B-B14F-4D97-AF65-F5344CB8AC3E}">
        <p14:creationId xmlns:p14="http://schemas.microsoft.com/office/powerpoint/2010/main" val="3442020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9956800" cy="397715"/>
          </a:xfrm>
        </p:spPr>
        <p:txBody>
          <a:bodyPr>
            <a:normAutofit fontScale="90000"/>
          </a:bodyPr>
          <a:lstStyle/>
          <a:p>
            <a:pPr algn="r"/>
            <a:r>
              <a:rPr lang="ru-RU" dirty="0"/>
              <a:t>Декларация прав человека</a:t>
            </a:r>
          </a:p>
        </p:txBody>
      </p:sp>
      <p:sp>
        <p:nvSpPr>
          <p:cNvPr id="3" name="Объект 2"/>
          <p:cNvSpPr>
            <a:spLocks noGrp="1"/>
          </p:cNvSpPr>
          <p:nvPr>
            <p:ph sz="quarter" idx="1"/>
          </p:nvPr>
        </p:nvSpPr>
        <p:spPr>
          <a:xfrm>
            <a:off x="609600" y="874059"/>
            <a:ext cx="9956800" cy="4873752"/>
          </a:xfrm>
        </p:spPr>
        <p:txBody>
          <a:bodyPr>
            <a:noAutofit/>
          </a:bodyPr>
          <a:lstStyle/>
          <a:p>
            <a:pPr>
              <a:spcBef>
                <a:spcPts val="0"/>
              </a:spcBef>
            </a:pPr>
            <a:r>
              <a:rPr lang="ru-RU" sz="1600" dirty="0">
                <a:latin typeface="Times New Roman" panose="02020603050405020304" pitchFamily="18" charset="0"/>
                <a:cs typeface="Times New Roman" panose="02020603050405020304" pitchFamily="18" charset="0"/>
              </a:rPr>
              <a:t>Статья 21 Право принимать участие в управлении страной и в свободных выборах</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22 Право на социальное обеспечение</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23 Право на свободный выбор работы и вступление в профсоюзы </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24 Право на отдых и досуг</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25 Право на адекватный жизненный уровень</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26 Право на образование</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27 Право участвовать в культурной жизни общества</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28 Право на социальный порядок, при котором права и свободы, изложенные в настоящей Декларации, могут быть полностью осуществлены</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29 Обязанности перед обществом, в котором возможно свободное и полное развитие личности</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r>
              <a:rPr lang="ru-RU" sz="1600" dirty="0">
                <a:latin typeface="Times New Roman" panose="02020603050405020304" pitchFamily="18" charset="0"/>
                <a:cs typeface="Times New Roman" panose="02020603050405020304" pitchFamily="18" charset="0"/>
              </a:rPr>
              <a:t>Статья 30 Свобода от вмешательства государства или других лиц в осуществление вышеуказанных прав</a:t>
            </a:r>
          </a:p>
          <a:p>
            <a:pPr>
              <a:spcBef>
                <a:spcPts val="0"/>
              </a:spcBef>
            </a:pPr>
            <a:endParaRPr lang="ru-RU" sz="1600" dirty="0">
              <a:latin typeface="Times New Roman" panose="02020603050405020304" pitchFamily="18" charset="0"/>
              <a:cs typeface="Times New Roman" panose="02020603050405020304" pitchFamily="18" charset="0"/>
            </a:endParaRPr>
          </a:p>
          <a:p>
            <a:pPr>
              <a:spcBef>
                <a:spcPts val="0"/>
              </a:spcBef>
            </a:pP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72014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3047999" y="3124200"/>
            <a:ext cx="8825753" cy="1894362"/>
          </a:xfrm>
        </p:spPr>
        <p:txBody>
          <a:bodyPr>
            <a:normAutofit fontScale="90000"/>
          </a:bodyPr>
          <a:lstStyle/>
          <a:p>
            <a:pPr algn="ctr"/>
            <a:r>
              <a:rPr lang="ru-RU" sz="7300" dirty="0"/>
              <a:t>Конвенция о правах ребенка </a:t>
            </a:r>
            <a:r>
              <a:rPr lang="ru-RU" dirty="0"/>
              <a:t/>
            </a:r>
            <a:br>
              <a:rPr lang="ru-RU" dirty="0"/>
            </a:br>
            <a:r>
              <a:rPr lang="ru-RU" dirty="0"/>
              <a:t>(одобрена Генеральной Ассамблеей ООН 20.11.1989, вступила в силу для СССР 15.09.1990)</a:t>
            </a:r>
          </a:p>
        </p:txBody>
      </p:sp>
    </p:spTree>
    <p:extLst>
      <p:ext uri="{BB962C8B-B14F-4D97-AF65-F5344CB8AC3E}">
        <p14:creationId xmlns:p14="http://schemas.microsoft.com/office/powerpoint/2010/main" val="19247742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t="5305" r="1961" b="3733"/>
          <a:stretch/>
        </p:blipFill>
        <p:spPr>
          <a:xfrm>
            <a:off x="820271" y="0"/>
            <a:ext cx="9856694" cy="6858000"/>
          </a:xfrm>
          <a:prstGeom prst="rect">
            <a:avLst/>
          </a:prstGeom>
        </p:spPr>
      </p:pic>
    </p:spTree>
    <p:extLst>
      <p:ext uri="{BB962C8B-B14F-4D97-AF65-F5344CB8AC3E}">
        <p14:creationId xmlns:p14="http://schemas.microsoft.com/office/powerpoint/2010/main" val="12982226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sz="quarter" idx="1"/>
          </p:nvPr>
        </p:nvPicPr>
        <p:blipFill>
          <a:blip r:embed="rId2"/>
          <a:stretch>
            <a:fillRect/>
          </a:stretch>
        </p:blipFill>
        <p:spPr>
          <a:xfrm>
            <a:off x="820272" y="0"/>
            <a:ext cx="10031506" cy="6858000"/>
          </a:xfrm>
          <a:prstGeom prst="rect">
            <a:avLst/>
          </a:prstGeom>
        </p:spPr>
      </p:pic>
    </p:spTree>
    <p:extLst>
      <p:ext uri="{BB962C8B-B14F-4D97-AF65-F5344CB8AC3E}">
        <p14:creationId xmlns:p14="http://schemas.microsoft.com/office/powerpoint/2010/main" val="1796249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Коллизия прав </a:t>
            </a:r>
          </a:p>
        </p:txBody>
      </p:sp>
      <p:sp>
        <p:nvSpPr>
          <p:cNvPr id="3" name="Объект 2"/>
          <p:cNvSpPr>
            <a:spLocks noGrp="1"/>
          </p:cNvSpPr>
          <p:nvPr>
            <p:ph sz="quarter" idx="1"/>
          </p:nvPr>
        </p:nvSpPr>
        <p:spPr/>
        <p:txBody>
          <a:bodyPr/>
          <a:lstStyle/>
          <a:p>
            <a:pPr algn="just"/>
            <a:r>
              <a:rPr lang="ru-RU" dirty="0"/>
              <a:t>конфликты, которые могут возникнуть между разными правами человека, или в отношении одних и тех же прав, но применительно к разным людям. </a:t>
            </a:r>
          </a:p>
          <a:p>
            <a:pPr algn="just"/>
            <a:endParaRPr lang="ru-RU" dirty="0"/>
          </a:p>
          <a:p>
            <a:pPr algn="just">
              <a:buFontTx/>
              <a:buChar char="-"/>
            </a:pPr>
            <a:r>
              <a:rPr lang="ru-RU" dirty="0"/>
              <a:t>случай, когда двум пациентам, чтобы выжить, нужно новое сердце; но для трансплантации есть всего одно;</a:t>
            </a:r>
          </a:p>
          <a:p>
            <a:pPr algn="just">
              <a:buFontTx/>
              <a:buChar char="-"/>
            </a:pPr>
            <a:r>
              <a:rPr lang="ru-RU" dirty="0"/>
              <a:t> эвтаназия, когда чье-то право на жизнь вступает в конфликт с его/ее правом умереть или быть избавленным от бесперспективного лечения. </a:t>
            </a:r>
          </a:p>
        </p:txBody>
      </p:sp>
    </p:spTree>
    <p:extLst>
      <p:ext uri="{BB962C8B-B14F-4D97-AF65-F5344CB8AC3E}">
        <p14:creationId xmlns:p14="http://schemas.microsoft.com/office/powerpoint/2010/main" val="9494826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p:txBody>
          <a:bodyPr>
            <a:normAutofit/>
          </a:bodyPr>
          <a:lstStyle/>
          <a:p>
            <a:pPr algn="just"/>
            <a:r>
              <a:rPr lang="ru-RU" sz="2800" dirty="0"/>
              <a:t>Уже  два года семья находится в долговой кабале: она взяла в долг деньги у владельца фабрики. Сумма долга растет с процентами. Отец послал сына (11 лет) в школу, но владелец фабрики забрал его на производство, а отец был наказан. Доходов семьи не хватает ни на учебу детей в школе, ни на нормальное пропитание, ни на медицинскую помощь.</a:t>
            </a:r>
          </a:p>
        </p:txBody>
      </p:sp>
    </p:spTree>
    <p:extLst>
      <p:ext uri="{BB962C8B-B14F-4D97-AF65-F5344CB8AC3E}">
        <p14:creationId xmlns:p14="http://schemas.microsoft.com/office/powerpoint/2010/main" val="13746429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BBB12A5-6232-6261-48C9-84F4C5323365}"/>
            </a:ext>
          </a:extLst>
        </p:cNvPr>
        <p:cNvGrpSpPr/>
        <p:nvPr/>
      </p:nvGrpSpPr>
      <p:grpSpPr>
        <a:xfrm>
          <a:off x="0" y="0"/>
          <a:ext cx="0" cy="0"/>
          <a:chOff x="0" y="0"/>
          <a:chExt cx="0" cy="0"/>
        </a:xfrm>
      </p:grpSpPr>
      <p:sp>
        <p:nvSpPr>
          <p:cNvPr id="7" name="Заголовок 6">
            <a:extLst>
              <a:ext uri="{FF2B5EF4-FFF2-40B4-BE49-F238E27FC236}">
                <a16:creationId xmlns:a16="http://schemas.microsoft.com/office/drawing/2014/main" xmlns="" id="{51CD6262-A807-9C0C-BC22-BA6067BF0E88}"/>
              </a:ext>
            </a:extLst>
          </p:cNvPr>
          <p:cNvSpPr>
            <a:spLocks noGrp="1"/>
          </p:cNvSpPr>
          <p:nvPr>
            <p:ph type="ctrTitle"/>
          </p:nvPr>
        </p:nvSpPr>
        <p:spPr>
          <a:xfrm>
            <a:off x="3860800" y="0"/>
            <a:ext cx="8229600" cy="774700"/>
          </a:xfrm>
        </p:spPr>
        <p:txBody>
          <a:bodyPr/>
          <a:lstStyle/>
          <a:p>
            <a:pPr algn="r"/>
            <a:r>
              <a:rPr lang="ru-RU" dirty="0"/>
              <a:t>Патриотическое воспитание</a:t>
            </a:r>
          </a:p>
        </p:txBody>
      </p:sp>
      <p:sp>
        <p:nvSpPr>
          <p:cNvPr id="8" name="Подзаголовок 7">
            <a:extLst>
              <a:ext uri="{FF2B5EF4-FFF2-40B4-BE49-F238E27FC236}">
                <a16:creationId xmlns:a16="http://schemas.microsoft.com/office/drawing/2014/main" xmlns="" id="{E694CE5E-18BD-3B4F-AE10-14CC76C74AC0}"/>
              </a:ext>
            </a:extLst>
          </p:cNvPr>
          <p:cNvSpPr>
            <a:spLocks noGrp="1"/>
          </p:cNvSpPr>
          <p:nvPr>
            <p:ph type="subTitle" idx="1"/>
          </p:nvPr>
        </p:nvSpPr>
        <p:spPr>
          <a:xfrm>
            <a:off x="3022600" y="939800"/>
            <a:ext cx="8686800" cy="5588000"/>
          </a:xfrm>
        </p:spPr>
        <p:txBody>
          <a:bodyPr>
            <a:normAutofit/>
          </a:bodyPr>
          <a:lstStyle/>
          <a:p>
            <a:pPr algn="just">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200" b="0" dirty="0">
                <a:solidFill>
                  <a:schemeClr val="tx1"/>
                </a:solidFill>
                <a:latin typeface="Times New Roman" panose="02020603050405020304" pitchFamily="18" charset="0"/>
                <a:ea typeface="Calibri" panose="020F0502020204030204" pitchFamily="34" charset="0"/>
              </a:rPr>
              <a:t>- государственная символика, памятники Отечества;</a:t>
            </a:r>
          </a:p>
          <a:p>
            <a:pPr algn="just">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200" b="0" dirty="0">
                <a:solidFill>
                  <a:schemeClr val="tx1"/>
                </a:solidFill>
                <a:latin typeface="Times New Roman" panose="02020603050405020304" pitchFamily="18" charset="0"/>
                <a:ea typeface="Calibri" panose="020F0502020204030204" pitchFamily="34" charset="0"/>
              </a:rPr>
              <a:t>- важнейшие события в истории нашей страны, героические подвиги защитников отечества;</a:t>
            </a:r>
          </a:p>
          <a:p>
            <a:pPr algn="just">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200" b="0" dirty="0">
                <a:solidFill>
                  <a:schemeClr val="tx1"/>
                </a:solidFill>
                <a:latin typeface="Times New Roman" panose="02020603050405020304" pitchFamily="18" charset="0"/>
                <a:ea typeface="Calibri" panose="020F0502020204030204" pitchFamily="34" charset="0"/>
              </a:rPr>
              <a:t>- жизнь замечательных людей (герои войны / труда, ученые, писатели, художники, композиторы, видные политические деятели и т.д.)</a:t>
            </a:r>
          </a:p>
          <a:p>
            <a:pPr algn="just">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200" b="0" dirty="0">
                <a:solidFill>
                  <a:schemeClr val="tx1"/>
                </a:solidFill>
                <a:latin typeface="Times New Roman" panose="02020603050405020304" pitchFamily="18" charset="0"/>
                <a:ea typeface="Calibri" panose="020F0502020204030204" pitchFamily="34" charset="0"/>
              </a:rPr>
              <a:t>- история и культура родного края, образовательной организации;</a:t>
            </a:r>
          </a:p>
          <a:p>
            <a:pPr algn="just">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200" b="0" dirty="0">
                <a:solidFill>
                  <a:schemeClr val="tx1"/>
                </a:solidFill>
                <a:latin typeface="Times New Roman" panose="02020603050405020304" pitchFamily="18" charset="0"/>
                <a:ea typeface="Calibri" panose="020F0502020204030204" pitchFamily="34" charset="0"/>
              </a:rPr>
              <a:t>- народное творчество;</a:t>
            </a:r>
          </a:p>
          <a:p>
            <a:pPr algn="just">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200" b="0" dirty="0">
                <a:solidFill>
                  <a:schemeClr val="tx1"/>
                </a:solidFill>
                <a:latin typeface="Times New Roman" panose="02020603050405020304" pitchFamily="18" charset="0"/>
                <a:ea typeface="Calibri" panose="020F0502020204030204" pitchFamily="34" charset="0"/>
              </a:rPr>
              <a:t>- этнокультурные традиции, фольклор, быт народов России;</a:t>
            </a:r>
          </a:p>
          <a:p>
            <a:pPr algn="just">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200" b="0" dirty="0">
                <a:solidFill>
                  <a:schemeClr val="tx1"/>
                </a:solidFill>
                <a:latin typeface="Times New Roman" panose="02020603050405020304" pitchFamily="18" charset="0"/>
                <a:ea typeface="Calibri" panose="020F0502020204030204" pitchFamily="34" charset="0"/>
              </a:rPr>
              <a:t>- государственные и национально-культурные праздники;</a:t>
            </a:r>
          </a:p>
          <a:p>
            <a:pPr algn="just">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200" b="0" dirty="0">
                <a:solidFill>
                  <a:schemeClr val="tx1"/>
                </a:solidFill>
                <a:latin typeface="Times New Roman" panose="02020603050405020304" pitchFamily="18" charset="0"/>
                <a:ea typeface="Calibri" panose="020F0502020204030204" pitchFamily="34" charset="0"/>
              </a:rPr>
              <a:t>- общественные организации, патриотической направленности;</a:t>
            </a:r>
          </a:p>
          <a:p>
            <a:pPr algn="just">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200" b="0" dirty="0">
                <a:solidFill>
                  <a:schemeClr val="tx1"/>
                </a:solidFill>
                <a:latin typeface="Times New Roman" panose="02020603050405020304" pitchFamily="18" charset="0"/>
                <a:ea typeface="Calibri" panose="020F0502020204030204" pitchFamily="34" charset="0"/>
              </a:rPr>
              <a:t>- народные игры;</a:t>
            </a:r>
          </a:p>
          <a:p>
            <a:pPr algn="just">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200" b="0" dirty="0">
                <a:solidFill>
                  <a:schemeClr val="tx1"/>
                </a:solidFill>
                <a:latin typeface="Times New Roman" panose="02020603050405020304" pitchFamily="18" charset="0"/>
                <a:ea typeface="Calibri" panose="020F0502020204030204" pitchFamily="34" charset="0"/>
              </a:rPr>
              <a:t>- дружба, любовь, нравственные основы семейной жизни;</a:t>
            </a:r>
          </a:p>
          <a:p>
            <a:r>
              <a:rPr lang="ru-RU" sz="2200" b="0" dirty="0">
                <a:solidFill>
                  <a:schemeClr val="tx1"/>
                </a:solidFill>
                <a:latin typeface="Times New Roman" panose="02020603050405020304" pitchFamily="18" charset="0"/>
                <a:ea typeface="Calibri" panose="020F0502020204030204" pitchFamily="34" charset="0"/>
              </a:rPr>
              <a:t>- родной язык и т.д.</a:t>
            </a:r>
            <a:endParaRPr lang="ru-RU" sz="2200" b="0" dirty="0">
              <a:solidFill>
                <a:schemeClr val="tx1"/>
              </a:solidFill>
            </a:endParaRPr>
          </a:p>
        </p:txBody>
      </p:sp>
    </p:spTree>
    <p:extLst>
      <p:ext uri="{BB962C8B-B14F-4D97-AF65-F5344CB8AC3E}">
        <p14:creationId xmlns:p14="http://schemas.microsoft.com/office/powerpoint/2010/main" val="2553184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p:txBody>
          <a:bodyPr>
            <a:normAutofit/>
          </a:bodyPr>
          <a:lstStyle/>
          <a:p>
            <a:r>
              <a:rPr lang="ru-RU" sz="4000" dirty="0"/>
              <a:t>Защита от экономической эксплуатации  </a:t>
            </a:r>
          </a:p>
          <a:p>
            <a:r>
              <a:rPr lang="ru-RU" sz="4000" dirty="0"/>
              <a:t>Право на образование</a:t>
            </a:r>
          </a:p>
          <a:p>
            <a:r>
              <a:rPr lang="ru-RU" sz="4000" dirty="0"/>
              <a:t>Право на отдых и досуг</a:t>
            </a:r>
          </a:p>
        </p:txBody>
      </p:sp>
    </p:spTree>
    <p:extLst>
      <p:ext uri="{BB962C8B-B14F-4D97-AF65-F5344CB8AC3E}">
        <p14:creationId xmlns:p14="http://schemas.microsoft.com/office/powerpoint/2010/main" val="19077408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История 1 </a:t>
            </a:r>
            <a:br>
              <a:rPr lang="ru-RU" dirty="0"/>
            </a:br>
            <a:r>
              <a:rPr lang="ru-RU" dirty="0"/>
              <a:t>Какие права человека были нарушены?</a:t>
            </a:r>
          </a:p>
        </p:txBody>
      </p:sp>
      <p:sp>
        <p:nvSpPr>
          <p:cNvPr id="3" name="Объект 2"/>
          <p:cNvSpPr>
            <a:spLocks noGrp="1"/>
          </p:cNvSpPr>
          <p:nvPr>
            <p:ph sz="quarter" idx="1"/>
          </p:nvPr>
        </p:nvSpPr>
        <p:spPr>
          <a:xfrm>
            <a:off x="421342" y="2272553"/>
            <a:ext cx="9956800" cy="4873752"/>
          </a:xfrm>
        </p:spPr>
        <p:txBody>
          <a:bodyPr/>
          <a:lstStyle/>
          <a:p>
            <a:pPr algn="just"/>
            <a:r>
              <a:rPr lang="ru-RU" dirty="0"/>
              <a:t>«Мне 14 лет и я терпеть не могу ходить в колледж, потому что меня там никто не любит. Там есть группа детей, которая постоянно обзывается. Они говорят, что я страшная и толстая и что мои родители должны стыдиться меня. Моя лучшая подруга больше со мной не разговаривает и даже подружилась с некоторыми из тех, кто меня обижают. Я ее ненавижу. У меня вообще никого нет, и я боюсь, что то, что они сказали о мои родителях, правда».  </a:t>
            </a:r>
          </a:p>
        </p:txBody>
      </p:sp>
    </p:spTree>
    <p:extLst>
      <p:ext uri="{BB962C8B-B14F-4D97-AF65-F5344CB8AC3E}">
        <p14:creationId xmlns:p14="http://schemas.microsoft.com/office/powerpoint/2010/main" val="10467711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p:txBody>
          <a:bodyPr>
            <a:normAutofit/>
          </a:bodyPr>
          <a:lstStyle/>
          <a:p>
            <a:pPr algn="just"/>
            <a:r>
              <a:rPr lang="ru-RU" sz="3200" dirty="0">
                <a:latin typeface="Times New Roman" panose="02020603050405020304" pitchFamily="18" charset="0"/>
                <a:cs typeface="Times New Roman" panose="02020603050405020304" pitchFamily="18" charset="0"/>
              </a:rPr>
              <a:t>Право на защиту от всех видов физического и психологического насилия (ст. 19 Конвенция о правах ребенка)</a:t>
            </a:r>
          </a:p>
          <a:p>
            <a:pPr algn="just"/>
            <a:r>
              <a:rPr lang="ru-RU" sz="3200" dirty="0">
                <a:latin typeface="Times New Roman" panose="02020603050405020304" pitchFamily="18" charset="0"/>
                <a:cs typeface="Times New Roman" panose="02020603050405020304" pitchFamily="18" charset="0"/>
              </a:rPr>
              <a:t>Право на достоинство (ст. 21 Конституции)</a:t>
            </a:r>
          </a:p>
          <a:p>
            <a:pPr algn="just"/>
            <a:r>
              <a:rPr lang="ru-RU" sz="3200" dirty="0">
                <a:latin typeface="Times New Roman" panose="02020603050405020304" pitchFamily="18" charset="0"/>
                <a:cs typeface="Times New Roman" panose="02020603050405020304" pitchFamily="18" charset="0"/>
              </a:rPr>
              <a:t>Защита от </a:t>
            </a:r>
            <a:r>
              <a:rPr lang="ru-RU" sz="3200" b="1" dirty="0">
                <a:latin typeface="Times New Roman" panose="02020603050405020304" pitchFamily="18" charset="0"/>
                <a:cs typeface="Times New Roman" panose="02020603050405020304" pitchFamily="18" charset="0"/>
              </a:rPr>
              <a:t>унижающего</a:t>
            </a:r>
            <a:r>
              <a:rPr lang="ru-RU" sz="3200" dirty="0">
                <a:latin typeface="Times New Roman" panose="02020603050405020304" pitchFamily="18" charset="0"/>
                <a:cs typeface="Times New Roman" panose="02020603050405020304" pitchFamily="18" charset="0"/>
              </a:rPr>
              <a:t> достоинства </a:t>
            </a:r>
            <a:r>
              <a:rPr lang="ru-RU" sz="3200" b="1" dirty="0">
                <a:latin typeface="Times New Roman" panose="02020603050405020304" pitchFamily="18" charset="0"/>
                <a:cs typeface="Times New Roman" panose="02020603050405020304" pitchFamily="18" charset="0"/>
              </a:rPr>
              <a:t>обращения</a:t>
            </a:r>
            <a:r>
              <a:rPr lang="ru-RU" sz="3200" dirty="0">
                <a:latin typeface="Times New Roman" panose="02020603050405020304" pitchFamily="18" charset="0"/>
                <a:cs typeface="Times New Roman" panose="02020603050405020304" pitchFamily="18" charset="0"/>
              </a:rPr>
              <a:t> (ст. 3 Конвенции о </a:t>
            </a:r>
            <a:r>
              <a:rPr lang="ru-RU" sz="3200" b="1" dirty="0">
                <a:latin typeface="Times New Roman" panose="02020603050405020304" pitchFamily="18" charset="0"/>
                <a:cs typeface="Times New Roman" panose="02020603050405020304" pitchFamily="18" charset="0"/>
              </a:rPr>
              <a:t>защите</a:t>
            </a:r>
            <a:r>
              <a:rPr lang="ru-RU" sz="3200" dirty="0">
                <a:latin typeface="Times New Roman" panose="02020603050405020304" pitchFamily="18" charset="0"/>
                <a:cs typeface="Times New Roman" panose="02020603050405020304" pitchFamily="18" charset="0"/>
              </a:rPr>
              <a:t> прав </a:t>
            </a:r>
            <a:r>
              <a:rPr lang="ru-RU" sz="3200" b="1" dirty="0">
                <a:latin typeface="Times New Roman" panose="02020603050405020304" pitchFamily="18" charset="0"/>
                <a:cs typeface="Times New Roman" panose="02020603050405020304" pitchFamily="18" charset="0"/>
              </a:rPr>
              <a:t>человека</a:t>
            </a:r>
            <a:r>
              <a:rPr lang="ru-RU"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48557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2711823" y="3258670"/>
            <a:ext cx="9480177" cy="1894362"/>
          </a:xfrm>
        </p:spPr>
        <p:txBody>
          <a:bodyPr>
            <a:normAutofit fontScale="90000"/>
          </a:bodyPr>
          <a:lstStyle/>
          <a:p>
            <a:pPr algn="ctr"/>
            <a:r>
              <a:rPr lang="ru-RU" sz="3600" cap="all" dirty="0">
                <a:solidFill>
                  <a:schemeClr val="tx1"/>
                </a:solidFill>
              </a:rPr>
              <a:t>ХАРТИЯ О ВОСПИТАНИИ ДЕМОКРАТИЧЕСКОЙ ГРАЖДАНСТВЕННОСТИ И ОБРАЗОВАНИИ В ОБЛАСТИ ПРАВ ЧЕЛОВЕКА</a:t>
            </a:r>
            <a:r>
              <a:rPr lang="ru-RU" b="0" cap="all" dirty="0">
                <a:solidFill>
                  <a:schemeClr val="tx1"/>
                </a:solidFill>
              </a:rPr>
              <a:t/>
            </a:r>
            <a:br>
              <a:rPr lang="ru-RU" b="0" cap="all" dirty="0">
                <a:solidFill>
                  <a:schemeClr val="tx1"/>
                </a:solidFill>
              </a:rPr>
            </a:br>
            <a:endParaRPr lang="ru-RU" dirty="0">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p:txBody>
          <a:bodyPr rtlCol="0"/>
          <a:lstStyle/>
          <a:p>
            <a:r>
              <a:rPr lang="ru-RU" b="1" dirty="0">
                <a:latin typeface="Times New Roman" panose="02020603050405020304" pitchFamily="18" charset="0"/>
                <a:cs typeface="Times New Roman" panose="02020603050405020304" pitchFamily="18" charset="0"/>
              </a:rPr>
              <a:t>Образование в области прав человека</a:t>
            </a:r>
          </a:p>
        </p:txBody>
      </p:sp>
      <p:sp>
        <p:nvSpPr>
          <p:cNvPr id="14" name="Объект 13"/>
          <p:cNvSpPr>
            <a:spLocks noGrp="1"/>
          </p:cNvSpPr>
          <p:nvPr>
            <p:ph sz="quarter" idx="1"/>
          </p:nvPr>
        </p:nvSpPr>
        <p:spPr>
          <a:xfrm>
            <a:off x="913795" y="1935921"/>
            <a:ext cx="6952861" cy="3695136"/>
          </a:xfrm>
        </p:spPr>
        <p:txBody>
          <a:bodyPr rtlCol="0">
            <a:noAutofit/>
          </a:bodyPr>
          <a:lstStyle/>
          <a:p>
            <a:pPr marL="0" indent="0" algn="just">
              <a:buNone/>
            </a:pPr>
            <a:r>
              <a:rPr lang="ru-RU" b="1" dirty="0">
                <a:latin typeface="Times New Roman" panose="02020603050405020304" pitchFamily="18" charset="0"/>
                <a:cs typeface="Times New Roman" panose="02020603050405020304" pitchFamily="18" charset="0"/>
              </a:rPr>
              <a:t>представляет из себя воспитание, подготовку, просвещение, информацию, практику и деятельность, </a:t>
            </a:r>
            <a:r>
              <a:rPr lang="ru-RU" dirty="0">
                <a:latin typeface="Times New Roman" panose="02020603050405020304" pitchFamily="18" charset="0"/>
                <a:cs typeface="Times New Roman" panose="02020603050405020304" pitchFamily="18" charset="0"/>
              </a:rPr>
              <a:t>которые направлены, благодаря </a:t>
            </a:r>
            <a:r>
              <a:rPr lang="ru-RU" b="1" dirty="0">
                <a:latin typeface="Times New Roman" panose="02020603050405020304" pitchFamily="18" charset="0"/>
                <a:cs typeface="Times New Roman" panose="02020603050405020304" pitchFamily="18" charset="0"/>
              </a:rPr>
              <a:t>передаче учащимся знаний, навыков и понимания, </a:t>
            </a:r>
            <a:r>
              <a:rPr lang="ru-RU" dirty="0">
                <a:latin typeface="Times New Roman" panose="02020603050405020304" pitchFamily="18" charset="0"/>
                <a:cs typeface="Times New Roman" panose="02020603050405020304" pitchFamily="18" charset="0"/>
              </a:rPr>
              <a:t>а также развитию их позиций и </a:t>
            </a:r>
            <a:r>
              <a:rPr lang="ru-RU" b="1" dirty="0">
                <a:latin typeface="Times New Roman" panose="02020603050405020304" pitchFamily="18" charset="0"/>
                <a:cs typeface="Times New Roman" panose="02020603050405020304" pitchFamily="18" charset="0"/>
              </a:rPr>
              <a:t>поведения</a:t>
            </a:r>
            <a:r>
              <a:rPr lang="ru-RU" dirty="0">
                <a:latin typeface="Times New Roman" panose="02020603050405020304" pitchFamily="18" charset="0"/>
                <a:cs typeface="Times New Roman" panose="02020603050405020304" pitchFamily="18" charset="0"/>
              </a:rPr>
              <a:t>, на расширение их возможностей содействовать созданию и защите всеобщей </a:t>
            </a:r>
            <a:r>
              <a:rPr lang="ru-RU" b="1" dirty="0">
                <a:latin typeface="Times New Roman" panose="02020603050405020304" pitchFamily="18" charset="0"/>
                <a:cs typeface="Times New Roman" panose="02020603050405020304" pitchFamily="18" charset="0"/>
              </a:rPr>
              <a:t>культуры прав человека </a:t>
            </a:r>
            <a:r>
              <a:rPr lang="ru-RU" dirty="0">
                <a:latin typeface="Times New Roman" panose="02020603050405020304" pitchFamily="18" charset="0"/>
                <a:cs typeface="Times New Roman" panose="02020603050405020304" pitchFamily="18" charset="0"/>
              </a:rPr>
              <a:t>в обществе с целью продвижения и защиты прав человека и основных свобод.</a:t>
            </a:r>
          </a:p>
        </p:txBody>
      </p:sp>
      <p:pic>
        <p:nvPicPr>
          <p:cNvPr id="2" name="Рисунок 1">
            <a:extLst>
              <a:ext uri="{FF2B5EF4-FFF2-40B4-BE49-F238E27FC236}">
                <a16:creationId xmlns:a16="http://schemas.microsoft.com/office/drawing/2014/main" xmlns="" id="{B8880FFF-CBCB-46D2-A436-45D8B20C96D8}"/>
              </a:ext>
            </a:extLst>
          </p:cNvPr>
          <p:cNvPicPr>
            <a:picLocks noChangeAspect="1"/>
          </p:cNvPicPr>
          <p:nvPr/>
        </p:nvPicPr>
        <p:blipFill>
          <a:blip r:embed="rId2"/>
          <a:stretch>
            <a:fillRect/>
          </a:stretch>
        </p:blipFill>
        <p:spPr>
          <a:xfrm>
            <a:off x="8160727" y="2350176"/>
            <a:ext cx="3309614" cy="25879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542553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Times New Roman" panose="02020603050405020304" pitchFamily="18" charset="0"/>
                <a:cs typeface="Times New Roman" panose="02020603050405020304" pitchFamily="18" charset="0"/>
              </a:rPr>
              <a:t>Неформальное образование</a:t>
            </a:r>
          </a:p>
        </p:txBody>
      </p:sp>
      <p:sp>
        <p:nvSpPr>
          <p:cNvPr id="3" name="Объект 2"/>
          <p:cNvSpPr>
            <a:spLocks noGrp="1"/>
          </p:cNvSpPr>
          <p:nvPr>
            <p:ph sz="quarter" idx="1"/>
          </p:nvPr>
        </p:nvSpPr>
        <p:spPr>
          <a:xfrm>
            <a:off x="5424826" y="2604247"/>
            <a:ext cx="5829283" cy="3657600"/>
          </a:xfrm>
        </p:spPr>
        <p:txBody>
          <a:bodyPr>
            <a:normAutofit/>
          </a:bodyPr>
          <a:lstStyle/>
          <a:p>
            <a:pPr marL="0" indent="0" algn="just">
              <a:buNone/>
            </a:pPr>
            <a:r>
              <a:rPr lang="ru-RU" dirty="0">
                <a:latin typeface="Times New Roman" panose="02020603050405020304" pitchFamily="18" charset="0"/>
                <a:cs typeface="Times New Roman" panose="02020603050405020304" pitchFamily="18" charset="0"/>
              </a:rPr>
              <a:t>означает любую запланированную программу образования, призванную расширить круг навыков и компетенций, за пределами рамок формального образования.</a:t>
            </a:r>
          </a:p>
        </p:txBody>
      </p:sp>
      <p:pic>
        <p:nvPicPr>
          <p:cNvPr id="4" name="Рисунок 3">
            <a:extLst>
              <a:ext uri="{FF2B5EF4-FFF2-40B4-BE49-F238E27FC236}">
                <a16:creationId xmlns:a16="http://schemas.microsoft.com/office/drawing/2014/main" xmlns="" id="{951425E3-651A-40B9-B7DF-6AEC994663D8}"/>
              </a:ext>
            </a:extLst>
          </p:cNvPr>
          <p:cNvPicPr>
            <a:picLocks noChangeAspect="1"/>
          </p:cNvPicPr>
          <p:nvPr/>
        </p:nvPicPr>
        <p:blipFill>
          <a:blip r:embed="rId2"/>
          <a:stretch>
            <a:fillRect/>
          </a:stretch>
        </p:blipFill>
        <p:spPr>
          <a:xfrm>
            <a:off x="1089123" y="2178497"/>
            <a:ext cx="3947653" cy="3211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62528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a:latin typeface="Times New Roman" panose="02020603050405020304" pitchFamily="18" charset="0"/>
                <a:cs typeface="Times New Roman" panose="02020603050405020304" pitchFamily="18" charset="0"/>
              </a:rPr>
              <a:t>Внеформальное</a:t>
            </a:r>
            <a:r>
              <a:rPr lang="ru-RU" b="1" dirty="0">
                <a:latin typeface="Times New Roman" panose="02020603050405020304" pitchFamily="18" charset="0"/>
                <a:cs typeface="Times New Roman" panose="02020603050405020304" pitchFamily="18" charset="0"/>
              </a:rPr>
              <a:t> образование</a:t>
            </a:r>
          </a:p>
        </p:txBody>
      </p:sp>
      <p:sp>
        <p:nvSpPr>
          <p:cNvPr id="3" name="Объект 2"/>
          <p:cNvSpPr>
            <a:spLocks noGrp="1"/>
          </p:cNvSpPr>
          <p:nvPr>
            <p:ph sz="quarter" idx="1"/>
          </p:nvPr>
        </p:nvSpPr>
        <p:spPr>
          <a:xfrm>
            <a:off x="528917" y="1479177"/>
            <a:ext cx="9956800" cy="4873752"/>
          </a:xfrm>
        </p:spPr>
        <p:txBody>
          <a:bodyPr>
            <a:normAutofit/>
          </a:bodyPr>
          <a:lstStyle/>
          <a:p>
            <a:pPr marL="0" indent="0" algn="just">
              <a:buNone/>
            </a:pPr>
            <a:endParaRPr lang="ru-RU" dirty="0">
              <a:latin typeface="Times New Roman" panose="02020603050405020304" pitchFamily="18" charset="0"/>
              <a:cs typeface="Times New Roman" panose="02020603050405020304" pitchFamily="18" charset="0"/>
            </a:endParaRPr>
          </a:p>
          <a:p>
            <a:pPr marL="0" indent="0" algn="just">
              <a:buNone/>
            </a:pPr>
            <a:r>
              <a:rPr lang="ru-RU" dirty="0">
                <a:latin typeface="Times New Roman" panose="02020603050405020304" pitchFamily="18" charset="0"/>
                <a:cs typeface="Times New Roman" panose="02020603050405020304" pitchFamily="18" charset="0"/>
              </a:rPr>
              <a:t>процесс на протяжении всей жизни, в течение которого каждый человек приобретает позиции, ценности, навыки и знания под влиянием образования и факторов в его или ее собственном окружении и из повседневного опыта (семьи, группы сверстников, соседей, в результате встреч, в библиотеке, из СМИ, на работе, в игре и т.д.).</a:t>
            </a:r>
          </a:p>
        </p:txBody>
      </p:sp>
    </p:spTree>
    <p:extLst>
      <p:ext uri="{BB962C8B-B14F-4D97-AF65-F5344CB8AC3E}">
        <p14:creationId xmlns:p14="http://schemas.microsoft.com/office/powerpoint/2010/main" val="19590667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9956800" cy="787680"/>
          </a:xfrm>
        </p:spPr>
        <p:txBody>
          <a:bodyPr/>
          <a:lstStyle/>
          <a:p>
            <a:pPr algn="ctr"/>
            <a:r>
              <a:rPr lang="ru-RU" dirty="0">
                <a:latin typeface="Times New Roman" panose="02020603050405020304" pitchFamily="18" charset="0"/>
                <a:cs typeface="Times New Roman" panose="02020603050405020304" pitchFamily="18" charset="0"/>
              </a:rPr>
              <a:t>Одна из основных целей </a:t>
            </a:r>
          </a:p>
        </p:txBody>
      </p:sp>
      <p:sp>
        <p:nvSpPr>
          <p:cNvPr id="3" name="Объект 2"/>
          <p:cNvSpPr>
            <a:spLocks noGrp="1"/>
          </p:cNvSpPr>
          <p:nvPr>
            <p:ph sz="quarter" idx="1"/>
          </p:nvPr>
        </p:nvSpPr>
        <p:spPr>
          <a:xfrm>
            <a:off x="1103382" y="1129553"/>
            <a:ext cx="9982200" cy="5082988"/>
          </a:xfrm>
        </p:spPr>
        <p:txBody>
          <a:bodyPr>
            <a:normAutofit/>
          </a:bodyPr>
          <a:lstStyle/>
          <a:p>
            <a:pPr marL="0" indent="0" algn="just">
              <a:buNone/>
            </a:pPr>
            <a:r>
              <a:rPr lang="ru-RU" dirty="0">
                <a:latin typeface="Times New Roman" panose="02020603050405020304" pitchFamily="18" charset="0"/>
                <a:cs typeface="Times New Roman" panose="02020603050405020304" pitchFamily="18" charset="0"/>
              </a:rPr>
              <a:t>любого воспитания гражданственности и образования в области прав человека состоит не только в том, чтобы наделить учащихся знаниями, пониманием и навыками, но и в том, чтобы развить </a:t>
            </a:r>
            <a:r>
              <a:rPr lang="ru-RU" b="1" dirty="0">
                <a:latin typeface="Times New Roman" panose="02020603050405020304" pitchFamily="18" charset="0"/>
                <a:cs typeface="Times New Roman" panose="02020603050405020304" pitchFamily="18" charset="0"/>
              </a:rPr>
              <a:t>готовность действовать в обществе с целью продвижения принципов верховенства права.</a:t>
            </a:r>
          </a:p>
        </p:txBody>
      </p:sp>
      <p:pic>
        <p:nvPicPr>
          <p:cNvPr id="6146" name="Picture 2">
            <a:extLst>
              <a:ext uri="{FF2B5EF4-FFF2-40B4-BE49-F238E27FC236}">
                <a16:creationId xmlns:a16="http://schemas.microsoft.com/office/drawing/2014/main" xmlns="" id="{11022C8B-5CEB-4CE8-9066-4A448B6890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3166" y="3294529"/>
            <a:ext cx="6760548" cy="3240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451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Итоговая </a:t>
            </a:r>
            <a:r>
              <a:rPr lang="ru-RU" dirty="0" err="1"/>
              <a:t>работа_день</a:t>
            </a:r>
            <a:r>
              <a:rPr lang="ru-RU" dirty="0"/>
              <a:t> 1</a:t>
            </a:r>
            <a:br>
              <a:rPr lang="ru-RU" dirty="0"/>
            </a:br>
            <a:endParaRPr lang="ru-RU" dirty="0"/>
          </a:p>
        </p:txBody>
      </p:sp>
      <p:sp>
        <p:nvSpPr>
          <p:cNvPr id="3" name="Объект 2"/>
          <p:cNvSpPr>
            <a:spLocks noGrp="1"/>
          </p:cNvSpPr>
          <p:nvPr>
            <p:ph sz="quarter" idx="1"/>
          </p:nvPr>
        </p:nvSpPr>
        <p:spPr/>
        <p:txBody>
          <a:bodyPr/>
          <a:lstStyle/>
          <a:p>
            <a:r>
              <a:rPr lang="en-US" dirty="0">
                <a:hlinkClick r:id="rId2"/>
              </a:rPr>
              <a:t>https://forms.gle/UyJJ54cBAK4U6z42A</a:t>
            </a:r>
            <a:endParaRPr lang="ru-RU" dirty="0"/>
          </a:p>
          <a:p>
            <a:pPr marL="0" indent="0">
              <a:buNone/>
            </a:pPr>
            <a:endParaRPr lang="ru-RU" dirty="0"/>
          </a:p>
        </p:txBody>
      </p:sp>
      <p:pic>
        <p:nvPicPr>
          <p:cNvPr id="4" name="Рисунок 3"/>
          <p:cNvPicPr>
            <a:picLocks noChangeAspect="1"/>
          </p:cNvPicPr>
          <p:nvPr/>
        </p:nvPicPr>
        <p:blipFill>
          <a:blip r:embed="rId3"/>
          <a:stretch>
            <a:fillRect/>
          </a:stretch>
        </p:blipFill>
        <p:spPr>
          <a:xfrm>
            <a:off x="5793965" y="3132264"/>
            <a:ext cx="3524250" cy="3524250"/>
          </a:xfrm>
          <a:prstGeom prst="rect">
            <a:avLst/>
          </a:prstGeom>
        </p:spPr>
      </p:pic>
    </p:spTree>
    <p:extLst>
      <p:ext uri="{BB962C8B-B14F-4D97-AF65-F5344CB8AC3E}">
        <p14:creationId xmlns:p14="http://schemas.microsoft.com/office/powerpoint/2010/main" val="33876751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5400" dirty="0"/>
              <a:t>Дети</a:t>
            </a:r>
          </a:p>
        </p:txBody>
      </p:sp>
      <p:pic>
        <p:nvPicPr>
          <p:cNvPr id="6" name="Объект 5"/>
          <p:cNvPicPr>
            <a:picLocks noGrp="1" noChangeAspect="1"/>
          </p:cNvPicPr>
          <p:nvPr>
            <p:ph sz="quarter" idx="1"/>
          </p:nvPr>
        </p:nvPicPr>
        <p:blipFill>
          <a:blip r:embed="rId2"/>
          <a:stretch>
            <a:fillRect/>
          </a:stretch>
        </p:blipFill>
        <p:spPr>
          <a:xfrm>
            <a:off x="4151406" y="846138"/>
            <a:ext cx="6001124" cy="5796540"/>
          </a:xfrm>
          <a:prstGeom prst="rect">
            <a:avLst/>
          </a:prstGeom>
        </p:spPr>
      </p:pic>
    </p:spTree>
    <p:extLst>
      <p:ext uri="{BB962C8B-B14F-4D97-AF65-F5344CB8AC3E}">
        <p14:creationId xmlns:p14="http://schemas.microsoft.com/office/powerpoint/2010/main" val="42133501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795337" y="2943226"/>
            <a:ext cx="9956800" cy="2428876"/>
          </a:xfrm>
        </p:spPr>
        <p:txBody>
          <a:bodyPr>
            <a:noAutofit/>
          </a:bodyPr>
          <a:lstStyle/>
          <a:p>
            <a:r>
              <a:rPr lang="ru-RU" sz="5400" dirty="0"/>
              <a:t>1. Кто такой «гражданин»?</a:t>
            </a:r>
            <a:br>
              <a:rPr lang="ru-RU" sz="5400" dirty="0"/>
            </a:br>
            <a:r>
              <a:rPr lang="ru-RU" sz="5400" dirty="0"/>
              <a:t>2. Что такое «гражданственность»? Что в основе?</a:t>
            </a:r>
            <a:br>
              <a:rPr lang="ru-RU" sz="5400" dirty="0"/>
            </a:br>
            <a:r>
              <a:rPr lang="ru-RU" sz="5400" dirty="0"/>
              <a:t> </a:t>
            </a:r>
          </a:p>
        </p:txBody>
      </p:sp>
    </p:spTree>
    <p:extLst>
      <p:ext uri="{BB962C8B-B14F-4D97-AF65-F5344CB8AC3E}">
        <p14:creationId xmlns:p14="http://schemas.microsoft.com/office/powerpoint/2010/main" val="2252243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Конвенция о правах ребенка</a:t>
            </a:r>
          </a:p>
        </p:txBody>
      </p:sp>
      <p:sp>
        <p:nvSpPr>
          <p:cNvPr id="3" name="Объект 2"/>
          <p:cNvSpPr>
            <a:spLocks noGrp="1"/>
          </p:cNvSpPr>
          <p:nvPr>
            <p:ph sz="quarter" idx="1"/>
          </p:nvPr>
        </p:nvSpPr>
        <p:spPr/>
        <p:txBody>
          <a:bodyPr/>
          <a:lstStyle/>
          <a:p>
            <a:r>
              <a:rPr lang="ru-RU" dirty="0"/>
              <a:t>Дети – это люди, то есть у них точно такие же права человека, как и у взрослых. Однако дети были признаны как особо нуждающиеся в уходе и помощи, и поэтому у них есть и их «собственный» правозащитный договор – </a:t>
            </a:r>
            <a:r>
              <a:rPr lang="ru-RU" b="1" dirty="0"/>
              <a:t>Конвенция о правах ребенка</a:t>
            </a:r>
            <a:r>
              <a:rPr lang="ru-RU" dirty="0"/>
              <a:t> (КПР).  КПР была принята Организацией Объединенных Наций в </a:t>
            </a:r>
            <a:r>
              <a:rPr lang="ru-RU" b="1" dirty="0"/>
              <a:t>1989 году </a:t>
            </a:r>
            <a:r>
              <a:rPr lang="ru-RU" dirty="0"/>
              <a:t>и вступила в силу 2 сентября 1990 года. КПР распространяется на всех детей в возрасте до 18 лет в тех странах, которые ее приняли – а почти все страны мира уже это сделали. Эту Конвенцию не ратифицировали только Соединенные Штаты Америки и Сомали. </a:t>
            </a:r>
          </a:p>
        </p:txBody>
      </p:sp>
    </p:spTree>
    <p:extLst>
      <p:ext uri="{BB962C8B-B14F-4D97-AF65-F5344CB8AC3E}">
        <p14:creationId xmlns:p14="http://schemas.microsoft.com/office/powerpoint/2010/main" val="9683634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555812" y="389965"/>
            <a:ext cx="9956800" cy="4900646"/>
          </a:xfrm>
        </p:spPr>
        <p:txBody>
          <a:bodyPr/>
          <a:lstStyle/>
          <a:p>
            <a:r>
              <a:rPr lang="ru-RU" dirty="0"/>
              <a:t>Вице-председатель Центра по защите прав человека в Могадишо, рассказывает, что почти </a:t>
            </a:r>
            <a:r>
              <a:rPr lang="ru-RU" b="1" dirty="0"/>
              <a:t>20% правительственных войск составляют дети</a:t>
            </a:r>
            <a:r>
              <a:rPr lang="ru-RU" dirty="0"/>
              <a:t>. А в рядах повстанцев </a:t>
            </a:r>
            <a:r>
              <a:rPr lang="ru-RU" b="1" dirty="0"/>
              <a:t>их почти 80%. </a:t>
            </a:r>
            <a:r>
              <a:rPr lang="ru-RU" dirty="0"/>
              <a:t>Дети-повстанцы объединяются в небольшие группировки, которые называются «Аль-</a:t>
            </a:r>
            <a:r>
              <a:rPr lang="ru-RU" dirty="0" err="1"/>
              <a:t>Шабаб</a:t>
            </a:r>
            <a:r>
              <a:rPr lang="ru-RU" dirty="0"/>
              <a:t>», что в переводе с арабского означает «молодёжь».</a:t>
            </a:r>
          </a:p>
        </p:txBody>
      </p:sp>
      <p:pic>
        <p:nvPicPr>
          <p:cNvPr id="4" name="Рисунок 3"/>
          <p:cNvPicPr>
            <a:picLocks noChangeAspect="1"/>
          </p:cNvPicPr>
          <p:nvPr/>
        </p:nvPicPr>
        <p:blipFill>
          <a:blip r:embed="rId2"/>
          <a:stretch>
            <a:fillRect/>
          </a:stretch>
        </p:blipFill>
        <p:spPr>
          <a:xfrm>
            <a:off x="4502524" y="2840288"/>
            <a:ext cx="5622552" cy="3748368"/>
          </a:xfrm>
          <a:prstGeom prst="rect">
            <a:avLst/>
          </a:prstGeom>
          <a:ln>
            <a:noFill/>
          </a:ln>
          <a:effectLst>
            <a:softEdge rad="112500"/>
          </a:effectLst>
        </p:spPr>
      </p:pic>
    </p:spTree>
    <p:extLst>
      <p:ext uri="{BB962C8B-B14F-4D97-AF65-F5344CB8AC3E}">
        <p14:creationId xmlns:p14="http://schemas.microsoft.com/office/powerpoint/2010/main" val="33620797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Почему КПР столь важна? </a:t>
            </a:r>
          </a:p>
        </p:txBody>
      </p:sp>
      <p:sp>
        <p:nvSpPr>
          <p:cNvPr id="3" name="Объект 2"/>
          <p:cNvSpPr>
            <a:spLocks noGrp="1"/>
          </p:cNvSpPr>
          <p:nvPr>
            <p:ph sz="quarter" idx="1"/>
          </p:nvPr>
        </p:nvSpPr>
        <p:spPr/>
        <p:txBody>
          <a:bodyPr/>
          <a:lstStyle/>
          <a:p>
            <a:r>
              <a:rPr lang="ru-RU" dirty="0"/>
              <a:t>КПР является наиболее широко ратифицированным </a:t>
            </a:r>
            <a:r>
              <a:rPr lang="ru-RU" b="1" dirty="0"/>
              <a:t>правозащитным документом в мире</a:t>
            </a:r>
            <a:r>
              <a:rPr lang="ru-RU" dirty="0"/>
              <a:t>. Он знаменует собой веху в истории прав детей, потому что это – </a:t>
            </a:r>
            <a:r>
              <a:rPr lang="ru-RU" b="1" dirty="0"/>
              <a:t>первый юридически обязывающий международный документ</a:t>
            </a:r>
            <a:r>
              <a:rPr lang="ru-RU" dirty="0"/>
              <a:t>, принятый конкретно для того, чтобы защищать права детей.</a:t>
            </a:r>
          </a:p>
          <a:p>
            <a:endParaRPr lang="ru-RU" dirty="0"/>
          </a:p>
          <a:p>
            <a:r>
              <a:rPr lang="ru-RU" dirty="0"/>
              <a:t>КПР не предоставляет детям каких-либо дополнительных прав, по сравнению с другими людьми, но эта Конвенция признает, что могут быть необходимы </a:t>
            </a:r>
            <a:r>
              <a:rPr lang="ru-RU" b="1" dirty="0"/>
              <a:t>дополнительные гарантии </a:t>
            </a:r>
            <a:r>
              <a:rPr lang="ru-RU" dirty="0"/>
              <a:t>для обеспечения того, чтобы дети имели доступ к тем правам человека, которыми обладают все люди.</a:t>
            </a:r>
          </a:p>
        </p:txBody>
      </p:sp>
    </p:spTree>
    <p:extLst>
      <p:ext uri="{BB962C8B-B14F-4D97-AF65-F5344CB8AC3E}">
        <p14:creationId xmlns:p14="http://schemas.microsoft.com/office/powerpoint/2010/main" val="4176914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p:txBody>
          <a:bodyPr/>
          <a:lstStyle/>
          <a:p>
            <a:r>
              <a:rPr lang="ru-RU" dirty="0"/>
              <a:t>Каждые пять лет страны, подписавшие КПР, должны направлять отчет в Комитет по правам ребенка о том, что они сделали для обеспечения прав, изложенных в Конвенции. Другим организациям также предлагается представлять свои доклады, и НПО часто указывают на возможные нарушения Конвенции, о которых не говорилось в официальном правительственном докладе.   Комитет состоит из независимых экспертов и после того, как он рассмотрит все представленные доклады – правительственные, а также от НПО – в Женеве проводится сессия для того, чтобы опросить представителей правительств, а затем принять ряд Заключительных замечаний. </a:t>
            </a:r>
          </a:p>
        </p:txBody>
      </p:sp>
    </p:spTree>
    <p:extLst>
      <p:ext uri="{BB962C8B-B14F-4D97-AF65-F5344CB8AC3E}">
        <p14:creationId xmlns:p14="http://schemas.microsoft.com/office/powerpoint/2010/main" val="29074806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Проблемы</a:t>
            </a:r>
          </a:p>
        </p:txBody>
      </p:sp>
      <p:sp>
        <p:nvSpPr>
          <p:cNvPr id="3" name="Объект 2"/>
          <p:cNvSpPr>
            <a:spLocks noGrp="1"/>
          </p:cNvSpPr>
          <p:nvPr>
            <p:ph sz="quarter" idx="1"/>
          </p:nvPr>
        </p:nvSpPr>
        <p:spPr/>
        <p:txBody>
          <a:bodyPr/>
          <a:lstStyle/>
          <a:p>
            <a:r>
              <a:rPr lang="ru-RU" dirty="0"/>
              <a:t>Уличные дети</a:t>
            </a:r>
          </a:p>
          <a:p>
            <a:r>
              <a:rPr lang="ru-RU" dirty="0"/>
              <a:t>Торговля детьми</a:t>
            </a:r>
          </a:p>
          <a:p>
            <a:r>
              <a:rPr lang="ru-RU" dirty="0"/>
              <a:t>Насилие в семье / в учреждениях</a:t>
            </a:r>
          </a:p>
          <a:p>
            <a:r>
              <a:rPr lang="ru-RU" dirty="0" err="1"/>
              <a:t>Кибер</a:t>
            </a:r>
            <a:r>
              <a:rPr lang="ru-RU" dirty="0"/>
              <a:t>-травля</a:t>
            </a:r>
          </a:p>
        </p:txBody>
      </p:sp>
    </p:spTree>
    <p:extLst>
      <p:ext uri="{BB962C8B-B14F-4D97-AF65-F5344CB8AC3E}">
        <p14:creationId xmlns:p14="http://schemas.microsoft.com/office/powerpoint/2010/main" val="4139128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dirty="0"/>
              <a:t>Инвалидность</a:t>
            </a:r>
          </a:p>
        </p:txBody>
      </p:sp>
      <p:pic>
        <p:nvPicPr>
          <p:cNvPr id="4" name="Объект 3"/>
          <p:cNvPicPr>
            <a:picLocks noGrp="1" noChangeAspect="1"/>
          </p:cNvPicPr>
          <p:nvPr>
            <p:ph sz="quarter" idx="1"/>
          </p:nvPr>
        </p:nvPicPr>
        <p:blipFill>
          <a:blip r:embed="rId2"/>
          <a:stretch>
            <a:fillRect/>
          </a:stretch>
        </p:blipFill>
        <p:spPr>
          <a:xfrm>
            <a:off x="4644464" y="602036"/>
            <a:ext cx="6140076" cy="6140076"/>
          </a:xfrm>
          <a:prstGeom prst="rect">
            <a:avLst/>
          </a:prstGeom>
        </p:spPr>
      </p:pic>
      <p:sp>
        <p:nvSpPr>
          <p:cNvPr id="3" name="Прямоугольник 2"/>
          <p:cNvSpPr/>
          <p:nvPr/>
        </p:nvSpPr>
        <p:spPr>
          <a:xfrm>
            <a:off x="609600" y="1528500"/>
            <a:ext cx="6096000" cy="923330"/>
          </a:xfrm>
          <a:prstGeom prst="rect">
            <a:avLst/>
          </a:prstGeom>
        </p:spPr>
        <p:txBody>
          <a:bodyPr>
            <a:spAutoFit/>
          </a:bodyPr>
          <a:lstStyle/>
          <a:p>
            <a:r>
              <a:rPr lang="ru-RU" dirty="0"/>
              <a:t>Какие места в вашем местном окружении стали бы недоступны для вас, если бы у вас появилась  инвалидность? </a:t>
            </a:r>
          </a:p>
        </p:txBody>
      </p:sp>
    </p:spTree>
    <p:extLst>
      <p:ext uri="{BB962C8B-B14F-4D97-AF65-F5344CB8AC3E}">
        <p14:creationId xmlns:p14="http://schemas.microsoft.com/office/powerpoint/2010/main" val="33174827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744070" y="640977"/>
            <a:ext cx="9956800" cy="4873752"/>
          </a:xfrm>
        </p:spPr>
        <p:txBody>
          <a:bodyPr/>
          <a:lstStyle/>
          <a:p>
            <a:endParaRPr lang="ru-RU" dirty="0"/>
          </a:p>
          <a:p>
            <a:r>
              <a:rPr lang="ru-RU" dirty="0"/>
              <a:t>По оценкам ВОЗ, более одного миллиарда людей, то есть около </a:t>
            </a:r>
            <a:r>
              <a:rPr lang="ru-RU" b="1" dirty="0"/>
              <a:t>15% населения Земли</a:t>
            </a:r>
            <a:r>
              <a:rPr lang="ru-RU" dirty="0"/>
              <a:t>, имеют ту или иную форму инвалидности и лишь у примерно 5% эти формы инвалидности являются врожденными.</a:t>
            </a:r>
          </a:p>
          <a:p>
            <a:endParaRPr lang="ru-RU" dirty="0"/>
          </a:p>
          <a:p>
            <a:r>
              <a:rPr lang="ru-RU" dirty="0"/>
              <a:t>Люди с инвалидностью имеют право на те же права человека, что и люди, не имеющие инвалидности, однако они подвергаются </a:t>
            </a:r>
            <a:r>
              <a:rPr lang="ru-RU" b="1" dirty="0"/>
              <a:t>прямой и косвенной дискриминации </a:t>
            </a:r>
            <a:r>
              <a:rPr lang="ru-RU" dirty="0"/>
              <a:t>и изоляции почти во всех сферах жизни.  </a:t>
            </a:r>
          </a:p>
        </p:txBody>
      </p:sp>
    </p:spTree>
    <p:extLst>
      <p:ext uri="{BB962C8B-B14F-4D97-AF65-F5344CB8AC3E}">
        <p14:creationId xmlns:p14="http://schemas.microsoft.com/office/powerpoint/2010/main" val="33757140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Дискриминация и нетерпимость</a:t>
            </a:r>
          </a:p>
        </p:txBody>
      </p:sp>
      <p:pic>
        <p:nvPicPr>
          <p:cNvPr id="4" name="Объект 3"/>
          <p:cNvPicPr>
            <a:picLocks noGrp="1" noChangeAspect="1"/>
          </p:cNvPicPr>
          <p:nvPr>
            <p:ph sz="quarter" idx="1"/>
          </p:nvPr>
        </p:nvPicPr>
        <p:blipFill>
          <a:blip r:embed="rId2"/>
          <a:stretch>
            <a:fillRect/>
          </a:stretch>
        </p:blipFill>
        <p:spPr>
          <a:xfrm>
            <a:off x="501555" y="1984375"/>
            <a:ext cx="8505453" cy="4873625"/>
          </a:xfrm>
          <a:prstGeom prst="rect">
            <a:avLst/>
          </a:prstGeom>
          <a:ln>
            <a:noFill/>
          </a:ln>
          <a:effectLst>
            <a:softEdge rad="112500"/>
          </a:effectLst>
        </p:spPr>
      </p:pic>
    </p:spTree>
    <p:extLst>
      <p:ext uri="{BB962C8B-B14F-4D97-AF65-F5344CB8AC3E}">
        <p14:creationId xmlns:p14="http://schemas.microsoft.com/office/powerpoint/2010/main" val="21069584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p:txBody>
          <a:bodyPr/>
          <a:lstStyle/>
          <a:p>
            <a:r>
              <a:rPr lang="ru-RU" dirty="0"/>
              <a:t>Дискриминация – во всех ее возможных формах и выражениях - является одной из наиболее распространенных форм нарушений прав человека и злоупотреблений правами. </a:t>
            </a:r>
          </a:p>
          <a:p>
            <a:pPr marL="0" indent="0">
              <a:buNone/>
            </a:pPr>
            <a:endParaRPr lang="ru-RU" dirty="0"/>
          </a:p>
          <a:p>
            <a:r>
              <a:rPr lang="ru-RU" dirty="0"/>
              <a:t>Нетерпимость – это отсутствие уважения к практике или убеждениям, иным, чем свои собственные. </a:t>
            </a:r>
          </a:p>
        </p:txBody>
      </p:sp>
    </p:spTree>
    <p:extLst>
      <p:ext uri="{BB962C8B-B14F-4D97-AF65-F5344CB8AC3E}">
        <p14:creationId xmlns:p14="http://schemas.microsoft.com/office/powerpoint/2010/main" val="42109745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Проблемы</a:t>
            </a:r>
          </a:p>
        </p:txBody>
      </p:sp>
      <p:sp>
        <p:nvSpPr>
          <p:cNvPr id="3" name="Объект 2"/>
          <p:cNvSpPr>
            <a:spLocks noGrp="1"/>
          </p:cNvSpPr>
          <p:nvPr>
            <p:ph sz="quarter" idx="1"/>
          </p:nvPr>
        </p:nvSpPr>
        <p:spPr/>
        <p:txBody>
          <a:bodyPr/>
          <a:lstStyle/>
          <a:p>
            <a:r>
              <a:rPr lang="ru-RU" dirty="0"/>
              <a:t>Ксенофобия – это предубеждение, связанное с ложным представлением о том, что люди из других стран, групп, культур или говорящие на других языках, представляют угрозу. </a:t>
            </a:r>
          </a:p>
          <a:p>
            <a:r>
              <a:rPr lang="ru-RU" dirty="0"/>
              <a:t>Расизм</a:t>
            </a:r>
          </a:p>
          <a:p>
            <a:r>
              <a:rPr lang="ru-RU" dirty="0"/>
              <a:t>Нетерпимость, основанная на религии</a:t>
            </a:r>
          </a:p>
          <a:p>
            <a:r>
              <a:rPr lang="ru-RU" dirty="0"/>
              <a:t>Дискриминация по возрасту / полу</a:t>
            </a:r>
          </a:p>
        </p:txBody>
      </p:sp>
    </p:spTree>
    <p:extLst>
      <p:ext uri="{BB962C8B-B14F-4D97-AF65-F5344CB8AC3E}">
        <p14:creationId xmlns:p14="http://schemas.microsoft.com/office/powerpoint/2010/main" val="2928831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0"/>
            <a:ext cx="9144000" cy="6858000"/>
          </a:xfrm>
          <a:prstGeom prst="rect">
            <a:avLst/>
          </a:prstGeom>
        </p:spPr>
      </p:pic>
    </p:spTree>
    <p:extLst>
      <p:ext uri="{BB962C8B-B14F-4D97-AF65-F5344CB8AC3E}">
        <p14:creationId xmlns:p14="http://schemas.microsoft.com/office/powerpoint/2010/main" val="3506865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5400" dirty="0"/>
              <a:t>Война и терроризм</a:t>
            </a:r>
          </a:p>
        </p:txBody>
      </p:sp>
      <p:pic>
        <p:nvPicPr>
          <p:cNvPr id="4" name="Объект 3"/>
          <p:cNvPicPr>
            <a:picLocks noGrp="1" noChangeAspect="1"/>
          </p:cNvPicPr>
          <p:nvPr>
            <p:ph sz="quarter" idx="1"/>
          </p:nvPr>
        </p:nvPicPr>
        <p:blipFill rotWithShape="1">
          <a:blip r:embed="rId2"/>
          <a:srcRect t="27204"/>
          <a:stretch/>
        </p:blipFill>
        <p:spPr>
          <a:xfrm>
            <a:off x="3875461" y="2958353"/>
            <a:ext cx="6593793" cy="3926541"/>
          </a:xfrm>
          <a:prstGeom prst="rect">
            <a:avLst/>
          </a:prstGeom>
        </p:spPr>
      </p:pic>
      <p:sp>
        <p:nvSpPr>
          <p:cNvPr id="5" name="Прямоугольник 4"/>
          <p:cNvSpPr/>
          <p:nvPr/>
        </p:nvSpPr>
        <p:spPr>
          <a:xfrm>
            <a:off x="609600" y="1417638"/>
            <a:ext cx="6096000" cy="2031325"/>
          </a:xfrm>
          <a:prstGeom prst="rect">
            <a:avLst/>
          </a:prstGeom>
        </p:spPr>
        <p:txBody>
          <a:bodyPr>
            <a:spAutoFit/>
          </a:bodyPr>
          <a:lstStyle/>
          <a:p>
            <a:r>
              <a:rPr lang="ru-RU" dirty="0"/>
              <a:t>Я убежден, что лучшая – единственная – стратегия, способная изолировать и победить терроризм, состоит </a:t>
            </a:r>
            <a:r>
              <a:rPr lang="ru-RU" b="1" dirty="0"/>
              <a:t>в уважении прав человека, содействии социальной справедливости, укреплении демократии и соблюдении принципа верховенства права. </a:t>
            </a:r>
          </a:p>
          <a:p>
            <a:r>
              <a:rPr lang="ru-RU" dirty="0" err="1"/>
              <a:t>Сержиу</a:t>
            </a:r>
            <a:r>
              <a:rPr lang="ru-RU" dirty="0"/>
              <a:t> </a:t>
            </a:r>
            <a:r>
              <a:rPr lang="ru-RU" dirty="0" err="1"/>
              <a:t>Виейра</a:t>
            </a:r>
            <a:r>
              <a:rPr lang="ru-RU" dirty="0"/>
              <a:t> </a:t>
            </a:r>
            <a:r>
              <a:rPr lang="ru-RU" dirty="0" err="1"/>
              <a:t>ди</a:t>
            </a:r>
            <a:r>
              <a:rPr lang="ru-RU" dirty="0"/>
              <a:t> </a:t>
            </a:r>
            <a:r>
              <a:rPr lang="ru-RU" dirty="0" err="1"/>
              <a:t>Меллу</a:t>
            </a:r>
            <a:endParaRPr lang="ru-RU" dirty="0"/>
          </a:p>
        </p:txBody>
      </p:sp>
    </p:spTree>
    <p:extLst>
      <p:ext uri="{BB962C8B-B14F-4D97-AF65-F5344CB8AC3E}">
        <p14:creationId xmlns:p14="http://schemas.microsoft.com/office/powerpoint/2010/main" val="36748098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18565" y="533400"/>
            <a:ext cx="9956800" cy="4873752"/>
          </a:xfrm>
        </p:spPr>
        <p:txBody>
          <a:bodyPr>
            <a:normAutofit fontScale="92500"/>
          </a:bodyPr>
          <a:lstStyle/>
          <a:p>
            <a:pPr algn="just"/>
            <a:r>
              <a:rPr lang="ru-RU" dirty="0"/>
              <a:t>Во многих отношениях война и терроризм весьма схожи. Оба эти явления подразумевают, что совершаются </a:t>
            </a:r>
            <a:r>
              <a:rPr lang="ru-RU" b="1" dirty="0"/>
              <a:t>масштабные акты жестокого насилия</a:t>
            </a:r>
            <a:r>
              <a:rPr lang="ru-RU" dirty="0"/>
              <a:t>, и то и другое мотивируется политическими, идеологическими или стратегическими целями, и в обоих случаях одна группа лиц противостоит другой.</a:t>
            </a:r>
          </a:p>
          <a:p>
            <a:pPr marL="0" indent="0" algn="just">
              <a:buNone/>
            </a:pPr>
            <a:endParaRPr lang="ru-RU" b="1" dirty="0"/>
          </a:p>
          <a:p>
            <a:pPr marL="0" indent="0" algn="just">
              <a:buNone/>
            </a:pPr>
            <a:r>
              <a:rPr lang="ru-RU" b="1" dirty="0"/>
              <a:t>Законы войны </a:t>
            </a:r>
          </a:p>
          <a:p>
            <a:pPr marL="0" indent="0" algn="just">
              <a:buNone/>
            </a:pPr>
            <a:r>
              <a:rPr lang="ru-RU" dirty="0"/>
              <a:t>Даже во время войны существуют некоторые законы, которые устанавливают ограничения  действий воющих сторон, например, касающиеся обращения с военнопленными, ущерба гражданскому населению и медицинской помощи раненым. «Законы ведения войны» в основном регулируются </a:t>
            </a:r>
            <a:r>
              <a:rPr lang="ru-RU" b="1" dirty="0"/>
              <a:t>международным гуманитарным правом</a:t>
            </a:r>
            <a:r>
              <a:rPr lang="ru-RU" dirty="0"/>
              <a:t>, иначе известным как </a:t>
            </a:r>
            <a:r>
              <a:rPr lang="ru-RU" b="1" dirty="0"/>
              <a:t>Женевские конвенции</a:t>
            </a:r>
            <a:r>
              <a:rPr lang="ru-RU" dirty="0"/>
              <a:t>.</a:t>
            </a:r>
          </a:p>
          <a:p>
            <a:endParaRPr lang="ru-RU" dirty="0"/>
          </a:p>
        </p:txBody>
      </p:sp>
    </p:spTree>
    <p:extLst>
      <p:ext uri="{BB962C8B-B14F-4D97-AF65-F5344CB8AC3E}">
        <p14:creationId xmlns:p14="http://schemas.microsoft.com/office/powerpoint/2010/main" val="3103813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09599" y="712694"/>
            <a:ext cx="10174941" cy="5761258"/>
          </a:xfrm>
        </p:spPr>
        <p:txBody>
          <a:bodyPr>
            <a:normAutofit/>
          </a:bodyPr>
          <a:lstStyle/>
          <a:p>
            <a:pPr algn="just"/>
            <a:r>
              <a:rPr lang="ru-RU" b="1" dirty="0"/>
              <a:t>ООН не смогла принять Конвенцию о борьбе с терроризмом, </a:t>
            </a:r>
            <a:r>
              <a:rPr lang="ru-RU" dirty="0"/>
              <a:t>несмотря на то, что это пытались сделать уже в течение 60 лет, ибо ее государства-члены не смогли договориться об определении данного термина. Генеральная Ассамблея ООН, как правило, в своих заявлениях о терроризме использует следующую фразу:</a:t>
            </a:r>
          </a:p>
          <a:p>
            <a:pPr algn="just"/>
            <a:endParaRPr lang="ru-RU" dirty="0"/>
          </a:p>
          <a:p>
            <a:pPr algn="just"/>
            <a:r>
              <a:rPr lang="ru-RU" dirty="0"/>
              <a:t> «Преступные акты, направленные или рассчитанные на создание обстановки террора среди широкой общественности, группы лиц или конкретных лиц в политических целях, ни при каких обстоятельствах не могут быть оправданы, какими бы ни были соображения политического, философского, идеологического, расового, этнического, религиозного или любого другого характера, которые могут приводиться в их оправдание»</a:t>
            </a:r>
          </a:p>
        </p:txBody>
      </p:sp>
    </p:spTree>
    <p:extLst>
      <p:ext uri="{BB962C8B-B14F-4D97-AF65-F5344CB8AC3E}">
        <p14:creationId xmlns:p14="http://schemas.microsoft.com/office/powerpoint/2010/main" val="25271995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349624" y="0"/>
            <a:ext cx="11362764" cy="6473952"/>
          </a:xfrm>
        </p:spPr>
        <p:txBody>
          <a:bodyPr>
            <a:normAutofit fontScale="62500" lnSpcReduction="20000"/>
          </a:bodyPr>
          <a:lstStyle/>
          <a:p>
            <a:r>
              <a:rPr lang="ru-RU" b="1" dirty="0"/>
              <a:t>Акт имел политические мотивы</a:t>
            </a:r>
            <a:endParaRPr lang="ru-RU" dirty="0"/>
          </a:p>
          <a:p>
            <a:pPr marL="0" indent="0">
              <a:buNone/>
            </a:pPr>
            <a:r>
              <a:rPr lang="ru-RU" dirty="0"/>
              <a:t>Акт терроризма обычно преследует конечную цель, которая «масштабнее» и имеет более стратегический характер, чем непосредственные последствия самого акта. Например, взрыв бомбы среди гражданских лиц направлен на изменение общественного мнения и на оказание давления на правительство.</a:t>
            </a:r>
          </a:p>
          <a:p>
            <a:r>
              <a:rPr lang="ru-RU" b="1" dirty="0"/>
              <a:t>Акт должен сопровождаться насилием или угрозой применения насилия  </a:t>
            </a:r>
            <a:endParaRPr lang="ru-RU" dirty="0"/>
          </a:p>
          <a:p>
            <a:pPr marL="0" indent="0">
              <a:buNone/>
            </a:pPr>
            <a:r>
              <a:rPr lang="ru-RU" dirty="0"/>
              <a:t>Некоторые эксперты полагают, что простая угроза применения насилия, если она достоверная, также может составлять террористический акт, поскольку это вызывает страх   среди тех, на кого это направлено, и может быть использовано в политических целях.</a:t>
            </a:r>
          </a:p>
          <a:p>
            <a:endParaRPr lang="ru-RU" dirty="0"/>
          </a:p>
          <a:p>
            <a:r>
              <a:rPr lang="ru-RU" dirty="0"/>
              <a:t>Теракт = эквивалент военного преступления в мирное время </a:t>
            </a:r>
          </a:p>
          <a:p>
            <a:pPr marL="0" indent="0">
              <a:buNone/>
            </a:pPr>
            <a:r>
              <a:rPr lang="ru-RU" i="1" dirty="0"/>
              <a:t>А.П. Шмид, в докладе Отдела преступности ООН за 1991 г. </a:t>
            </a:r>
            <a:endParaRPr lang="ru-RU" dirty="0"/>
          </a:p>
          <a:p>
            <a:endParaRPr lang="ru-RU" b="1" dirty="0"/>
          </a:p>
          <a:p>
            <a:r>
              <a:rPr lang="ru-RU" b="1" dirty="0"/>
              <a:t>Террористический акт ставит целью оказать сильное психологическое воздействие</a:t>
            </a:r>
            <a:endParaRPr lang="ru-RU" dirty="0"/>
          </a:p>
          <a:p>
            <a:pPr marL="0" indent="0">
              <a:buNone/>
            </a:pPr>
            <a:r>
              <a:rPr lang="ru-RU" dirty="0"/>
              <a:t>Зачастую террористические акты называют произвольными или случайными по своему характеру, но на самом деле группы, как правило, тщательно подбирают свои цели, для того чтобы оказать максимальное воздействие, и поэтому, когда это возможно, наносят   удар по символам режима. </a:t>
            </a:r>
          </a:p>
          <a:p>
            <a:pPr marL="0" indent="0">
              <a:buNone/>
            </a:pPr>
            <a:endParaRPr lang="ru-RU" dirty="0"/>
          </a:p>
          <a:p>
            <a:r>
              <a:rPr lang="ru-RU" b="1" dirty="0"/>
              <a:t>Терроризм – это акт, совершаемый негосударственными группами, а не государствами </a:t>
            </a:r>
            <a:endParaRPr lang="ru-RU" dirty="0"/>
          </a:p>
          <a:p>
            <a:pPr marL="0" indent="0">
              <a:buNone/>
            </a:pPr>
            <a:r>
              <a:rPr lang="ru-RU" dirty="0"/>
              <a:t>Это, вероятно, наиболее спорный вопрос для наблюдателей и экспертов. Национальные государства обычно используют это как объяснение сути террористического акта, но если мы ограничим террористические акты негосударственными группами, то мы уже заранее   определяем, что акт насилия, совершенный государством, не может быть терроризмом, каким бы ужасным этот акт ни был!</a:t>
            </a:r>
          </a:p>
          <a:p>
            <a:pPr marL="0" indent="0">
              <a:buNone/>
            </a:pPr>
            <a:endParaRPr lang="ru-RU" dirty="0"/>
          </a:p>
          <a:p>
            <a:r>
              <a:rPr lang="ru-RU" b="1" dirty="0"/>
              <a:t>Терроризм подразумевает, что целями намеренно выбираются гражданские лица</a:t>
            </a:r>
            <a:endParaRPr lang="ru-RU" dirty="0"/>
          </a:p>
          <a:p>
            <a:pPr marL="0" indent="0">
              <a:buNone/>
            </a:pPr>
            <a:r>
              <a:rPr lang="ru-RU" dirty="0"/>
              <a:t>Этот критерий также оспаривают многие эксперты, поскольку он исключает возможность   нападений при террористических актах на военнослужащих или иных  должностных лиц,   например, на политиков или полицейских. </a:t>
            </a:r>
          </a:p>
          <a:p>
            <a:endParaRPr lang="ru-RU" dirty="0"/>
          </a:p>
        </p:txBody>
      </p:sp>
    </p:spTree>
    <p:extLst>
      <p:ext uri="{BB962C8B-B14F-4D97-AF65-F5344CB8AC3E}">
        <p14:creationId xmlns:p14="http://schemas.microsoft.com/office/powerpoint/2010/main" val="22148000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09599" y="363071"/>
            <a:ext cx="10228729" cy="6110881"/>
          </a:xfrm>
        </p:spPr>
        <p:txBody>
          <a:bodyPr>
            <a:normAutofit fontScale="92500" lnSpcReduction="20000"/>
          </a:bodyPr>
          <a:lstStyle/>
          <a:p>
            <a:pPr algn="just"/>
            <a:r>
              <a:rPr lang="ru-RU" dirty="0"/>
              <a:t>Именно молодежь находится на </a:t>
            </a:r>
            <a:r>
              <a:rPr lang="ru-RU" b="1" dirty="0"/>
              <a:t>передовой линии жертв войны</a:t>
            </a:r>
            <a:r>
              <a:rPr lang="ru-RU" dirty="0"/>
              <a:t>. Если говорить о профессиональных армиях, то в вооруженные силы идут часто молодые люди из </a:t>
            </a:r>
            <a:r>
              <a:rPr lang="ru-RU" b="1" dirty="0"/>
              <a:t>малообеспеченных семей</a:t>
            </a:r>
            <a:r>
              <a:rPr lang="ru-RU" dirty="0"/>
              <a:t>, поскольку у них меньше возможностей заработать себе на достойную жизнь иным способом.</a:t>
            </a:r>
          </a:p>
          <a:p>
            <a:pPr algn="just"/>
            <a:r>
              <a:rPr lang="ru-RU" dirty="0"/>
              <a:t>Террористические группы часто </a:t>
            </a:r>
            <a:r>
              <a:rPr lang="ru-RU" b="1" dirty="0"/>
              <a:t>вербуют молодежь </a:t>
            </a:r>
            <a:r>
              <a:rPr lang="ru-RU" dirty="0"/>
              <a:t>для совершения террористических актов, как это выявилось во время террористических актов в Лондоне в 2005 году. Часто это связывают с тем, что молодежь </a:t>
            </a:r>
            <a:r>
              <a:rPr lang="ru-RU" b="1" dirty="0"/>
              <a:t>ищет свою идентичность</a:t>
            </a:r>
            <a:r>
              <a:rPr lang="ru-RU" dirty="0"/>
              <a:t> и поэтому она особо уязвима для экстремистских идей и идеалов. При этом молодежь сама может становиться конкретной </a:t>
            </a:r>
            <a:r>
              <a:rPr lang="ru-RU" b="1" dirty="0"/>
              <a:t>мишенью для террористических актов</a:t>
            </a:r>
            <a:r>
              <a:rPr lang="ru-RU" dirty="0"/>
              <a:t>, как это показали убийства в Норвегии и нападения на школы на Кавказе. </a:t>
            </a:r>
          </a:p>
          <a:p>
            <a:pPr algn="just"/>
            <a:r>
              <a:rPr lang="ru-RU" dirty="0"/>
              <a:t>Важную роль в просветительской работе, посвященной бессмысленности войны и ее жертвам среди молодежи, традиционно играют </a:t>
            </a:r>
            <a:r>
              <a:rPr lang="ru-RU" b="1" dirty="0"/>
              <a:t>молодежные организации.</a:t>
            </a:r>
            <a:r>
              <a:rPr lang="ru-RU" dirty="0"/>
              <a:t> После бойни во время Первой мировой войны был создан ряд программ </a:t>
            </a:r>
            <a:r>
              <a:rPr lang="ru-RU" b="1" dirty="0"/>
              <a:t>по примирению и обменам</a:t>
            </a:r>
            <a:r>
              <a:rPr lang="ru-RU" dirty="0"/>
              <a:t>; многие из них до сих пор существуют, такие как </a:t>
            </a:r>
            <a:r>
              <a:rPr lang="ru-RU" dirty="0">
                <a:hlinkClick r:id="rId2"/>
              </a:rPr>
              <a:t>Международная гражданская служба</a:t>
            </a:r>
            <a:r>
              <a:rPr lang="ru-RU" dirty="0"/>
              <a:t> или Христианское движение за мир / Молодежные действия за мир, которые продвигают международные добровольные молодежные проекты и рабочие лагеря.</a:t>
            </a:r>
          </a:p>
          <a:p>
            <a:endParaRPr lang="ru-RU" dirty="0"/>
          </a:p>
        </p:txBody>
      </p:sp>
    </p:spTree>
    <p:extLst>
      <p:ext uri="{BB962C8B-B14F-4D97-AF65-F5344CB8AC3E}">
        <p14:creationId xmlns:p14="http://schemas.microsoft.com/office/powerpoint/2010/main" val="24291427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609600" y="174812"/>
            <a:ext cx="9956800" cy="6299140"/>
          </a:xfrm>
        </p:spPr>
        <p:txBody>
          <a:bodyPr/>
          <a:lstStyle/>
          <a:p>
            <a:pPr algn="just"/>
            <a:r>
              <a:rPr lang="ru-RU" dirty="0"/>
              <a:t>Организация «Бюро по отказу от военной службы по соображениям совести» работает над признанием права на отказ от военной службы по соображениям совести – право на отказ от убийства – как в Европе, так и за ее пределами.</a:t>
            </a:r>
          </a:p>
        </p:txBody>
      </p:sp>
      <p:pic>
        <p:nvPicPr>
          <p:cNvPr id="4" name="Рисунок 3"/>
          <p:cNvPicPr>
            <a:picLocks noChangeAspect="1"/>
          </p:cNvPicPr>
          <p:nvPr/>
        </p:nvPicPr>
        <p:blipFill>
          <a:blip r:embed="rId2"/>
          <a:stretch>
            <a:fillRect/>
          </a:stretch>
        </p:blipFill>
        <p:spPr>
          <a:xfrm>
            <a:off x="2474259" y="2232211"/>
            <a:ext cx="7913595" cy="4447440"/>
          </a:xfrm>
          <a:prstGeom prst="rect">
            <a:avLst/>
          </a:prstGeom>
          <a:ln>
            <a:noFill/>
          </a:ln>
          <a:effectLst>
            <a:softEdge rad="112500"/>
          </a:effectLst>
        </p:spPr>
      </p:pic>
    </p:spTree>
    <p:extLst>
      <p:ext uri="{BB962C8B-B14F-4D97-AF65-F5344CB8AC3E}">
        <p14:creationId xmlns:p14="http://schemas.microsoft.com/office/powerpoint/2010/main" val="10732556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835A810-366C-FDA3-0E0A-31510640873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8BF3B11-1BE3-18A1-7437-16EE4F564FEC}"/>
              </a:ext>
            </a:extLst>
          </p:cNvPr>
          <p:cNvSpPr>
            <a:spLocks noGrp="1"/>
          </p:cNvSpPr>
          <p:nvPr>
            <p:ph type="title"/>
          </p:nvPr>
        </p:nvSpPr>
        <p:spPr>
          <a:xfrm>
            <a:off x="609600" y="274638"/>
            <a:ext cx="10909300" cy="398462"/>
          </a:xfrm>
        </p:spPr>
        <p:txBody>
          <a:bodyPr>
            <a:normAutofit fontScale="90000"/>
          </a:bodyPr>
          <a:lstStyle/>
          <a:p>
            <a:pPr algn="r"/>
            <a:r>
              <a:rPr lang="ru-RU" dirty="0"/>
              <a:t>Гражданское воспитание</a:t>
            </a:r>
          </a:p>
        </p:txBody>
      </p:sp>
      <p:sp>
        <p:nvSpPr>
          <p:cNvPr id="3" name="Объект 2">
            <a:extLst>
              <a:ext uri="{FF2B5EF4-FFF2-40B4-BE49-F238E27FC236}">
                <a16:creationId xmlns:a16="http://schemas.microsoft.com/office/drawing/2014/main" xmlns="" id="{CCD35405-78A3-A092-A0F9-27DA0863F665}"/>
              </a:ext>
            </a:extLst>
          </p:cNvPr>
          <p:cNvSpPr>
            <a:spLocks noGrp="1"/>
          </p:cNvSpPr>
          <p:nvPr>
            <p:ph sz="quarter" idx="1"/>
          </p:nvPr>
        </p:nvSpPr>
        <p:spPr>
          <a:xfrm>
            <a:off x="330200" y="673100"/>
            <a:ext cx="11404600" cy="6032500"/>
          </a:xfrm>
        </p:spPr>
        <p:txBody>
          <a:bodyPr>
            <a:normAutofit fontScale="92500" lnSpcReduction="20000"/>
          </a:bodyPr>
          <a:lstStyle/>
          <a:p>
            <a:r>
              <a:rPr lang="ru-RU" dirty="0"/>
              <a:t>- гражданская идентичность;</a:t>
            </a:r>
          </a:p>
          <a:p>
            <a:pPr algn="just"/>
            <a:r>
              <a:rPr lang="ru-RU" dirty="0"/>
              <a:t>- правовая грамотность (основные права человека / ребенка; основные международные и федеральные законодательные акты);</a:t>
            </a:r>
          </a:p>
          <a:p>
            <a:pPr algn="just"/>
            <a:r>
              <a:rPr lang="ru-RU" dirty="0"/>
              <a:t>- равенство, дискриминация и нетерпимость; </a:t>
            </a:r>
          </a:p>
          <a:p>
            <a:pPr algn="just"/>
            <a:r>
              <a:rPr lang="ru-RU" dirty="0"/>
              <a:t>- инклюзия;</a:t>
            </a:r>
          </a:p>
          <a:p>
            <a:pPr algn="just"/>
            <a:r>
              <a:rPr lang="ru-RU" dirty="0"/>
              <a:t>- миграция;</a:t>
            </a:r>
          </a:p>
          <a:p>
            <a:pPr algn="just"/>
            <a:r>
              <a:rPr lang="ru-RU" dirty="0"/>
              <a:t>- экстремизм, терроризм, национализм, война и мир;</a:t>
            </a:r>
          </a:p>
          <a:p>
            <a:pPr algn="just"/>
            <a:r>
              <a:rPr lang="ru-RU" dirty="0"/>
              <a:t>- коррупция;</a:t>
            </a:r>
          </a:p>
          <a:p>
            <a:pPr algn="just"/>
            <a:r>
              <a:rPr lang="ru-RU" u="sng" dirty="0"/>
              <a:t>- СМИ и работа с информацией, критическое мышление, безопасность в сети Интернет, этика, этические нормы поведения в сети, цифровая гигиена;</a:t>
            </a:r>
          </a:p>
          <a:p>
            <a:pPr algn="just"/>
            <a:r>
              <a:rPr lang="ru-RU" dirty="0"/>
              <a:t>- закон, правопорядок, </a:t>
            </a:r>
            <a:r>
              <a:rPr lang="ru-RU" dirty="0" err="1"/>
              <a:t>девиантное</a:t>
            </a:r>
            <a:r>
              <a:rPr lang="ru-RU" dirty="0"/>
              <a:t> поведение;</a:t>
            </a:r>
          </a:p>
          <a:p>
            <a:pPr algn="just"/>
            <a:r>
              <a:rPr lang="ru-RU" u="sng" dirty="0"/>
              <a:t>- религия и вера;</a:t>
            </a:r>
          </a:p>
          <a:p>
            <a:pPr algn="just"/>
            <a:r>
              <a:rPr lang="ru-RU" u="sng" dirty="0"/>
              <a:t>- глобализация;</a:t>
            </a:r>
          </a:p>
          <a:p>
            <a:pPr algn="just"/>
            <a:r>
              <a:rPr lang="ru-RU" u="sng" dirty="0"/>
              <a:t>- электоральная культура;</a:t>
            </a:r>
          </a:p>
          <a:p>
            <a:pPr algn="just"/>
            <a:r>
              <a:rPr lang="ru-RU" u="sng" dirty="0"/>
              <a:t>- диалог культур, </a:t>
            </a:r>
            <a:r>
              <a:rPr lang="ru-RU" u="sng" dirty="0" err="1"/>
              <a:t>полилингвальность</a:t>
            </a:r>
            <a:r>
              <a:rPr lang="ru-RU" u="sng" dirty="0"/>
              <a:t>;</a:t>
            </a:r>
          </a:p>
          <a:p>
            <a:pPr algn="just"/>
            <a:r>
              <a:rPr lang="ru-RU" u="sng" dirty="0"/>
              <a:t>- общественные организации гражданской направленности, детско-юношеские движения, организации, сообщества и т.д.</a:t>
            </a:r>
          </a:p>
          <a:p>
            <a:endParaRPr lang="ru-RU" dirty="0"/>
          </a:p>
        </p:txBody>
      </p:sp>
    </p:spTree>
    <p:extLst>
      <p:ext uri="{BB962C8B-B14F-4D97-AF65-F5344CB8AC3E}">
        <p14:creationId xmlns:p14="http://schemas.microsoft.com/office/powerpoint/2010/main" val="32136886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4000" dirty="0"/>
              <a:t>Базовая информация о глобальных темах прав человека</a:t>
            </a:r>
          </a:p>
        </p:txBody>
      </p:sp>
    </p:spTree>
    <p:extLst>
      <p:ext uri="{BB962C8B-B14F-4D97-AF65-F5344CB8AC3E}">
        <p14:creationId xmlns:p14="http://schemas.microsoft.com/office/powerpoint/2010/main" val="30062530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361732A-56C1-4691-9545-57203D8D5092}"/>
              </a:ext>
            </a:extLst>
          </p:cNvPr>
          <p:cNvSpPr>
            <a:spLocks noGrp="1"/>
          </p:cNvSpPr>
          <p:nvPr>
            <p:ph type="title"/>
          </p:nvPr>
        </p:nvSpPr>
        <p:spPr>
          <a:xfrm>
            <a:off x="2837328" y="2181726"/>
            <a:ext cx="8125427" cy="2673642"/>
          </a:xfrm>
        </p:spPr>
        <p:txBody>
          <a:bodyPr/>
          <a:lstStyle/>
          <a:p>
            <a:pPr algn="ctr"/>
            <a:r>
              <a:rPr lang="ru-RU" dirty="0">
                <a:effectLst/>
                <a:latin typeface="Times New Roman" panose="02020603050405020304" pitchFamily="18" charset="0"/>
                <a:cs typeface="Times New Roman" panose="02020603050405020304" pitchFamily="18" charset="0"/>
              </a:rPr>
              <a:t>20 компетенций для Демократической культуры и соответствующие им 135 дескрипторов</a:t>
            </a:r>
            <a:r>
              <a:rPr lang="ru-RU" dirty="0">
                <a:effectLst/>
              </a:rPr>
              <a:t/>
            </a:r>
            <a:br>
              <a:rPr lang="ru-RU" dirty="0">
                <a:effectLst/>
              </a:rPr>
            </a:br>
            <a:endParaRPr lang="ru-RU" dirty="0"/>
          </a:p>
        </p:txBody>
      </p:sp>
    </p:spTree>
    <p:extLst>
      <p:ext uri="{BB962C8B-B14F-4D97-AF65-F5344CB8AC3E}">
        <p14:creationId xmlns:p14="http://schemas.microsoft.com/office/powerpoint/2010/main" val="27504922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8F3A86C-C2E9-45E7-9517-B5A71B30CD04}"/>
              </a:ext>
            </a:extLst>
          </p:cNvPr>
          <p:cNvSpPr>
            <a:spLocks noGrp="1"/>
          </p:cNvSpPr>
          <p:nvPr>
            <p:ph type="title"/>
          </p:nvPr>
        </p:nvSpPr>
        <p:spPr>
          <a:xfrm>
            <a:off x="913795" y="336884"/>
            <a:ext cx="10353761" cy="1759180"/>
          </a:xfrm>
        </p:spPr>
        <p:txBody>
          <a:bodyPr>
            <a:normAutofit/>
          </a:bodyPr>
          <a:lstStyle/>
          <a:p>
            <a:r>
              <a:rPr lang="ru-RU" sz="3800" dirty="0">
                <a:effectLst/>
                <a:latin typeface="Times New Roman" panose="02020603050405020304" pitchFamily="18" charset="0"/>
                <a:cs typeface="Times New Roman" panose="02020603050405020304" pitchFamily="18" charset="0"/>
              </a:rPr>
              <a:t>Компетенция 1</a:t>
            </a:r>
            <a:br>
              <a:rPr lang="ru-RU" sz="3800" dirty="0">
                <a:effectLst/>
                <a:latin typeface="Times New Roman" panose="02020603050405020304" pitchFamily="18" charset="0"/>
                <a:cs typeface="Times New Roman" panose="02020603050405020304" pitchFamily="18" charset="0"/>
              </a:rPr>
            </a:br>
            <a:r>
              <a:rPr lang="ru-RU" sz="3100" dirty="0">
                <a:effectLst/>
                <a:latin typeface="Times New Roman" panose="02020603050405020304" pitchFamily="18" charset="0"/>
                <a:cs typeface="Times New Roman" panose="02020603050405020304" pitchFamily="18" charset="0"/>
              </a:rPr>
              <a:t>Уважение человеческого достоинства и прав человека</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23B93464-6361-4D27-8FB2-1D5D33CF742A}"/>
              </a:ext>
            </a:extLst>
          </p:cNvPr>
          <p:cNvSpPr>
            <a:spLocks noGrp="1"/>
          </p:cNvSpPr>
          <p:nvPr>
            <p:ph sz="quarter" idx="1"/>
          </p:nvPr>
        </p:nvSpPr>
        <p:spPr>
          <a:xfrm>
            <a:off x="609600" y="1775012"/>
            <a:ext cx="9956800" cy="4698940"/>
          </a:xfrm>
        </p:spPr>
        <p:txBody>
          <a:bodyPr>
            <a:normAutofit/>
          </a:bodyPr>
          <a:lstStyle/>
          <a:p>
            <a:pPr algn="just"/>
            <a:r>
              <a:rPr lang="ru-RU" sz="2000" dirty="0">
                <a:effectLst/>
                <a:latin typeface="Times New Roman" panose="02020603050405020304" pitchFamily="18" charset="0"/>
                <a:cs typeface="Times New Roman" panose="02020603050405020304" pitchFamily="18" charset="0"/>
              </a:rPr>
              <a:t>Утверждает, что </a:t>
            </a:r>
            <a:r>
              <a:rPr lang="ru-RU" sz="2000" b="1" dirty="0">
                <a:effectLst/>
                <a:latin typeface="Times New Roman" panose="02020603050405020304" pitchFamily="18" charset="0"/>
                <a:cs typeface="Times New Roman" panose="02020603050405020304" pitchFamily="18" charset="0"/>
              </a:rPr>
              <a:t>права человека </a:t>
            </a:r>
            <a:r>
              <a:rPr lang="ru-RU" sz="2000" dirty="0">
                <a:effectLst/>
                <a:latin typeface="Times New Roman" panose="02020603050405020304" pitchFamily="18" charset="0"/>
                <a:cs typeface="Times New Roman" panose="02020603050405020304" pitchFamily="18" charset="0"/>
              </a:rPr>
              <a:t>всегда и при всех обстоятельствах подлежат защите и заслуживают уважения</a:t>
            </a:r>
          </a:p>
          <a:p>
            <a:pPr algn="just"/>
            <a:r>
              <a:rPr lang="ru-RU" sz="2000" dirty="0">
                <a:effectLst/>
                <a:latin typeface="Times New Roman" panose="02020603050405020304" pitchFamily="18" charset="0"/>
                <a:cs typeface="Times New Roman" panose="02020603050405020304" pitchFamily="18" charset="0"/>
              </a:rPr>
              <a:t>Утверждает, что общество обязано </a:t>
            </a:r>
            <a:r>
              <a:rPr lang="ru-RU" sz="2000" b="1" dirty="0">
                <a:effectLst/>
                <a:latin typeface="Times New Roman" panose="02020603050405020304" pitchFamily="18" charset="0"/>
                <a:cs typeface="Times New Roman" panose="02020603050405020304" pitchFamily="18" charset="0"/>
              </a:rPr>
              <a:t>уважать и защищать </a:t>
            </a:r>
            <a:r>
              <a:rPr lang="ru-RU" sz="2000" dirty="0">
                <a:effectLst/>
                <a:latin typeface="Times New Roman" panose="02020603050405020304" pitchFamily="18" charset="0"/>
                <a:cs typeface="Times New Roman" panose="02020603050405020304" pitchFamily="18" charset="0"/>
              </a:rPr>
              <a:t>особые </a:t>
            </a:r>
            <a:r>
              <a:rPr lang="ru-RU" sz="2000" b="1" dirty="0">
                <a:effectLst/>
                <a:latin typeface="Times New Roman" panose="02020603050405020304" pitchFamily="18" charset="0"/>
                <a:cs typeface="Times New Roman" panose="02020603050405020304" pitchFamily="18" charset="0"/>
              </a:rPr>
              <a:t>права детей</a:t>
            </a:r>
          </a:p>
          <a:p>
            <a:pPr algn="just"/>
            <a:r>
              <a:rPr lang="ru-RU" sz="2000" dirty="0">
                <a:effectLst/>
                <a:latin typeface="Times New Roman" panose="02020603050405020304" pitchFamily="18" charset="0"/>
                <a:cs typeface="Times New Roman" panose="02020603050405020304" pitchFamily="18" charset="0"/>
              </a:rPr>
              <a:t>Отстаивает точку зрения, что ни один человек </a:t>
            </a:r>
            <a:r>
              <a:rPr lang="ru-RU" sz="2000" b="1" dirty="0">
                <a:effectLst/>
                <a:latin typeface="Times New Roman" panose="02020603050405020304" pitchFamily="18" charset="0"/>
                <a:cs typeface="Times New Roman" panose="02020603050405020304" pitchFamily="18" charset="0"/>
              </a:rPr>
              <a:t>не должен подвергаться бесчеловечному или унижающему достоинство</a:t>
            </a:r>
            <a:r>
              <a:rPr lang="ru-RU" sz="2000" dirty="0">
                <a:effectLst/>
                <a:latin typeface="Times New Roman" panose="02020603050405020304" pitchFamily="18" charset="0"/>
                <a:cs typeface="Times New Roman" panose="02020603050405020304" pitchFamily="18" charset="0"/>
              </a:rPr>
              <a:t> обращению или наказанию</a:t>
            </a:r>
          </a:p>
          <a:p>
            <a:pPr algn="just"/>
            <a:r>
              <a:rPr lang="ru-RU" sz="2000" dirty="0">
                <a:effectLst/>
                <a:latin typeface="Times New Roman" panose="02020603050405020304" pitchFamily="18" charset="0"/>
                <a:cs typeface="Times New Roman" panose="02020603050405020304" pitchFamily="18" charset="0"/>
              </a:rPr>
              <a:t>Утверждает, что </a:t>
            </a:r>
            <a:r>
              <a:rPr lang="ru-RU" sz="2000" b="1" dirty="0">
                <a:effectLst/>
                <a:latin typeface="Times New Roman" panose="02020603050405020304" pitchFamily="18" charset="0"/>
                <a:cs typeface="Times New Roman" panose="02020603050405020304" pitchFamily="18" charset="0"/>
              </a:rPr>
              <a:t>все институты государственной власти </a:t>
            </a:r>
            <a:r>
              <a:rPr lang="ru-RU" sz="2000" dirty="0">
                <a:effectLst/>
                <a:latin typeface="Times New Roman" panose="02020603050405020304" pitchFamily="18" charset="0"/>
                <a:cs typeface="Times New Roman" panose="02020603050405020304" pitchFamily="18" charset="0"/>
              </a:rPr>
              <a:t>должны защищать и способствовать реализации прав человека</a:t>
            </a:r>
          </a:p>
          <a:p>
            <a:pPr algn="just"/>
            <a:r>
              <a:rPr lang="ru-RU" sz="2000" dirty="0">
                <a:effectLst/>
                <a:latin typeface="Times New Roman" panose="02020603050405020304" pitchFamily="18" charset="0"/>
                <a:cs typeface="Times New Roman" panose="02020603050405020304" pitchFamily="18" charset="0"/>
              </a:rPr>
              <a:t>Отстаивает точку зрения, что человек, находящийся в заключении, несмотря на налагаемые ограничения, </a:t>
            </a:r>
            <a:r>
              <a:rPr lang="ru-RU" sz="2000" b="1" dirty="0">
                <a:effectLst/>
                <a:latin typeface="Times New Roman" panose="02020603050405020304" pitchFamily="18" charset="0"/>
                <a:cs typeface="Times New Roman" panose="02020603050405020304" pitchFamily="18" charset="0"/>
              </a:rPr>
              <a:t>заслуживает не меньшего уважения</a:t>
            </a:r>
            <a:r>
              <a:rPr lang="ru-RU" sz="2000" dirty="0">
                <a:effectLst/>
                <a:latin typeface="Times New Roman" panose="02020603050405020304" pitchFamily="18" charset="0"/>
                <a:cs typeface="Times New Roman" panose="02020603050405020304" pitchFamily="18" charset="0"/>
              </a:rPr>
              <a:t>, чем любой другой</a:t>
            </a:r>
          </a:p>
          <a:p>
            <a:pPr algn="just"/>
            <a:r>
              <a:rPr lang="ru-RU" sz="2000" dirty="0">
                <a:effectLst/>
                <a:latin typeface="Times New Roman" panose="02020603050405020304" pitchFamily="18" charset="0"/>
                <a:cs typeface="Times New Roman" panose="02020603050405020304" pitchFamily="18" charset="0"/>
              </a:rPr>
              <a:t>Выражает мнение, что все </a:t>
            </a:r>
            <a:r>
              <a:rPr lang="ru-RU" sz="2000" b="1" dirty="0">
                <a:effectLst/>
                <a:latin typeface="Times New Roman" panose="02020603050405020304" pitchFamily="18" charset="0"/>
                <a:cs typeface="Times New Roman" panose="02020603050405020304" pitchFamily="18" charset="0"/>
              </a:rPr>
              <a:t>законы должны соответствовать международным нормам </a:t>
            </a:r>
            <a:r>
              <a:rPr lang="ru-RU" sz="2000" dirty="0">
                <a:effectLst/>
                <a:latin typeface="Times New Roman" panose="02020603050405020304" pitchFamily="18" charset="0"/>
                <a:cs typeface="Times New Roman" panose="02020603050405020304" pitchFamily="18" charset="0"/>
              </a:rPr>
              <a:t>и стандартам прав человека</a:t>
            </a:r>
          </a:p>
          <a:p>
            <a:endParaRPr lang="ru-RU" dirty="0"/>
          </a:p>
        </p:txBody>
      </p:sp>
    </p:spTree>
    <p:extLst>
      <p:ext uri="{BB962C8B-B14F-4D97-AF65-F5344CB8AC3E}">
        <p14:creationId xmlns:p14="http://schemas.microsoft.com/office/powerpoint/2010/main" val="3364012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795337" y="1271588"/>
            <a:ext cx="9956800" cy="3071812"/>
          </a:xfrm>
        </p:spPr>
        <p:txBody>
          <a:bodyPr>
            <a:normAutofit fontScale="90000"/>
          </a:bodyPr>
          <a:lstStyle/>
          <a:p>
            <a:r>
              <a:rPr lang="ru-RU" sz="6000" dirty="0"/>
              <a:t>Нужно ли воспитание / образование в области права?</a:t>
            </a:r>
            <a:br>
              <a:rPr lang="ru-RU" sz="6000" dirty="0"/>
            </a:br>
            <a:r>
              <a:rPr lang="ru-RU" dirty="0"/>
              <a:t/>
            </a:r>
            <a:br>
              <a:rPr lang="ru-RU" dirty="0"/>
            </a:br>
            <a:r>
              <a:rPr lang="ru-RU" dirty="0"/>
              <a:t> </a:t>
            </a:r>
          </a:p>
        </p:txBody>
      </p:sp>
    </p:spTree>
    <p:extLst>
      <p:ext uri="{BB962C8B-B14F-4D97-AF65-F5344CB8AC3E}">
        <p14:creationId xmlns:p14="http://schemas.microsoft.com/office/powerpoint/2010/main" val="4130408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221308D-F3EA-47EE-92D2-44DFD2F18589}"/>
              </a:ext>
            </a:extLst>
          </p:cNvPr>
          <p:cNvSpPr>
            <a:spLocks noGrp="1"/>
          </p:cNvSpPr>
          <p:nvPr>
            <p:ph type="title"/>
          </p:nvPr>
        </p:nvSpPr>
        <p:spPr>
          <a:xfrm>
            <a:off x="690282" y="718390"/>
            <a:ext cx="9956800" cy="1143000"/>
          </a:xfrm>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Компетенция 2</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Культурное многообразие</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5F2CC4C7-8DA4-4224-818C-1B69F998DD7C}"/>
              </a:ext>
            </a:extLst>
          </p:cNvPr>
          <p:cNvSpPr>
            <a:spLocks noGrp="1"/>
          </p:cNvSpPr>
          <p:nvPr>
            <p:ph sz="quarter" idx="1"/>
          </p:nvPr>
        </p:nvSpPr>
        <p:spPr>
          <a:xfrm>
            <a:off x="609600" y="1600200"/>
            <a:ext cx="10470776" cy="4873752"/>
          </a:xfrm>
        </p:spPr>
        <p:txBody>
          <a:bodyPr>
            <a:normAutofit/>
          </a:bodyPr>
          <a:lstStyle/>
          <a:p>
            <a:pPr algn="just"/>
            <a:r>
              <a:rPr lang="ru-RU" sz="2000" dirty="0">
                <a:latin typeface="Times New Roman" panose="02020603050405020304" pitchFamily="18" charset="0"/>
                <a:cs typeface="Times New Roman" panose="02020603050405020304" pitchFamily="18" charset="0"/>
              </a:rPr>
              <a:t>Придерживается мнения, что следует быть </a:t>
            </a:r>
            <a:r>
              <a:rPr lang="ru-RU" sz="2000" b="1" dirty="0">
                <a:latin typeface="Times New Roman" panose="02020603050405020304" pitchFamily="18" charset="0"/>
                <a:cs typeface="Times New Roman" panose="02020603050405020304" pitchFamily="18" charset="0"/>
              </a:rPr>
              <a:t>терпимыми</a:t>
            </a:r>
            <a:r>
              <a:rPr lang="ru-RU" sz="2000" dirty="0">
                <a:latin typeface="Times New Roman" panose="02020603050405020304" pitchFamily="18" charset="0"/>
                <a:cs typeface="Times New Roman" panose="02020603050405020304" pitchFamily="18" charset="0"/>
              </a:rPr>
              <a:t> в отношении членов общества, которые придерживаются </a:t>
            </a:r>
            <a:r>
              <a:rPr lang="ru-RU" sz="2000" b="1" dirty="0">
                <a:latin typeface="Times New Roman" panose="02020603050405020304" pitchFamily="18" charset="0"/>
                <a:cs typeface="Times New Roman" panose="02020603050405020304" pitchFamily="18" charset="0"/>
              </a:rPr>
              <a:t>иных убеждений и верований</a:t>
            </a:r>
          </a:p>
          <a:p>
            <a:pPr algn="just"/>
            <a:r>
              <a:rPr lang="ru-RU" sz="2000" dirty="0">
                <a:latin typeface="Times New Roman" panose="02020603050405020304" pitchFamily="18" charset="0"/>
                <a:cs typeface="Times New Roman" panose="02020603050405020304" pitchFamily="18" charset="0"/>
              </a:rPr>
              <a:t>Придерживается мнения, что всегда следует стремиться к </a:t>
            </a:r>
            <a:r>
              <a:rPr lang="ru-RU" sz="2000" b="1" dirty="0">
                <a:latin typeface="Times New Roman" panose="02020603050405020304" pitchFamily="18" charset="0"/>
                <a:cs typeface="Times New Roman" panose="02020603050405020304" pitchFamily="18" charset="0"/>
              </a:rPr>
              <a:t>взаимопониманию</a:t>
            </a:r>
            <a:r>
              <a:rPr lang="ru-RU" sz="2000" dirty="0">
                <a:latin typeface="Times New Roman" panose="02020603050405020304" pitchFamily="18" charset="0"/>
                <a:cs typeface="Times New Roman" panose="02020603050405020304" pitchFamily="18" charset="0"/>
              </a:rPr>
              <a:t> и осмысленному </a:t>
            </a:r>
            <a:r>
              <a:rPr lang="ru-RU" sz="2000" b="1" dirty="0">
                <a:latin typeface="Times New Roman" panose="02020603050405020304" pitchFamily="18" charset="0"/>
                <a:cs typeface="Times New Roman" panose="02020603050405020304" pitchFamily="18" charset="0"/>
              </a:rPr>
              <a:t>диалогу </a:t>
            </a:r>
            <a:r>
              <a:rPr lang="ru-RU" sz="2000" dirty="0">
                <a:latin typeface="Times New Roman" panose="02020603050405020304" pitchFamily="18" charset="0"/>
                <a:cs typeface="Times New Roman" panose="02020603050405020304" pitchFamily="18" charset="0"/>
              </a:rPr>
              <a:t>между людьми и группами, которые, как считается, «отличны» друг от друга</a:t>
            </a:r>
          </a:p>
          <a:p>
            <a:pPr algn="just"/>
            <a:r>
              <a:rPr lang="ru-RU" sz="2000" dirty="0">
                <a:latin typeface="Times New Roman" panose="02020603050405020304" pitchFamily="18" charset="0"/>
                <a:cs typeface="Times New Roman" panose="02020603050405020304" pitchFamily="18" charset="0"/>
              </a:rPr>
              <a:t>Выражает мнение, что </a:t>
            </a:r>
            <a:r>
              <a:rPr lang="ru-RU" sz="2000" b="1" dirty="0">
                <a:latin typeface="Times New Roman" panose="02020603050405020304" pitchFamily="18" charset="0"/>
                <a:cs typeface="Times New Roman" panose="02020603050405020304" pitchFamily="18" charset="0"/>
              </a:rPr>
              <a:t>культурное многообразие </a:t>
            </a:r>
            <a:r>
              <a:rPr lang="ru-RU" sz="2000" dirty="0">
                <a:latin typeface="Times New Roman" panose="02020603050405020304" pitchFamily="18" charset="0"/>
                <a:cs typeface="Times New Roman" panose="02020603050405020304" pitchFamily="18" charset="0"/>
              </a:rPr>
              <a:t>в обществе заслуживает положительной оценки и одобрения</a:t>
            </a:r>
          </a:p>
          <a:p>
            <a:pPr algn="just"/>
            <a:r>
              <a:rPr lang="ru-RU" sz="2000" dirty="0">
                <a:latin typeface="Times New Roman" panose="02020603050405020304" pitchFamily="18" charset="0"/>
                <a:cs typeface="Times New Roman" panose="02020603050405020304" pitchFamily="18" charset="0"/>
              </a:rPr>
              <a:t>Утверждает, что </a:t>
            </a:r>
            <a:r>
              <a:rPr lang="ru-RU" sz="2000" b="1" dirty="0">
                <a:latin typeface="Times New Roman" panose="02020603050405020304" pitchFamily="18" charset="0"/>
                <a:cs typeface="Times New Roman" panose="02020603050405020304" pitchFamily="18" charset="0"/>
              </a:rPr>
              <a:t>межкультурный диалог </a:t>
            </a:r>
            <a:r>
              <a:rPr lang="ru-RU" sz="2000" dirty="0">
                <a:latin typeface="Times New Roman" panose="02020603050405020304" pitchFamily="18" charset="0"/>
                <a:cs typeface="Times New Roman" panose="02020603050405020304" pitchFamily="18" charset="0"/>
              </a:rPr>
              <a:t>помогает людям узнавать и ценить различные идентичности и культурную принадлежность друг друга</a:t>
            </a:r>
          </a:p>
          <a:p>
            <a:pPr algn="just"/>
            <a:r>
              <a:rPr lang="ru-RU" sz="2000" dirty="0">
                <a:latin typeface="Times New Roman" panose="02020603050405020304" pitchFamily="18" charset="0"/>
                <a:cs typeface="Times New Roman" panose="02020603050405020304" pitchFamily="18" charset="0"/>
              </a:rPr>
              <a:t>Утверждает, что </a:t>
            </a:r>
            <a:r>
              <a:rPr lang="ru-RU" sz="2000" b="1" dirty="0">
                <a:latin typeface="Times New Roman" panose="02020603050405020304" pitchFamily="18" charset="0"/>
                <a:cs typeface="Times New Roman" panose="02020603050405020304" pitchFamily="18" charset="0"/>
              </a:rPr>
              <a:t>межкультурный диалог </a:t>
            </a:r>
            <a:r>
              <a:rPr lang="ru-RU" sz="2000" dirty="0">
                <a:latin typeface="Times New Roman" panose="02020603050405020304" pitchFamily="18" charset="0"/>
                <a:cs typeface="Times New Roman" panose="02020603050405020304" pitchFamily="18" charset="0"/>
              </a:rPr>
              <a:t>призван развивать уважительные отношения в обществе и культуру «сосуществования»</a:t>
            </a:r>
          </a:p>
          <a:p>
            <a:endParaRPr lang="ru-RU" dirty="0"/>
          </a:p>
        </p:txBody>
      </p:sp>
    </p:spTree>
    <p:extLst>
      <p:ext uri="{BB962C8B-B14F-4D97-AF65-F5344CB8AC3E}">
        <p14:creationId xmlns:p14="http://schemas.microsoft.com/office/powerpoint/2010/main" val="2589096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8BF2CBE-70F8-4027-AD9E-BDB2DE61CDA4}"/>
              </a:ext>
            </a:extLst>
          </p:cNvPr>
          <p:cNvSpPr>
            <a:spLocks noGrp="1"/>
          </p:cNvSpPr>
          <p:nvPr>
            <p:ph type="title"/>
          </p:nvPr>
        </p:nvSpPr>
        <p:spPr>
          <a:xfrm>
            <a:off x="924445" y="174813"/>
            <a:ext cx="10353761" cy="1398494"/>
          </a:xfrm>
        </p:spPr>
        <p:txBody>
          <a:bodyPr>
            <a:normAutofit fontScale="90000"/>
          </a:bodyPr>
          <a:lstStyle/>
          <a:p>
            <a:r>
              <a:rPr lang="ru-RU" sz="2800" dirty="0">
                <a:effectLst/>
                <a:latin typeface="Times New Roman" panose="02020603050405020304" pitchFamily="18" charset="0"/>
                <a:cs typeface="Times New Roman" panose="02020603050405020304" pitchFamily="18" charset="0"/>
              </a:rPr>
              <a:t>Компетенция 3</a:t>
            </a:r>
            <a:br>
              <a:rPr lang="ru-RU" sz="2800" dirty="0">
                <a:effectLst/>
                <a:latin typeface="Times New Roman" panose="02020603050405020304" pitchFamily="18" charset="0"/>
                <a:cs typeface="Times New Roman" panose="02020603050405020304" pitchFamily="18" charset="0"/>
              </a:rPr>
            </a:br>
            <a:r>
              <a:rPr lang="ru-RU" sz="2800" dirty="0">
                <a:effectLst/>
                <a:latin typeface="Times New Roman" panose="02020603050405020304" pitchFamily="18" charset="0"/>
                <a:cs typeface="Times New Roman" panose="02020603050405020304" pitchFamily="18" charset="0"/>
              </a:rPr>
              <a:t>Демократия, справедливость, беспристрастность, равноправие и верховенство закона</a:t>
            </a:r>
            <a:r>
              <a:rPr lang="ru-RU" sz="2800" dirty="0">
                <a:effectLst/>
              </a:rPr>
              <a:t/>
            </a:r>
            <a:br>
              <a:rPr lang="ru-RU" sz="2800" dirty="0">
                <a:effectLst/>
              </a:rPr>
            </a:br>
            <a:endParaRPr lang="ru-RU" sz="28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E8D6E04E-5017-4B82-B096-26CC0823F6CD}"/>
              </a:ext>
            </a:extLst>
          </p:cNvPr>
          <p:cNvSpPr>
            <a:spLocks noGrp="1"/>
          </p:cNvSpPr>
          <p:nvPr>
            <p:ph sz="quarter" idx="1"/>
          </p:nvPr>
        </p:nvSpPr>
        <p:spPr>
          <a:xfrm>
            <a:off x="497541" y="1461693"/>
            <a:ext cx="10753772" cy="3695136"/>
          </a:xfrm>
        </p:spPr>
        <p:txBody>
          <a:bodyPr>
            <a:noAutofit/>
          </a:bodyPr>
          <a:lstStyle/>
          <a:p>
            <a:pPr algn="just"/>
            <a:r>
              <a:rPr lang="ru-RU" sz="2000" dirty="0">
                <a:latin typeface="Times New Roman" panose="02020603050405020304" pitchFamily="18" charset="0"/>
                <a:cs typeface="Times New Roman" panose="02020603050405020304" pitchFamily="18" charset="0"/>
              </a:rPr>
              <a:t>Утверждает, что учащимся в ОУ необходимо </a:t>
            </a:r>
            <a:r>
              <a:rPr lang="ru-RU" sz="2000" b="1" dirty="0">
                <a:latin typeface="Times New Roman" panose="02020603050405020304" pitchFamily="18" charset="0"/>
                <a:cs typeface="Times New Roman" panose="02020603050405020304" pitchFamily="18" charset="0"/>
              </a:rPr>
              <a:t>преподавать основы гражданственности</a:t>
            </a:r>
          </a:p>
          <a:p>
            <a:pPr algn="just"/>
            <a:r>
              <a:rPr lang="ru-RU" sz="2000" dirty="0">
                <a:latin typeface="Times New Roman" panose="02020603050405020304" pitchFamily="18" charset="0"/>
                <a:cs typeface="Times New Roman" panose="02020603050405020304" pitchFamily="18" charset="0"/>
              </a:rPr>
              <a:t>Выражает мнение, что все граждане заслуживают </a:t>
            </a:r>
            <a:r>
              <a:rPr lang="ru-RU" sz="2000" b="1" dirty="0">
                <a:latin typeface="Times New Roman" panose="02020603050405020304" pitchFamily="18" charset="0"/>
                <a:cs typeface="Times New Roman" panose="02020603050405020304" pitchFamily="18" charset="0"/>
              </a:rPr>
              <a:t>равного и беспристрастного отношения перед лицом закона</a:t>
            </a:r>
          </a:p>
          <a:p>
            <a:pPr algn="just"/>
            <a:r>
              <a:rPr lang="ru-RU" sz="2000" dirty="0">
                <a:latin typeface="Times New Roman" panose="02020603050405020304" pitchFamily="18" charset="0"/>
                <a:cs typeface="Times New Roman" panose="02020603050405020304" pitchFamily="18" charset="0"/>
              </a:rPr>
              <a:t>Утверждает, что </a:t>
            </a:r>
            <a:r>
              <a:rPr lang="ru-RU" sz="2000" b="1" dirty="0">
                <a:latin typeface="Times New Roman" panose="02020603050405020304" pitchFamily="18" charset="0"/>
                <a:cs typeface="Times New Roman" panose="02020603050405020304" pitchFamily="18" charset="0"/>
              </a:rPr>
              <a:t>законы должны исполняться </a:t>
            </a:r>
            <a:r>
              <a:rPr lang="ru-RU" sz="2000" dirty="0">
                <a:latin typeface="Times New Roman" panose="02020603050405020304" pitchFamily="18" charset="0"/>
                <a:cs typeface="Times New Roman" panose="02020603050405020304" pitchFamily="18" charset="0"/>
              </a:rPr>
              <a:t>единообразно и справедливо</a:t>
            </a:r>
          </a:p>
          <a:p>
            <a:pPr algn="just"/>
            <a:r>
              <a:rPr lang="ru-RU" sz="2000" dirty="0">
                <a:latin typeface="Times New Roman" panose="02020603050405020304" pitchFamily="18" charset="0"/>
                <a:cs typeface="Times New Roman" panose="02020603050405020304" pitchFamily="18" charset="0"/>
              </a:rPr>
              <a:t>Утверждает, что демократические </a:t>
            </a:r>
            <a:r>
              <a:rPr lang="ru-RU" sz="2000" b="1" dirty="0">
                <a:latin typeface="Times New Roman" panose="02020603050405020304" pitchFamily="18" charset="0"/>
                <a:cs typeface="Times New Roman" panose="02020603050405020304" pitchFamily="18" charset="0"/>
              </a:rPr>
              <a:t>выборы </a:t>
            </a:r>
            <a:r>
              <a:rPr lang="ru-RU" sz="2000" dirty="0">
                <a:latin typeface="Times New Roman" panose="02020603050405020304" pitchFamily="18" charset="0"/>
                <a:cs typeface="Times New Roman" panose="02020603050405020304" pitchFamily="18" charset="0"/>
              </a:rPr>
              <a:t>должны быть </a:t>
            </a:r>
            <a:r>
              <a:rPr lang="ru-RU" sz="2000" b="1" dirty="0">
                <a:latin typeface="Times New Roman" panose="02020603050405020304" pitchFamily="18" charset="0"/>
                <a:cs typeface="Times New Roman" panose="02020603050405020304" pitchFamily="18" charset="0"/>
              </a:rPr>
              <a:t>свободными и честными</a:t>
            </a:r>
            <a:r>
              <a:rPr lang="ru-RU" sz="2000" dirty="0">
                <a:latin typeface="Times New Roman" panose="02020603050405020304" pitchFamily="18" charset="0"/>
                <a:cs typeface="Times New Roman" panose="02020603050405020304" pitchFamily="18" charset="0"/>
              </a:rPr>
              <a:t>, проводится без фальсификаций</a:t>
            </a:r>
          </a:p>
          <a:p>
            <a:pPr algn="just"/>
            <a:r>
              <a:rPr lang="ru-RU" sz="2000" dirty="0">
                <a:latin typeface="Times New Roman" panose="02020603050405020304" pitchFamily="18" charset="0"/>
                <a:cs typeface="Times New Roman" panose="02020603050405020304" pitchFamily="18" charset="0"/>
              </a:rPr>
              <a:t>Выражает мнение, что ни один облегченный властью человек </a:t>
            </a:r>
            <a:r>
              <a:rPr lang="ru-RU" sz="2000" b="1" dirty="0">
                <a:latin typeface="Times New Roman" panose="02020603050405020304" pitchFamily="18" charset="0"/>
                <a:cs typeface="Times New Roman" panose="02020603050405020304" pitchFamily="18" charset="0"/>
              </a:rPr>
              <a:t>не должен злоупотреблять </a:t>
            </a:r>
            <a:r>
              <a:rPr lang="ru-RU" sz="2000" dirty="0">
                <a:latin typeface="Times New Roman" panose="02020603050405020304" pitchFamily="18" charset="0"/>
                <a:cs typeface="Times New Roman" panose="02020603050405020304" pitchFamily="18" charset="0"/>
              </a:rPr>
              <a:t>вверенной ему/ей властью или нарушать границы юридических закрепленных полномочий</a:t>
            </a:r>
          </a:p>
          <a:p>
            <a:pPr algn="just"/>
            <a:r>
              <a:rPr lang="ru-RU" sz="2000" dirty="0">
                <a:latin typeface="Times New Roman" panose="02020603050405020304" pitchFamily="18" charset="0"/>
                <a:cs typeface="Times New Roman" panose="02020603050405020304" pitchFamily="18" charset="0"/>
              </a:rPr>
              <a:t>Полагает, что </a:t>
            </a:r>
            <a:r>
              <a:rPr lang="ru-RU" sz="2000" b="1" dirty="0">
                <a:latin typeface="Times New Roman" panose="02020603050405020304" pitchFamily="18" charset="0"/>
                <a:cs typeface="Times New Roman" panose="02020603050405020304" pitchFamily="18" charset="0"/>
              </a:rPr>
              <a:t>суд должен быть доступен </a:t>
            </a:r>
            <a:r>
              <a:rPr lang="ru-RU" sz="2000" dirty="0">
                <a:latin typeface="Times New Roman" panose="02020603050405020304" pitchFamily="18" charset="0"/>
                <a:cs typeface="Times New Roman" panose="02020603050405020304" pitchFamily="18" charset="0"/>
              </a:rPr>
              <a:t>всем лицам без исключения, и что никто не должен быть лишен возможности судебного разбирательства</a:t>
            </a:r>
          </a:p>
          <a:p>
            <a:pPr algn="just"/>
            <a:r>
              <a:rPr lang="ru-RU" sz="2000" dirty="0">
                <a:latin typeface="Times New Roman" panose="02020603050405020304" pitchFamily="18" charset="0"/>
                <a:cs typeface="Times New Roman" panose="02020603050405020304" pitchFamily="18" charset="0"/>
              </a:rPr>
              <a:t>Полагает, что законодатели (лица, которым вверена законодательная власть) должны быть </a:t>
            </a:r>
            <a:r>
              <a:rPr lang="ru-RU" sz="2000" b="1" dirty="0">
                <a:latin typeface="Times New Roman" panose="02020603050405020304" pitchFamily="18" charset="0"/>
                <a:cs typeface="Times New Roman" panose="02020603050405020304" pitchFamily="18" charset="0"/>
              </a:rPr>
              <a:t>подотчетны закону </a:t>
            </a:r>
            <a:r>
              <a:rPr lang="ru-RU" sz="2000" dirty="0">
                <a:latin typeface="Times New Roman" panose="02020603050405020304" pitchFamily="18" charset="0"/>
                <a:cs typeface="Times New Roman" panose="02020603050405020304" pitchFamily="18" charset="0"/>
              </a:rPr>
              <a:t>и конституционному надзору</a:t>
            </a:r>
          </a:p>
          <a:p>
            <a:pPr algn="just"/>
            <a:r>
              <a:rPr lang="ru-RU" sz="2000" dirty="0">
                <a:latin typeface="Times New Roman" panose="02020603050405020304" pitchFamily="18" charset="0"/>
                <a:cs typeface="Times New Roman" panose="02020603050405020304" pitchFamily="18" charset="0"/>
              </a:rPr>
              <a:t>Утверждает, что должны существовать </a:t>
            </a:r>
            <a:r>
              <a:rPr lang="ru-RU" sz="2000" b="1" dirty="0">
                <a:latin typeface="Times New Roman" panose="02020603050405020304" pitchFamily="18" charset="0"/>
                <a:cs typeface="Times New Roman" panose="02020603050405020304" pitchFamily="18" charset="0"/>
              </a:rPr>
              <a:t>эффективные средства правовой защиты</a:t>
            </a:r>
            <a:r>
              <a:rPr lang="ru-RU" sz="2000" dirty="0">
                <a:latin typeface="Times New Roman" panose="02020603050405020304" pitchFamily="18" charset="0"/>
                <a:cs typeface="Times New Roman" panose="02020603050405020304" pitchFamily="18" charset="0"/>
              </a:rPr>
              <a:t> от действий органов власти, нарушающих гражданские права</a:t>
            </a:r>
          </a:p>
          <a:p>
            <a:pPr algn="just"/>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685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CD5C813-8D37-4F67-B46A-97BC759235AF}"/>
              </a:ext>
            </a:extLst>
          </p:cNvPr>
          <p:cNvSpPr>
            <a:spLocks noGrp="1"/>
          </p:cNvSpPr>
          <p:nvPr>
            <p:ph type="title"/>
          </p:nvPr>
        </p:nvSpPr>
        <p:spPr>
          <a:xfrm>
            <a:off x="3160059" y="453880"/>
            <a:ext cx="7705166" cy="1426368"/>
          </a:xfrm>
        </p:spPr>
        <p:txBody>
          <a:bodyPr/>
          <a:lstStyle/>
          <a:p>
            <a:pPr algn="ctr"/>
            <a:r>
              <a:rPr lang="ru-RU" dirty="0">
                <a:effectLst/>
                <a:latin typeface="Times New Roman" panose="02020603050405020304" pitchFamily="18" charset="0"/>
                <a:cs typeface="Times New Roman" panose="02020603050405020304" pitchFamily="18" charset="0"/>
              </a:rPr>
              <a:t>Социальны установки</a:t>
            </a:r>
            <a:r>
              <a:rPr lang="ru-RU" dirty="0">
                <a:effectLst/>
              </a:rPr>
              <a:t/>
            </a:r>
            <a:br>
              <a:rPr lang="ru-RU" dirty="0">
                <a:effectLst/>
              </a:rPr>
            </a:br>
            <a:endParaRPr lang="ru-RU" dirty="0"/>
          </a:p>
        </p:txBody>
      </p:sp>
      <p:pic>
        <p:nvPicPr>
          <p:cNvPr id="4098" name="Picture 2">
            <a:extLst>
              <a:ext uri="{FF2B5EF4-FFF2-40B4-BE49-F238E27FC236}">
                <a16:creationId xmlns:a16="http://schemas.microsoft.com/office/drawing/2014/main" xmlns="" id="{B7F1E5B0-9BAA-4617-B8D5-8D624A255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013" y="1853354"/>
            <a:ext cx="7620000" cy="4162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60787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F70D50A-B21B-4A75-8554-AF76E6257578}"/>
              </a:ext>
            </a:extLst>
          </p:cNvPr>
          <p:cNvSpPr>
            <a:spLocks noGrp="1"/>
          </p:cNvSpPr>
          <p:nvPr>
            <p:ph type="title"/>
          </p:nvPr>
        </p:nvSpPr>
        <p:spPr>
          <a:xfrm>
            <a:off x="924444" y="176463"/>
            <a:ext cx="10353761" cy="2326105"/>
          </a:xfrm>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Компетенция 4</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Открытость по отношению к иным культурам, вероисповеданиям, мировоззрениям и обычаям</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D449C790-E159-4502-9806-83157C688DC4}"/>
              </a:ext>
            </a:extLst>
          </p:cNvPr>
          <p:cNvSpPr>
            <a:spLocks noGrp="1"/>
          </p:cNvSpPr>
          <p:nvPr>
            <p:ph sz="quarter" idx="1"/>
          </p:nvPr>
        </p:nvSpPr>
        <p:spPr>
          <a:xfrm>
            <a:off x="609600" y="2339788"/>
            <a:ext cx="9956800" cy="4873752"/>
          </a:xfrm>
        </p:spPr>
        <p:txBody>
          <a:bodyPr>
            <a:normAutofit/>
          </a:bodyPr>
          <a:lstStyle/>
          <a:p>
            <a:pPr algn="just"/>
            <a:r>
              <a:rPr lang="ru-RU" sz="2000" dirty="0">
                <a:latin typeface="Times New Roman" panose="02020603050405020304" pitchFamily="18" charset="0"/>
                <a:cs typeface="Times New Roman" panose="02020603050405020304" pitchFamily="18" charset="0"/>
              </a:rPr>
              <a:t>Заинтересован(-а) в получении </a:t>
            </a:r>
            <a:r>
              <a:rPr lang="ru-RU" sz="2000" b="1" dirty="0">
                <a:latin typeface="Times New Roman" panose="02020603050405020304" pitchFamily="18" charset="0"/>
                <a:cs typeface="Times New Roman" panose="02020603050405020304" pitchFamily="18" charset="0"/>
              </a:rPr>
              <a:t>знаний о верованиях, ценностях, традициях и мировоззрении других народов</a:t>
            </a:r>
          </a:p>
          <a:p>
            <a:pPr algn="just"/>
            <a:r>
              <a:rPr lang="ru-RU" sz="2000" dirty="0">
                <a:latin typeface="Times New Roman" panose="02020603050405020304" pitchFamily="18" charset="0"/>
                <a:cs typeface="Times New Roman" panose="02020603050405020304" pitchFamily="18" charset="0"/>
              </a:rPr>
              <a:t>Испытывает </a:t>
            </a:r>
            <a:r>
              <a:rPr lang="ru-RU" sz="2000" b="1" dirty="0">
                <a:latin typeface="Times New Roman" panose="02020603050405020304" pitchFamily="18" charset="0"/>
                <a:cs typeface="Times New Roman" panose="02020603050405020304" pitchFamily="18" charset="0"/>
              </a:rPr>
              <a:t>интерес к путешествиям </a:t>
            </a:r>
            <a:r>
              <a:rPr lang="ru-RU" sz="2000" dirty="0">
                <a:latin typeface="Times New Roman" panose="02020603050405020304" pitchFamily="18" charset="0"/>
                <a:cs typeface="Times New Roman" panose="02020603050405020304" pitchFamily="18" charset="0"/>
              </a:rPr>
              <a:t>в другие страны</a:t>
            </a:r>
          </a:p>
          <a:p>
            <a:pPr algn="just"/>
            <a:r>
              <a:rPr lang="ru-RU" sz="2000" dirty="0">
                <a:latin typeface="Times New Roman" panose="02020603050405020304" pitchFamily="18" charset="0"/>
                <a:cs typeface="Times New Roman" panose="02020603050405020304" pitchFamily="18" charset="0"/>
              </a:rPr>
              <a:t>Выражает </a:t>
            </a:r>
            <a:r>
              <a:rPr lang="ru-RU" sz="2000" b="1" dirty="0">
                <a:latin typeface="Times New Roman" panose="02020603050405020304" pitchFamily="18" charset="0"/>
                <a:cs typeface="Times New Roman" panose="02020603050405020304" pitchFamily="18" charset="0"/>
              </a:rPr>
              <a:t>любопытство</a:t>
            </a:r>
            <a:r>
              <a:rPr lang="ru-RU" sz="2000" dirty="0">
                <a:latin typeface="Times New Roman" panose="02020603050405020304" pitchFamily="18" charset="0"/>
                <a:cs typeface="Times New Roman" panose="02020603050405020304" pitchFamily="18" charset="0"/>
              </a:rPr>
              <a:t> относительно иных верований и истолкований, а также иной культурной принадлежности</a:t>
            </a:r>
          </a:p>
          <a:p>
            <a:pPr algn="just"/>
            <a:r>
              <a:rPr lang="ru-RU" sz="2000" dirty="0">
                <a:latin typeface="Times New Roman" panose="02020603050405020304" pitchFamily="18" charset="0"/>
                <a:cs typeface="Times New Roman" panose="02020603050405020304" pitchFamily="18" charset="0"/>
              </a:rPr>
              <a:t>Рад(-а) возможности </a:t>
            </a:r>
            <a:r>
              <a:rPr lang="ru-RU" sz="2000" b="1" dirty="0">
                <a:latin typeface="Times New Roman" panose="02020603050405020304" pitchFamily="18" charset="0"/>
                <a:cs typeface="Times New Roman" panose="02020603050405020304" pitchFamily="18" charset="0"/>
              </a:rPr>
              <a:t>ближе познакомиться </a:t>
            </a:r>
            <a:r>
              <a:rPr lang="ru-RU" sz="2000" dirty="0">
                <a:latin typeface="Times New Roman" panose="02020603050405020304" pitchFamily="18" charset="0"/>
                <a:cs typeface="Times New Roman" panose="02020603050405020304" pitchFamily="18" charset="0"/>
              </a:rPr>
              <a:t>с другими культурами</a:t>
            </a:r>
          </a:p>
          <a:p>
            <a:pPr algn="just"/>
            <a:r>
              <a:rPr lang="ru-RU" sz="2000" dirty="0">
                <a:latin typeface="Times New Roman" panose="02020603050405020304" pitchFamily="18" charset="0"/>
                <a:cs typeface="Times New Roman" panose="02020603050405020304" pitchFamily="18" charset="0"/>
              </a:rPr>
              <a:t>Рад(-а) возможности </a:t>
            </a:r>
            <a:r>
              <a:rPr lang="ru-RU" sz="2000" b="1" dirty="0">
                <a:latin typeface="Times New Roman" panose="02020603050405020304" pitchFamily="18" charset="0"/>
                <a:cs typeface="Times New Roman" panose="02020603050405020304" pitchFamily="18" charset="0"/>
              </a:rPr>
              <a:t>общаться с людьми </a:t>
            </a:r>
            <a:r>
              <a:rPr lang="ru-RU" sz="2000" dirty="0">
                <a:latin typeface="Times New Roman" panose="02020603050405020304" pitchFamily="18" charset="0"/>
                <a:cs typeface="Times New Roman" panose="02020603050405020304" pitchFamily="18" charset="0"/>
              </a:rPr>
              <a:t>иных ценностей, обычаев и моделей поведения</a:t>
            </a:r>
          </a:p>
          <a:p>
            <a:pPr algn="just"/>
            <a:r>
              <a:rPr lang="ru-RU" sz="2000" dirty="0">
                <a:latin typeface="Times New Roman" panose="02020603050405020304" pitchFamily="18" charset="0"/>
                <a:cs typeface="Times New Roman" panose="02020603050405020304" pitchFamily="18" charset="0"/>
              </a:rPr>
              <a:t>Ищет </a:t>
            </a:r>
            <a:r>
              <a:rPr lang="ru-RU" sz="2000" b="1" dirty="0">
                <a:latin typeface="Times New Roman" panose="02020603050405020304" pitchFamily="18" charset="0"/>
                <a:cs typeface="Times New Roman" panose="02020603050405020304" pitchFamily="18" charset="0"/>
              </a:rPr>
              <a:t>взаимодействия с другими людьми </a:t>
            </a:r>
            <a:r>
              <a:rPr lang="ru-RU" sz="2000" dirty="0">
                <a:latin typeface="Times New Roman" panose="02020603050405020304" pitchFamily="18" charset="0"/>
                <a:cs typeface="Times New Roman" panose="02020603050405020304" pitchFamily="18" charset="0"/>
              </a:rPr>
              <a:t>для того, чтобы больше узнать об их культуре</a:t>
            </a:r>
          </a:p>
        </p:txBody>
      </p:sp>
    </p:spTree>
    <p:extLst>
      <p:ext uri="{BB962C8B-B14F-4D97-AF65-F5344CB8AC3E}">
        <p14:creationId xmlns:p14="http://schemas.microsoft.com/office/powerpoint/2010/main" val="34533125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22A5350-90D9-42DB-9188-FB67686E856F}"/>
              </a:ext>
            </a:extLst>
          </p:cNvPr>
          <p:cNvSpPr>
            <a:spLocks noGrp="1"/>
          </p:cNvSpPr>
          <p:nvPr>
            <p:ph type="title"/>
          </p:nvPr>
        </p:nvSpPr>
        <p:spPr>
          <a:xfrm>
            <a:off x="913795" y="224590"/>
            <a:ext cx="10353761" cy="1604210"/>
          </a:xfrm>
        </p:spPr>
        <p:txBody>
          <a:bodyPr>
            <a:noAutofit/>
          </a:bodyPr>
          <a:lstStyle/>
          <a:p>
            <a:r>
              <a:rPr lang="ru-RU" dirty="0">
                <a:effectLst/>
                <a:latin typeface="Times New Roman" panose="02020603050405020304" pitchFamily="18" charset="0"/>
                <a:cs typeface="Times New Roman" panose="02020603050405020304" pitchFamily="18" charset="0"/>
              </a:rPr>
              <a:t>Компетенция 5</a:t>
            </a:r>
            <a:br>
              <a:rPr lang="ru-RU" dirty="0">
                <a:effectLst/>
                <a:latin typeface="Times New Roman" panose="02020603050405020304" pitchFamily="18" charset="0"/>
                <a:cs typeface="Times New Roman" panose="02020603050405020304" pitchFamily="18" charset="0"/>
              </a:rPr>
            </a:br>
            <a:r>
              <a:rPr lang="ru-RU" dirty="0">
                <a:effectLst/>
                <a:latin typeface="Times New Roman" panose="02020603050405020304" pitchFamily="18" charset="0"/>
                <a:cs typeface="Times New Roman" panose="02020603050405020304" pitchFamily="18" charset="0"/>
              </a:rPr>
              <a:t>Уважение</a:t>
            </a:r>
            <a:br>
              <a:rPr lang="ru-RU" dirty="0">
                <a:effectLst/>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E693CA5B-7F46-406F-8B66-D8AA03946093}"/>
              </a:ext>
            </a:extLst>
          </p:cNvPr>
          <p:cNvSpPr>
            <a:spLocks noGrp="1"/>
          </p:cNvSpPr>
          <p:nvPr>
            <p:ph sz="quarter" idx="1"/>
          </p:nvPr>
        </p:nvSpPr>
        <p:spPr>
          <a:xfrm>
            <a:off x="964785" y="2007020"/>
            <a:ext cx="10353762" cy="3695136"/>
          </a:xfrm>
        </p:spPr>
        <p:txBody>
          <a:bodyPr>
            <a:normAutofit/>
          </a:bodyPr>
          <a:lstStyle/>
          <a:p>
            <a:r>
              <a:rPr lang="ru-RU" sz="2000" dirty="0">
                <a:latin typeface="Times New Roman" panose="02020603050405020304" pitchFamily="18" charset="0"/>
                <a:cs typeface="Times New Roman" panose="02020603050405020304" pitchFamily="18" charset="0"/>
              </a:rPr>
              <a:t>Позволяет другим свободно высказываться</a:t>
            </a:r>
          </a:p>
          <a:p>
            <a:r>
              <a:rPr lang="ru-RU" sz="2000" dirty="0">
                <a:latin typeface="Times New Roman" panose="02020603050405020304" pitchFamily="18" charset="0"/>
                <a:cs typeface="Times New Roman" panose="02020603050405020304" pitchFamily="18" charset="0"/>
              </a:rPr>
              <a:t>Выражает </a:t>
            </a:r>
            <a:r>
              <a:rPr lang="ru-RU" sz="2000" b="1" dirty="0">
                <a:latin typeface="Times New Roman" panose="02020603050405020304" pitchFamily="18" charset="0"/>
                <a:cs typeface="Times New Roman" panose="02020603050405020304" pitchFamily="18" charset="0"/>
              </a:rPr>
              <a:t>уважение к другим людям</a:t>
            </a:r>
            <a:r>
              <a:rPr lang="ru-RU" sz="2000" dirty="0">
                <a:latin typeface="Times New Roman" panose="02020603050405020304" pitchFamily="18" charset="0"/>
                <a:cs typeface="Times New Roman" panose="02020603050405020304" pitchFamily="18" charset="0"/>
              </a:rPr>
              <a:t>, относится к ним как к равным</a:t>
            </a:r>
          </a:p>
          <a:p>
            <a:r>
              <a:rPr lang="ru-RU" sz="2000" dirty="0">
                <a:latin typeface="Times New Roman" panose="02020603050405020304" pitchFamily="18" charset="0"/>
                <a:cs typeface="Times New Roman" panose="02020603050405020304" pitchFamily="18" charset="0"/>
              </a:rPr>
              <a:t>Относится к другим с </a:t>
            </a:r>
            <a:r>
              <a:rPr lang="ru-RU" sz="2000" b="1" dirty="0">
                <a:latin typeface="Times New Roman" panose="02020603050405020304" pitchFamily="18" charset="0"/>
                <a:cs typeface="Times New Roman" panose="02020603050405020304" pitchFamily="18" charset="0"/>
              </a:rPr>
              <a:t>равным уважением,</a:t>
            </a:r>
            <a:r>
              <a:rPr lang="ru-RU" sz="2000" dirty="0">
                <a:latin typeface="Times New Roman" panose="02020603050405020304" pitchFamily="18" charset="0"/>
                <a:cs typeface="Times New Roman" panose="02020603050405020304" pitchFamily="18" charset="0"/>
              </a:rPr>
              <a:t> вне зависимости от их культурной принадлежности</a:t>
            </a:r>
          </a:p>
          <a:p>
            <a:r>
              <a:rPr lang="ru-RU" sz="2000" dirty="0">
                <a:latin typeface="Times New Roman" panose="02020603050405020304" pitchFamily="18" charset="0"/>
                <a:cs typeface="Times New Roman" panose="02020603050405020304" pitchFamily="18" charset="0"/>
              </a:rPr>
              <a:t>Выражает уважение к лицам с иным социально-экономическим статусом</a:t>
            </a:r>
          </a:p>
          <a:p>
            <a:r>
              <a:rPr lang="ru-RU" sz="2000" dirty="0">
                <a:latin typeface="Times New Roman" panose="02020603050405020304" pitchFamily="18" charset="0"/>
                <a:cs typeface="Times New Roman" panose="02020603050405020304" pitchFamily="18" charset="0"/>
              </a:rPr>
              <a:t>Выражает </a:t>
            </a:r>
            <a:r>
              <a:rPr lang="ru-RU" sz="2000" b="1" dirty="0">
                <a:latin typeface="Times New Roman" panose="02020603050405020304" pitchFamily="18" charset="0"/>
                <a:cs typeface="Times New Roman" panose="02020603050405020304" pitchFamily="18" charset="0"/>
              </a:rPr>
              <a:t>уважение к различиям в религиозных верованиях</a:t>
            </a:r>
          </a:p>
          <a:p>
            <a:r>
              <a:rPr lang="ru-RU" sz="2000" dirty="0">
                <a:latin typeface="Times New Roman" panose="02020603050405020304" pitchFamily="18" charset="0"/>
                <a:cs typeface="Times New Roman" panose="02020603050405020304" pitchFamily="18" charset="0"/>
              </a:rPr>
              <a:t>Выражает </a:t>
            </a:r>
            <a:r>
              <a:rPr lang="ru-RU" sz="2000" b="1" dirty="0">
                <a:latin typeface="Times New Roman" panose="02020603050405020304" pitchFamily="18" charset="0"/>
                <a:cs typeface="Times New Roman" panose="02020603050405020304" pitchFamily="18" charset="0"/>
              </a:rPr>
              <a:t>уважение к лицам с иными политическими взглядами</a:t>
            </a:r>
          </a:p>
        </p:txBody>
      </p:sp>
    </p:spTree>
    <p:extLst>
      <p:ext uri="{BB962C8B-B14F-4D97-AF65-F5344CB8AC3E}">
        <p14:creationId xmlns:p14="http://schemas.microsoft.com/office/powerpoint/2010/main" val="2042538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916618F-1D75-4DE0-8693-E21E3FC0B727}"/>
              </a:ext>
            </a:extLst>
          </p:cNvPr>
          <p:cNvSpPr>
            <a:spLocks noGrp="1"/>
          </p:cNvSpPr>
          <p:nvPr>
            <p:ph type="title"/>
          </p:nvPr>
        </p:nvSpPr>
        <p:spPr>
          <a:xfrm>
            <a:off x="924445" y="416816"/>
            <a:ext cx="10353761" cy="1326321"/>
          </a:xfrm>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Компетенция 6</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Гражданское самосознание</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42E231C8-57B1-43F9-97FD-E48591244D66}"/>
              </a:ext>
            </a:extLst>
          </p:cNvPr>
          <p:cNvSpPr>
            <a:spLocks noGrp="1"/>
          </p:cNvSpPr>
          <p:nvPr>
            <p:ph sz="quarter" idx="1"/>
          </p:nvPr>
        </p:nvSpPr>
        <p:spPr>
          <a:xfrm>
            <a:off x="924445" y="1581432"/>
            <a:ext cx="10353762" cy="3695136"/>
          </a:xfrm>
        </p:spPr>
        <p:txBody>
          <a:bodyPr>
            <a:normAutofit/>
          </a:bodyPr>
          <a:lstStyle/>
          <a:p>
            <a:pPr algn="just"/>
            <a:r>
              <a:rPr lang="ru-RU" sz="2000" dirty="0">
                <a:latin typeface="Times New Roman" panose="02020603050405020304" pitchFamily="18" charset="0"/>
                <a:cs typeface="Times New Roman" panose="02020603050405020304" pitchFamily="18" charset="0"/>
              </a:rPr>
              <a:t>Выражает </a:t>
            </a:r>
            <a:r>
              <a:rPr lang="ru-RU" sz="2000" b="1" dirty="0">
                <a:latin typeface="Times New Roman" panose="02020603050405020304" pitchFamily="18" charset="0"/>
                <a:cs typeface="Times New Roman" panose="02020603050405020304" pitchFamily="18" charset="0"/>
              </a:rPr>
              <a:t>готовность к сотрудничеству </a:t>
            </a:r>
            <a:r>
              <a:rPr lang="ru-RU" sz="2000" dirty="0">
                <a:latin typeface="Times New Roman" panose="02020603050405020304" pitchFamily="18" charset="0"/>
                <a:cs typeface="Times New Roman" panose="02020603050405020304" pitchFamily="18" charset="0"/>
              </a:rPr>
              <a:t>и совместной работе</a:t>
            </a:r>
          </a:p>
          <a:p>
            <a:pPr algn="just"/>
            <a:r>
              <a:rPr lang="ru-RU" sz="2000" b="1" dirty="0">
                <a:latin typeface="Times New Roman" panose="02020603050405020304" pitchFamily="18" charset="0"/>
                <a:cs typeface="Times New Roman" panose="02020603050405020304" pitchFamily="18" charset="0"/>
              </a:rPr>
              <a:t>Сотрудничает </a:t>
            </a:r>
            <a:r>
              <a:rPr lang="ru-RU" sz="2000" dirty="0">
                <a:latin typeface="Times New Roman" panose="02020603050405020304" pitchFamily="18" charset="0"/>
                <a:cs typeface="Times New Roman" panose="02020603050405020304" pitchFamily="18" charset="0"/>
              </a:rPr>
              <a:t>с другими в целях, представляющих общий интерес</a:t>
            </a:r>
          </a:p>
          <a:p>
            <a:pPr algn="just"/>
            <a:r>
              <a:rPr lang="ru-RU" sz="2000" dirty="0">
                <a:latin typeface="Times New Roman" panose="02020603050405020304" pitchFamily="18" charset="0"/>
                <a:cs typeface="Times New Roman" panose="02020603050405020304" pitchFamily="18" charset="0"/>
              </a:rPr>
              <a:t>Выражает уверенность, что </a:t>
            </a:r>
            <a:r>
              <a:rPr lang="ru-RU" sz="2000" b="1" dirty="0">
                <a:latin typeface="Times New Roman" panose="02020603050405020304" pitchFamily="18" charset="0"/>
                <a:cs typeface="Times New Roman" panose="02020603050405020304" pitchFamily="18" charset="0"/>
              </a:rPr>
              <a:t>не останется сторонним наблюдателем</a:t>
            </a:r>
            <a:r>
              <a:rPr lang="ru-RU" sz="2000" dirty="0">
                <a:latin typeface="Times New Roman" panose="02020603050405020304" pitchFamily="18" charset="0"/>
                <a:cs typeface="Times New Roman" panose="02020603050405020304" pitchFamily="18" charset="0"/>
              </a:rPr>
              <a:t>, когда ущемляются права или подвергается оскорблению достоинство других людей</a:t>
            </a:r>
          </a:p>
          <a:p>
            <a:pPr algn="just"/>
            <a:r>
              <a:rPr lang="ru-RU" sz="2000" dirty="0">
                <a:latin typeface="Times New Roman" panose="02020603050405020304" pitchFamily="18" charset="0"/>
                <a:cs typeface="Times New Roman" panose="02020603050405020304" pitchFamily="18" charset="0"/>
              </a:rPr>
              <a:t>Обсуждает шаги, которые необходимо предпринять </a:t>
            </a:r>
            <a:r>
              <a:rPr lang="ru-RU" sz="2000" b="1" dirty="0">
                <a:latin typeface="Times New Roman" panose="02020603050405020304" pitchFamily="18" charset="0"/>
                <a:cs typeface="Times New Roman" panose="02020603050405020304" pitchFamily="18" charset="0"/>
              </a:rPr>
              <a:t>для улучшения жизни </a:t>
            </a:r>
            <a:r>
              <a:rPr lang="ru-RU" sz="2000" dirty="0">
                <a:latin typeface="Times New Roman" panose="02020603050405020304" pitchFamily="18" charset="0"/>
                <a:cs typeface="Times New Roman" panose="02020603050405020304" pitchFamily="18" charset="0"/>
              </a:rPr>
              <a:t>в местном обществе</a:t>
            </a:r>
          </a:p>
          <a:p>
            <a:pPr algn="just"/>
            <a:r>
              <a:rPr lang="ru-RU" sz="2000" dirty="0">
                <a:latin typeface="Times New Roman" panose="02020603050405020304" pitchFamily="18" charset="0"/>
                <a:cs typeface="Times New Roman" panose="02020603050405020304" pitchFamily="18" charset="0"/>
              </a:rPr>
              <a:t>Принимает на себя </a:t>
            </a:r>
            <a:r>
              <a:rPr lang="ru-RU" sz="2000" b="1" dirty="0">
                <a:latin typeface="Times New Roman" panose="02020603050405020304" pitchFamily="18" charset="0"/>
                <a:cs typeface="Times New Roman" panose="02020603050405020304" pitchFamily="18" charset="0"/>
              </a:rPr>
              <a:t>обязательства и ответственность за активное гражданское </a:t>
            </a:r>
            <a:r>
              <a:rPr lang="ru-RU" sz="2000" dirty="0">
                <a:latin typeface="Times New Roman" panose="02020603050405020304" pitchFamily="18" charset="0"/>
                <a:cs typeface="Times New Roman" panose="02020603050405020304" pitchFamily="18" charset="0"/>
              </a:rPr>
              <a:t>участие на местном, национальном или общемировом уровне</a:t>
            </a:r>
          </a:p>
          <a:p>
            <a:pPr algn="just"/>
            <a:r>
              <a:rPr lang="ru-RU" sz="2000" dirty="0">
                <a:latin typeface="Times New Roman" panose="02020603050405020304" pitchFamily="18" charset="0"/>
                <a:cs typeface="Times New Roman" panose="02020603050405020304" pitchFamily="18" charset="0"/>
              </a:rPr>
              <a:t>Предпринимает шаги для того, чтобы </a:t>
            </a:r>
            <a:r>
              <a:rPr lang="ru-RU" sz="2000" b="1" dirty="0">
                <a:latin typeface="Times New Roman" panose="02020603050405020304" pitchFamily="18" charset="0"/>
                <a:cs typeface="Times New Roman" panose="02020603050405020304" pitchFamily="18" charset="0"/>
              </a:rPr>
              <a:t>оставаться информированным </a:t>
            </a:r>
            <a:r>
              <a:rPr lang="ru-RU" sz="2000" dirty="0">
                <a:latin typeface="Times New Roman" panose="02020603050405020304" pitchFamily="18" charset="0"/>
                <a:cs typeface="Times New Roman" panose="02020603050405020304" pitchFamily="18" charset="0"/>
              </a:rPr>
              <a:t>о гражданских делах</a:t>
            </a:r>
          </a:p>
        </p:txBody>
      </p:sp>
    </p:spTree>
    <p:extLst>
      <p:ext uri="{BB962C8B-B14F-4D97-AF65-F5344CB8AC3E}">
        <p14:creationId xmlns:p14="http://schemas.microsoft.com/office/powerpoint/2010/main" val="204572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7E71805-6ABD-4513-823E-DFE566AC6936}"/>
              </a:ext>
            </a:extLst>
          </p:cNvPr>
          <p:cNvSpPr>
            <a:spLocks noGrp="1"/>
          </p:cNvSpPr>
          <p:nvPr>
            <p:ph type="title"/>
          </p:nvPr>
        </p:nvSpPr>
        <p:spPr>
          <a:xfrm>
            <a:off x="913796" y="403639"/>
            <a:ext cx="10353761" cy="1326321"/>
          </a:xfrm>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Компетенция 7</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Ответственность </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9382D955-3FB4-4607-9BA4-2E95F3C6F4F0}"/>
              </a:ext>
            </a:extLst>
          </p:cNvPr>
          <p:cNvSpPr>
            <a:spLocks noGrp="1"/>
          </p:cNvSpPr>
          <p:nvPr>
            <p:ph sz="quarter" idx="1"/>
          </p:nvPr>
        </p:nvSpPr>
        <p:spPr>
          <a:xfrm>
            <a:off x="913796" y="2043952"/>
            <a:ext cx="10353762" cy="3232615"/>
          </a:xfrm>
        </p:spPr>
        <p:txBody>
          <a:bodyPr>
            <a:normAutofit/>
          </a:bodyPr>
          <a:lstStyle/>
          <a:p>
            <a:r>
              <a:rPr lang="ru-RU" sz="2000" dirty="0">
                <a:latin typeface="Times New Roman" panose="02020603050405020304" pitchFamily="18" charset="0"/>
                <a:cs typeface="Times New Roman" panose="02020603050405020304" pitchFamily="18" charset="0"/>
              </a:rPr>
              <a:t>Показывает, что готов(-а) принять на себя </a:t>
            </a:r>
            <a:r>
              <a:rPr lang="ru-RU" sz="2000" b="1" dirty="0">
                <a:latin typeface="Times New Roman" panose="02020603050405020304" pitchFamily="18" charset="0"/>
                <a:cs typeface="Times New Roman" panose="02020603050405020304" pitchFamily="18" charset="0"/>
              </a:rPr>
              <a:t>ответственность за свои действия и поступк</a:t>
            </a:r>
            <a:r>
              <a:rPr lang="ru-RU" sz="2000" dirty="0">
                <a:latin typeface="Times New Roman" panose="02020603050405020304" pitchFamily="18" charset="0"/>
                <a:cs typeface="Times New Roman" panose="02020603050405020304" pitchFamily="18" charset="0"/>
              </a:rPr>
              <a:t>и</a:t>
            </a:r>
          </a:p>
          <a:p>
            <a:r>
              <a:rPr lang="ru-RU" sz="2000" b="1" dirty="0">
                <a:latin typeface="Times New Roman" panose="02020603050405020304" pitchFamily="18" charset="0"/>
                <a:cs typeface="Times New Roman" panose="02020603050405020304" pitchFamily="18" charset="0"/>
              </a:rPr>
              <a:t>Просит прощения</a:t>
            </a:r>
            <a:r>
              <a:rPr lang="ru-RU" sz="2000" dirty="0">
                <a:latin typeface="Times New Roman" panose="02020603050405020304" pitchFamily="18" charset="0"/>
                <a:cs typeface="Times New Roman" panose="02020603050405020304" pitchFamily="18" charset="0"/>
              </a:rPr>
              <a:t>, если он/она ранил чувства другого</a:t>
            </a:r>
          </a:p>
          <a:p>
            <a:r>
              <a:rPr lang="ru-RU" sz="2000" dirty="0">
                <a:latin typeface="Times New Roman" panose="02020603050405020304" pitchFamily="18" charset="0"/>
                <a:cs typeface="Times New Roman" panose="02020603050405020304" pitchFamily="18" charset="0"/>
              </a:rPr>
              <a:t>Сдает выполненное задание (работу) </a:t>
            </a:r>
            <a:r>
              <a:rPr lang="ru-RU" sz="2000" b="1" dirty="0">
                <a:latin typeface="Times New Roman" panose="02020603050405020304" pitchFamily="18" charset="0"/>
                <a:cs typeface="Times New Roman" panose="02020603050405020304" pitchFamily="18" charset="0"/>
              </a:rPr>
              <a:t>вовремя</a:t>
            </a:r>
          </a:p>
          <a:p>
            <a:r>
              <a:rPr lang="ru-RU" sz="2000" dirty="0">
                <a:latin typeface="Times New Roman" panose="02020603050405020304" pitchFamily="18" charset="0"/>
                <a:cs typeface="Times New Roman" panose="02020603050405020304" pitchFamily="18" charset="0"/>
              </a:rPr>
              <a:t>Показывает, что он/она несет ответственность за свои ошибки</a:t>
            </a:r>
          </a:p>
          <a:p>
            <a:r>
              <a:rPr lang="ru-RU" sz="2000" dirty="0">
                <a:latin typeface="Times New Roman" panose="02020603050405020304" pitchFamily="18" charset="0"/>
                <a:cs typeface="Times New Roman" panose="02020603050405020304" pitchFamily="18" charset="0"/>
              </a:rPr>
              <a:t>Как правило, </a:t>
            </a:r>
            <a:r>
              <a:rPr lang="ru-RU" sz="2000" b="1" dirty="0">
                <a:latin typeface="Times New Roman" panose="02020603050405020304" pitchFamily="18" charset="0"/>
                <a:cs typeface="Times New Roman" panose="02020603050405020304" pitchFamily="18" charset="0"/>
              </a:rPr>
              <a:t>выполняет обещания</a:t>
            </a:r>
            <a:r>
              <a:rPr lang="ru-RU" sz="2000" dirty="0">
                <a:latin typeface="Times New Roman" panose="02020603050405020304" pitchFamily="18" charset="0"/>
                <a:cs typeface="Times New Roman" panose="02020603050405020304" pitchFamily="18" charset="0"/>
              </a:rPr>
              <a:t>, данные другим</a:t>
            </a:r>
          </a:p>
        </p:txBody>
      </p:sp>
    </p:spTree>
    <p:extLst>
      <p:ext uri="{BB962C8B-B14F-4D97-AF65-F5344CB8AC3E}">
        <p14:creationId xmlns:p14="http://schemas.microsoft.com/office/powerpoint/2010/main" val="7656054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307898-EA8D-4851-BCFD-7EA24D69113F}"/>
              </a:ext>
            </a:extLst>
          </p:cNvPr>
          <p:cNvSpPr>
            <a:spLocks noGrp="1"/>
          </p:cNvSpPr>
          <p:nvPr>
            <p:ph type="title"/>
          </p:nvPr>
        </p:nvSpPr>
        <p:spPr>
          <a:xfrm>
            <a:off x="569259" y="497541"/>
            <a:ext cx="9956800" cy="1532965"/>
          </a:xfrm>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
            </a:r>
            <a:br>
              <a:rPr lang="ru-RU" sz="3800" dirty="0">
                <a:effectLst/>
                <a:latin typeface="Times New Roman" panose="02020603050405020304" pitchFamily="18" charset="0"/>
                <a:cs typeface="Times New Roman" panose="02020603050405020304" pitchFamily="18" charset="0"/>
              </a:rPr>
            </a:br>
            <a:r>
              <a:rPr lang="ru-RU" sz="3800" dirty="0">
                <a:latin typeface="Times New Roman" panose="02020603050405020304" pitchFamily="18" charset="0"/>
                <a:cs typeface="Times New Roman" panose="02020603050405020304" pitchFamily="18" charset="0"/>
              </a:rPr>
              <a:t/>
            </a:r>
            <a:br>
              <a:rPr lang="ru-RU" sz="3800" dirty="0">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Компетенция 8</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Уверенность в собственных силах</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F0C73093-6C45-4AA4-BC9E-1889C420BFD3}"/>
              </a:ext>
            </a:extLst>
          </p:cNvPr>
          <p:cNvSpPr>
            <a:spLocks noGrp="1"/>
          </p:cNvSpPr>
          <p:nvPr>
            <p:ph sz="quarter" idx="1"/>
          </p:nvPr>
        </p:nvSpPr>
        <p:spPr>
          <a:xfrm>
            <a:off x="913794" y="1775222"/>
            <a:ext cx="10353762" cy="3695136"/>
          </a:xfrm>
        </p:spPr>
        <p:txBody>
          <a:bodyPr>
            <a:normAutofit/>
          </a:bodyPr>
          <a:lstStyle/>
          <a:p>
            <a:pPr algn="just"/>
            <a:r>
              <a:rPr lang="ru-RU" sz="2000" dirty="0">
                <a:latin typeface="Times New Roman" panose="02020603050405020304" pitchFamily="18" charset="0"/>
                <a:cs typeface="Times New Roman" panose="02020603050405020304" pitchFamily="18" charset="0"/>
              </a:rPr>
              <a:t>Выражает уверенность в своей способности понять тот или иной предмет (вопрос)</a:t>
            </a:r>
          </a:p>
          <a:p>
            <a:pPr algn="just"/>
            <a:r>
              <a:rPr lang="ru-RU" sz="2000" dirty="0">
                <a:latin typeface="Times New Roman" panose="02020603050405020304" pitchFamily="18" charset="0"/>
                <a:cs typeface="Times New Roman" panose="02020603050405020304" pitchFamily="18" charset="0"/>
              </a:rPr>
              <a:t>Выражает уверенность в своей способности выполнять намеченное</a:t>
            </a:r>
          </a:p>
          <a:p>
            <a:pPr algn="just"/>
            <a:r>
              <a:rPr lang="ru-RU" sz="2000" dirty="0">
                <a:latin typeface="Times New Roman" panose="02020603050405020304" pitchFamily="18" charset="0"/>
                <a:cs typeface="Times New Roman" panose="02020603050405020304" pitchFamily="18" charset="0"/>
              </a:rPr>
              <a:t>Выражает уверенность в том, что он/она способен(-на) преодолевать препятствия на пути к цели</a:t>
            </a:r>
          </a:p>
          <a:p>
            <a:pPr algn="just"/>
            <a:r>
              <a:rPr lang="ru-RU" sz="2000" dirty="0">
                <a:latin typeface="Times New Roman" panose="02020603050405020304" pitchFamily="18" charset="0"/>
                <a:cs typeface="Times New Roman" panose="02020603050405020304" pitchFamily="18" charset="0"/>
              </a:rPr>
              <a:t>Если он/она желает измениться, то он/она уверен, что попытки увенчаются успехом</a:t>
            </a:r>
          </a:p>
          <a:p>
            <a:pPr algn="just"/>
            <a:r>
              <a:rPr lang="ru-RU" sz="2000" dirty="0">
                <a:latin typeface="Times New Roman" panose="02020603050405020304" pitchFamily="18" charset="0"/>
                <a:cs typeface="Times New Roman" panose="02020603050405020304" pitchFamily="18" charset="0"/>
              </a:rPr>
              <a:t>Показывает, что он/она уверен в своей способности справляться с жизненными трудностями</a:t>
            </a:r>
          </a:p>
          <a:p>
            <a:pPr algn="just"/>
            <a:r>
              <a:rPr lang="ru-RU" sz="2000" dirty="0">
                <a:latin typeface="Times New Roman" panose="02020603050405020304" pitchFamily="18" charset="0"/>
                <a:cs typeface="Times New Roman" panose="02020603050405020304" pitchFamily="18" charset="0"/>
              </a:rPr>
              <a:t>Выражает уверенность в способности разрешать непредвиденные ситуации благодаря собственной находчивости</a:t>
            </a:r>
          </a:p>
        </p:txBody>
      </p:sp>
    </p:spTree>
    <p:extLst>
      <p:ext uri="{BB962C8B-B14F-4D97-AF65-F5344CB8AC3E}">
        <p14:creationId xmlns:p14="http://schemas.microsoft.com/office/powerpoint/2010/main" val="250292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1EC8C61-FCF0-4332-91B0-FF92E528CDCA}"/>
              </a:ext>
            </a:extLst>
          </p:cNvPr>
          <p:cNvSpPr>
            <a:spLocks noGrp="1"/>
          </p:cNvSpPr>
          <p:nvPr>
            <p:ph type="title"/>
          </p:nvPr>
        </p:nvSpPr>
        <p:spPr>
          <a:xfrm>
            <a:off x="623047" y="583921"/>
            <a:ext cx="9956800" cy="1143000"/>
          </a:xfrm>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Компетенция 9</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Устойчивость к неопределенности</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9D74F056-2B44-474F-A73B-FE7F329AC3C2}"/>
              </a:ext>
            </a:extLst>
          </p:cNvPr>
          <p:cNvSpPr>
            <a:spLocks noGrp="1"/>
          </p:cNvSpPr>
          <p:nvPr>
            <p:ph sz="quarter" idx="1"/>
          </p:nvPr>
        </p:nvSpPr>
        <p:spPr>
          <a:xfrm>
            <a:off x="924444" y="1581432"/>
            <a:ext cx="10353762" cy="3695136"/>
          </a:xfrm>
        </p:spPr>
        <p:txBody>
          <a:bodyPr>
            <a:normAutofit/>
          </a:bodyPr>
          <a:lstStyle/>
          <a:p>
            <a:pPr algn="just"/>
            <a:r>
              <a:rPr lang="ru-RU" sz="2000" dirty="0">
                <a:latin typeface="Times New Roman" panose="02020603050405020304" pitchFamily="18" charset="0"/>
                <a:cs typeface="Times New Roman" panose="02020603050405020304" pitchFamily="18" charset="0"/>
              </a:rPr>
              <a:t>Успешно </a:t>
            </a:r>
            <a:r>
              <a:rPr lang="ru-RU" sz="2000" b="1" dirty="0">
                <a:latin typeface="Times New Roman" panose="02020603050405020304" pitchFamily="18" charset="0"/>
                <a:cs typeface="Times New Roman" panose="02020603050405020304" pitchFamily="18" charset="0"/>
              </a:rPr>
              <a:t>взаимодействует с людьми</a:t>
            </a:r>
            <a:r>
              <a:rPr lang="ru-RU" sz="2000" dirty="0">
                <a:latin typeface="Times New Roman" panose="02020603050405020304" pitchFamily="18" charset="0"/>
                <a:cs typeface="Times New Roman" panose="02020603050405020304" pitchFamily="18" charset="0"/>
              </a:rPr>
              <a:t>, имеющими самые различные точки зрения</a:t>
            </a:r>
          </a:p>
          <a:p>
            <a:pPr algn="just"/>
            <a:r>
              <a:rPr lang="ru-RU" sz="2000" dirty="0">
                <a:latin typeface="Times New Roman" panose="02020603050405020304" pitchFamily="18" charset="0"/>
                <a:cs typeface="Times New Roman" panose="02020603050405020304" pitchFamily="18" charset="0"/>
              </a:rPr>
              <a:t>Демонстрирует способность </a:t>
            </a:r>
            <a:r>
              <a:rPr lang="ru-RU" sz="2000" b="1" dirty="0">
                <a:latin typeface="Times New Roman" panose="02020603050405020304" pitchFamily="18" charset="0"/>
                <a:cs typeface="Times New Roman" panose="02020603050405020304" pitchFamily="18" charset="0"/>
              </a:rPr>
              <a:t>временно воздерживаться от суждений </a:t>
            </a:r>
            <a:r>
              <a:rPr lang="ru-RU" sz="2000" dirty="0">
                <a:latin typeface="Times New Roman" panose="02020603050405020304" pitchFamily="18" charset="0"/>
                <a:cs typeface="Times New Roman" panose="02020603050405020304" pitchFamily="18" charset="0"/>
              </a:rPr>
              <a:t>о других людях</a:t>
            </a:r>
          </a:p>
          <a:p>
            <a:pPr algn="just"/>
            <a:r>
              <a:rPr lang="ru-RU" sz="2000" dirty="0">
                <a:latin typeface="Times New Roman" panose="02020603050405020304" pitchFamily="18" charset="0"/>
                <a:cs typeface="Times New Roman" panose="02020603050405020304" pitchFamily="18" charset="0"/>
              </a:rPr>
              <a:t>Чувствует себя </a:t>
            </a:r>
            <a:r>
              <a:rPr lang="ru-RU" sz="2000" b="1" dirty="0">
                <a:latin typeface="Times New Roman" panose="02020603050405020304" pitchFamily="18" charset="0"/>
                <a:cs typeface="Times New Roman" panose="02020603050405020304" pitchFamily="18" charset="0"/>
              </a:rPr>
              <a:t>комфортно в незнакомой </a:t>
            </a:r>
            <a:r>
              <a:rPr lang="ru-RU" sz="2000" dirty="0">
                <a:latin typeface="Times New Roman" panose="02020603050405020304" pitchFamily="18" charset="0"/>
                <a:cs typeface="Times New Roman" panose="02020603050405020304" pitchFamily="18" charset="0"/>
              </a:rPr>
              <a:t>обстановке</a:t>
            </a:r>
          </a:p>
          <a:p>
            <a:pPr algn="just"/>
            <a:r>
              <a:rPr lang="ru-RU" sz="2000" b="1" dirty="0">
                <a:latin typeface="Times New Roman" panose="02020603050405020304" pitchFamily="18" charset="0"/>
                <a:cs typeface="Times New Roman" panose="02020603050405020304" pitchFamily="18" charset="0"/>
              </a:rPr>
              <a:t>Конструктивно и с положительным </a:t>
            </a:r>
            <a:r>
              <a:rPr lang="ru-RU" sz="2000" dirty="0">
                <a:latin typeface="Times New Roman" panose="02020603050405020304" pitchFamily="18" charset="0"/>
                <a:cs typeface="Times New Roman" panose="02020603050405020304" pitchFamily="18" charset="0"/>
              </a:rPr>
              <a:t>настроем реагирует на неопределенность</a:t>
            </a:r>
          </a:p>
          <a:p>
            <a:pPr algn="just"/>
            <a:r>
              <a:rPr lang="ru-RU" sz="2000" dirty="0">
                <a:latin typeface="Times New Roman" panose="02020603050405020304" pitchFamily="18" charset="0"/>
                <a:cs typeface="Times New Roman" panose="02020603050405020304" pitchFamily="18" charset="0"/>
              </a:rPr>
              <a:t>Успешно действует в </a:t>
            </a:r>
            <a:r>
              <a:rPr lang="ru-RU" sz="2000" b="1" dirty="0">
                <a:latin typeface="Times New Roman" panose="02020603050405020304" pitchFamily="18" charset="0"/>
                <a:cs typeface="Times New Roman" panose="02020603050405020304" pitchFamily="18" charset="0"/>
              </a:rPr>
              <a:t>непредвиденных обстоятельствах</a:t>
            </a:r>
          </a:p>
          <a:p>
            <a:pPr algn="just"/>
            <a:r>
              <a:rPr lang="ru-RU" sz="2000" dirty="0">
                <a:latin typeface="Times New Roman" panose="02020603050405020304" pitchFamily="18" charset="0"/>
                <a:cs typeface="Times New Roman" panose="02020603050405020304" pitchFamily="18" charset="0"/>
              </a:rPr>
              <a:t>Испытывает желание подвергнуть </a:t>
            </a:r>
            <a:r>
              <a:rPr lang="ru-RU" sz="2000" b="1" dirty="0">
                <a:latin typeface="Times New Roman" panose="02020603050405020304" pitchFamily="18" charset="0"/>
                <a:cs typeface="Times New Roman" panose="02020603050405020304" pitchFamily="18" charset="0"/>
              </a:rPr>
              <a:t>проверке собственные идеи и ценности</a:t>
            </a:r>
          </a:p>
          <a:p>
            <a:pPr algn="just"/>
            <a:r>
              <a:rPr lang="ru-RU" sz="2000" dirty="0">
                <a:latin typeface="Times New Roman" panose="02020603050405020304" pitchFamily="18" charset="0"/>
                <a:cs typeface="Times New Roman" panose="02020603050405020304" pitchFamily="18" charset="0"/>
              </a:rPr>
              <a:t>Получает удовольствие от </a:t>
            </a:r>
            <a:r>
              <a:rPr lang="ru-RU" sz="2000" b="1" dirty="0">
                <a:latin typeface="Times New Roman" panose="02020603050405020304" pitchFamily="18" charset="0"/>
                <a:cs typeface="Times New Roman" panose="02020603050405020304" pitchFamily="18" charset="0"/>
              </a:rPr>
              <a:t>решения неоднозначных </a:t>
            </a:r>
            <a:r>
              <a:rPr lang="ru-RU" sz="2000" dirty="0">
                <a:latin typeface="Times New Roman" panose="02020603050405020304" pitchFamily="18" charset="0"/>
                <a:cs typeface="Times New Roman" panose="02020603050405020304" pitchFamily="18" charset="0"/>
              </a:rPr>
              <a:t>вопросов</a:t>
            </a:r>
          </a:p>
          <a:p>
            <a:pPr algn="just"/>
            <a:r>
              <a:rPr lang="ru-RU" sz="2000" dirty="0">
                <a:latin typeface="Times New Roman" panose="02020603050405020304" pitchFamily="18" charset="0"/>
                <a:cs typeface="Times New Roman" panose="02020603050405020304" pitchFamily="18" charset="0"/>
              </a:rPr>
              <a:t>Получает удовольствие от </a:t>
            </a:r>
            <a:r>
              <a:rPr lang="ru-RU" sz="2000" b="1" dirty="0">
                <a:latin typeface="Times New Roman" panose="02020603050405020304" pitchFamily="18" charset="0"/>
                <a:cs typeface="Times New Roman" panose="02020603050405020304" pitchFamily="18" charset="0"/>
              </a:rPr>
              <a:t>поисков выхода из сложной ситуации</a:t>
            </a:r>
          </a:p>
        </p:txBody>
      </p:sp>
    </p:spTree>
    <p:extLst>
      <p:ext uri="{BB962C8B-B14F-4D97-AF65-F5344CB8AC3E}">
        <p14:creationId xmlns:p14="http://schemas.microsoft.com/office/powerpoint/2010/main" val="34051939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C6E75B4-00C8-41FD-85DC-A1C5FE5F1C7B}"/>
              </a:ext>
            </a:extLst>
          </p:cNvPr>
          <p:cNvSpPr>
            <a:spLocks noGrp="1"/>
          </p:cNvSpPr>
          <p:nvPr>
            <p:ph type="title"/>
          </p:nvPr>
        </p:nvSpPr>
        <p:spPr>
          <a:xfrm>
            <a:off x="1229244" y="478315"/>
            <a:ext cx="9733512" cy="1376363"/>
          </a:xfrm>
        </p:spPr>
        <p:txBody>
          <a:bodyPr/>
          <a:lstStyle/>
          <a:p>
            <a:r>
              <a:rPr lang="ru-RU" dirty="0">
                <a:effectLst/>
                <a:latin typeface="Times New Roman" panose="02020603050405020304" pitchFamily="18" charset="0"/>
                <a:cs typeface="Times New Roman" panose="02020603050405020304" pitchFamily="18" charset="0"/>
              </a:rPr>
              <a:t>Практические навыки</a:t>
            </a:r>
            <a:r>
              <a:rPr lang="ru-RU" dirty="0">
                <a:effectLst/>
              </a:rPr>
              <a:t/>
            </a:r>
            <a:br>
              <a:rPr lang="ru-RU" dirty="0">
                <a:effectLst/>
              </a:rPr>
            </a:br>
            <a:endParaRPr lang="ru-RU" dirty="0"/>
          </a:p>
        </p:txBody>
      </p:sp>
      <p:pic>
        <p:nvPicPr>
          <p:cNvPr id="4" name="Рисунок 3">
            <a:extLst>
              <a:ext uri="{FF2B5EF4-FFF2-40B4-BE49-F238E27FC236}">
                <a16:creationId xmlns:a16="http://schemas.microsoft.com/office/drawing/2014/main" xmlns="" id="{0F8D2908-27BE-4E2B-8C7E-A4C2F08A57A4}"/>
              </a:ext>
            </a:extLst>
          </p:cNvPr>
          <p:cNvPicPr>
            <a:picLocks noChangeAspect="1"/>
          </p:cNvPicPr>
          <p:nvPr/>
        </p:nvPicPr>
        <p:blipFill>
          <a:blip r:embed="rId2"/>
          <a:stretch>
            <a:fillRect/>
          </a:stretch>
        </p:blipFill>
        <p:spPr>
          <a:xfrm>
            <a:off x="2333100" y="1614046"/>
            <a:ext cx="7525800" cy="4525006"/>
          </a:xfrm>
          <a:prstGeom prst="rect">
            <a:avLst/>
          </a:prstGeom>
        </p:spPr>
      </p:pic>
    </p:spTree>
    <p:extLst>
      <p:ext uri="{BB962C8B-B14F-4D97-AF65-F5344CB8AC3E}">
        <p14:creationId xmlns:p14="http://schemas.microsoft.com/office/powerpoint/2010/main" val="154953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3B645A4-6525-256D-0932-63F0122B8315}"/>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7B57218-436E-533F-58C7-FD8036498F10}"/>
              </a:ext>
            </a:extLst>
          </p:cNvPr>
          <p:cNvSpPr>
            <a:spLocks noGrp="1"/>
          </p:cNvSpPr>
          <p:nvPr>
            <p:ph type="title"/>
          </p:nvPr>
        </p:nvSpPr>
        <p:spPr>
          <a:xfrm>
            <a:off x="609600" y="274638"/>
            <a:ext cx="10909300" cy="398462"/>
          </a:xfrm>
        </p:spPr>
        <p:txBody>
          <a:bodyPr>
            <a:normAutofit fontScale="90000"/>
          </a:bodyPr>
          <a:lstStyle/>
          <a:p>
            <a:pPr algn="r"/>
            <a:r>
              <a:rPr lang="ru-RU" dirty="0"/>
              <a:t>Гражданское воспитание</a:t>
            </a:r>
          </a:p>
        </p:txBody>
      </p:sp>
      <p:sp>
        <p:nvSpPr>
          <p:cNvPr id="3" name="Объект 2">
            <a:extLst>
              <a:ext uri="{FF2B5EF4-FFF2-40B4-BE49-F238E27FC236}">
                <a16:creationId xmlns:a16="http://schemas.microsoft.com/office/drawing/2014/main" xmlns="" id="{2091608D-96CA-6AD5-8CD3-2EE77DDB40DD}"/>
              </a:ext>
            </a:extLst>
          </p:cNvPr>
          <p:cNvSpPr>
            <a:spLocks noGrp="1"/>
          </p:cNvSpPr>
          <p:nvPr>
            <p:ph sz="quarter" idx="1"/>
          </p:nvPr>
        </p:nvSpPr>
        <p:spPr>
          <a:xfrm>
            <a:off x="330200" y="673100"/>
            <a:ext cx="11404600" cy="6032500"/>
          </a:xfrm>
        </p:spPr>
        <p:txBody>
          <a:bodyPr>
            <a:normAutofit fontScale="92500" lnSpcReduction="20000"/>
          </a:bodyPr>
          <a:lstStyle/>
          <a:p>
            <a:r>
              <a:rPr lang="ru-RU" dirty="0"/>
              <a:t>- гражданская идентичность;</a:t>
            </a:r>
          </a:p>
          <a:p>
            <a:pPr algn="just"/>
            <a:r>
              <a:rPr lang="ru-RU" dirty="0"/>
              <a:t>- правовая грамотность (основные права человека / ребенка; основные международные и федеральные законодательные акты);</a:t>
            </a:r>
          </a:p>
          <a:p>
            <a:pPr algn="just"/>
            <a:r>
              <a:rPr lang="ru-RU" dirty="0"/>
              <a:t>- равенство, дискриминация и нетерпимость; </a:t>
            </a:r>
          </a:p>
          <a:p>
            <a:pPr algn="just"/>
            <a:r>
              <a:rPr lang="ru-RU" dirty="0"/>
              <a:t>- инклюзия;</a:t>
            </a:r>
          </a:p>
          <a:p>
            <a:pPr algn="just"/>
            <a:r>
              <a:rPr lang="ru-RU" dirty="0"/>
              <a:t>- миграция;</a:t>
            </a:r>
          </a:p>
          <a:p>
            <a:pPr algn="just"/>
            <a:r>
              <a:rPr lang="ru-RU" dirty="0"/>
              <a:t>- экстремизм, терроризм, национализм, война и мир;</a:t>
            </a:r>
          </a:p>
          <a:p>
            <a:pPr algn="just"/>
            <a:r>
              <a:rPr lang="ru-RU" dirty="0"/>
              <a:t>- коррупция;</a:t>
            </a:r>
          </a:p>
          <a:p>
            <a:pPr algn="just"/>
            <a:r>
              <a:rPr lang="ru-RU" u="sng" dirty="0"/>
              <a:t>- СМИ и работа с информацией, критическое мышление, безопасность в сети Интернет, этика, этические нормы поведения в сети, цифровая гигиена;</a:t>
            </a:r>
          </a:p>
          <a:p>
            <a:pPr algn="just"/>
            <a:r>
              <a:rPr lang="ru-RU" dirty="0"/>
              <a:t>- закон, правопорядок, </a:t>
            </a:r>
            <a:r>
              <a:rPr lang="ru-RU" dirty="0" err="1"/>
              <a:t>девиантное</a:t>
            </a:r>
            <a:r>
              <a:rPr lang="ru-RU" dirty="0"/>
              <a:t> поведение;</a:t>
            </a:r>
          </a:p>
          <a:p>
            <a:pPr algn="just"/>
            <a:r>
              <a:rPr lang="ru-RU" u="sng" dirty="0"/>
              <a:t>- религия и вера;</a:t>
            </a:r>
          </a:p>
          <a:p>
            <a:pPr algn="just"/>
            <a:r>
              <a:rPr lang="ru-RU" u="sng" dirty="0"/>
              <a:t>- глобализация;</a:t>
            </a:r>
          </a:p>
          <a:p>
            <a:pPr algn="just"/>
            <a:r>
              <a:rPr lang="ru-RU" u="sng" dirty="0"/>
              <a:t>- электоральная культура;</a:t>
            </a:r>
          </a:p>
          <a:p>
            <a:pPr algn="just"/>
            <a:r>
              <a:rPr lang="ru-RU" u="sng" dirty="0"/>
              <a:t>- диалог культур, </a:t>
            </a:r>
            <a:r>
              <a:rPr lang="ru-RU" u="sng" dirty="0" err="1"/>
              <a:t>полилингвальность</a:t>
            </a:r>
            <a:r>
              <a:rPr lang="ru-RU" u="sng" dirty="0"/>
              <a:t>;</a:t>
            </a:r>
          </a:p>
          <a:p>
            <a:pPr algn="just"/>
            <a:r>
              <a:rPr lang="ru-RU" u="sng" dirty="0"/>
              <a:t>- общественные организации гражданской направленности, детско-юношеские движения, организации, сообщества и т.д.</a:t>
            </a:r>
          </a:p>
          <a:p>
            <a:endParaRPr lang="ru-RU" dirty="0"/>
          </a:p>
        </p:txBody>
      </p:sp>
    </p:spTree>
    <p:extLst>
      <p:ext uri="{BB962C8B-B14F-4D97-AF65-F5344CB8AC3E}">
        <p14:creationId xmlns:p14="http://schemas.microsoft.com/office/powerpoint/2010/main" val="31361164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0D2D9E9-4B46-4E0C-925C-22B68485540C}"/>
              </a:ext>
            </a:extLst>
          </p:cNvPr>
          <p:cNvSpPr>
            <a:spLocks noGrp="1"/>
          </p:cNvSpPr>
          <p:nvPr>
            <p:ph type="title"/>
          </p:nvPr>
        </p:nvSpPr>
        <p:spPr>
          <a:xfrm>
            <a:off x="913795" y="497306"/>
            <a:ext cx="10353761" cy="1438616"/>
          </a:xfrm>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Компетенция 10</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Самообразование </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215AC575-0675-40F7-9B02-198225624B8D}"/>
              </a:ext>
            </a:extLst>
          </p:cNvPr>
          <p:cNvSpPr>
            <a:spLocks noGrp="1"/>
          </p:cNvSpPr>
          <p:nvPr>
            <p:ph sz="quarter" idx="1"/>
          </p:nvPr>
        </p:nvSpPr>
        <p:spPr>
          <a:xfrm>
            <a:off x="924444" y="1711053"/>
            <a:ext cx="10353762" cy="3695136"/>
          </a:xfrm>
        </p:spPr>
        <p:txBody>
          <a:bodyPr>
            <a:normAutofit/>
          </a:bodyPr>
          <a:lstStyle/>
          <a:p>
            <a:r>
              <a:rPr lang="ru-RU" sz="1600" dirty="0">
                <a:effectLst/>
                <a:latin typeface="Times New Roman" panose="02020603050405020304" pitchFamily="18" charset="0"/>
                <a:cs typeface="Times New Roman" panose="02020603050405020304" pitchFamily="18" charset="0"/>
              </a:rPr>
              <a:t>Высказывает способность выявлять ресурсы для обучения (например, людей, книги, интернет)</a:t>
            </a:r>
          </a:p>
          <a:p>
            <a:r>
              <a:rPr lang="ru-RU" sz="1600" dirty="0">
                <a:effectLst/>
                <a:latin typeface="Times New Roman" panose="02020603050405020304" pitchFamily="18" charset="0"/>
                <a:cs typeface="Times New Roman" panose="02020603050405020304" pitchFamily="18" charset="0"/>
              </a:rPr>
              <a:t>При необходимости стремиться получить у других людей разъяснения</a:t>
            </a:r>
          </a:p>
          <a:p>
            <a:r>
              <a:rPr lang="ru-RU" sz="1600" dirty="0">
                <a:effectLst/>
                <a:latin typeface="Times New Roman" panose="02020603050405020304" pitchFamily="18" charset="0"/>
                <a:cs typeface="Times New Roman" panose="02020603050405020304" pitchFamily="18" charset="0"/>
              </a:rPr>
              <a:t>Способен исследовать новые темы при минимальном контроле со стороны старших</a:t>
            </a:r>
          </a:p>
          <a:p>
            <a:r>
              <a:rPr lang="ru-RU" sz="1600" dirty="0">
                <a:effectLst/>
                <a:latin typeface="Times New Roman" panose="02020603050405020304" pitchFamily="18" charset="0"/>
                <a:cs typeface="Times New Roman" panose="02020603050405020304" pitchFamily="18" charset="0"/>
              </a:rPr>
              <a:t>Способен(-на) оценить качество собственной работы</a:t>
            </a:r>
          </a:p>
          <a:p>
            <a:r>
              <a:rPr lang="ru-RU" sz="1600" dirty="0">
                <a:effectLst/>
                <a:latin typeface="Times New Roman" panose="02020603050405020304" pitchFamily="18" charset="0"/>
                <a:cs typeface="Times New Roman" panose="02020603050405020304" pitchFamily="18" charset="0"/>
              </a:rPr>
              <a:t>Может выбрать самые надежные источники информации из доступного ряда</a:t>
            </a:r>
          </a:p>
          <a:p>
            <a:r>
              <a:rPr lang="ru-RU" sz="1600" dirty="0">
                <a:effectLst/>
                <a:latin typeface="Times New Roman" panose="02020603050405020304" pitchFamily="18" charset="0"/>
                <a:cs typeface="Times New Roman" panose="02020603050405020304" pitchFamily="18" charset="0"/>
              </a:rPr>
              <a:t>Выказывает способность контролировать, формулировать, ранжировать и выполнять задания без непосредственного контроля</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8974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2735F75-4ECB-405E-B0E1-C4D85FBDA272}"/>
              </a:ext>
            </a:extLst>
          </p:cNvPr>
          <p:cNvSpPr>
            <a:spLocks noGrp="1"/>
          </p:cNvSpPr>
          <p:nvPr>
            <p:ph type="title"/>
          </p:nvPr>
        </p:nvSpPr>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Компетенция 11</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Аналитическое и критическое мышление</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1F28DE50-E1FD-4DFA-B4AE-22CB4FF076FD}"/>
              </a:ext>
            </a:extLst>
          </p:cNvPr>
          <p:cNvSpPr>
            <a:spLocks noGrp="1"/>
          </p:cNvSpPr>
          <p:nvPr>
            <p:ph sz="quarter" idx="1"/>
          </p:nvPr>
        </p:nvSpPr>
        <p:spPr>
          <a:xfrm>
            <a:off x="924444" y="1935921"/>
            <a:ext cx="10353762" cy="3695136"/>
          </a:xfrm>
        </p:spPr>
        <p:txBody>
          <a:bodyPr>
            <a:normAutofit/>
          </a:bodyPr>
          <a:lstStyle/>
          <a:p>
            <a:r>
              <a:rPr lang="ru-RU" sz="1600" dirty="0">
                <a:effectLst/>
                <a:latin typeface="Times New Roman" panose="02020603050405020304" pitchFamily="18" charset="0"/>
                <a:cs typeface="Times New Roman" panose="02020603050405020304" pitchFamily="18" charset="0"/>
              </a:rPr>
              <a:t>Способен(-на) выявлять сходство и различия между новой и уже известной информацией</a:t>
            </a:r>
          </a:p>
          <a:p>
            <a:r>
              <a:rPr lang="ru-RU" sz="1600" dirty="0">
                <a:effectLst/>
                <a:latin typeface="Times New Roman" panose="02020603050405020304" pitchFamily="18" charset="0"/>
                <a:cs typeface="Times New Roman" panose="02020603050405020304" pitchFamily="18" charset="0"/>
              </a:rPr>
              <a:t>Использует данные и сведения для подкрепления своего мнения</a:t>
            </a:r>
          </a:p>
          <a:p>
            <a:r>
              <a:rPr lang="ru-RU" sz="1600" dirty="0">
                <a:effectLst/>
                <a:latin typeface="Times New Roman" panose="02020603050405020304" pitchFamily="18" charset="0"/>
                <a:cs typeface="Times New Roman" panose="02020603050405020304" pitchFamily="18" charset="0"/>
              </a:rPr>
              <a:t>Способен(-на) оценить факторы риска, связанного с разными вариантами</a:t>
            </a:r>
          </a:p>
          <a:p>
            <a:r>
              <a:rPr lang="ru-RU" sz="1600" dirty="0">
                <a:effectLst/>
                <a:latin typeface="Times New Roman" panose="02020603050405020304" pitchFamily="18" charset="0"/>
                <a:cs typeface="Times New Roman" panose="02020603050405020304" pitchFamily="18" charset="0"/>
              </a:rPr>
              <a:t>Показывает, что он/она думает о том, достоверна ли используемая информация</a:t>
            </a:r>
          </a:p>
          <a:p>
            <a:r>
              <a:rPr lang="ru-RU" sz="1600" dirty="0">
                <a:effectLst/>
                <a:latin typeface="Times New Roman" panose="02020603050405020304" pitchFamily="18" charset="0"/>
                <a:cs typeface="Times New Roman" panose="02020603050405020304" pitchFamily="18" charset="0"/>
              </a:rPr>
              <a:t>Может выявить расхождения, непоследовательность или отклонения в анализируемых материалах</a:t>
            </a:r>
          </a:p>
          <a:p>
            <a:r>
              <a:rPr lang="ru-RU" sz="1600" dirty="0">
                <a:effectLst/>
                <a:latin typeface="Times New Roman" panose="02020603050405020304" pitchFamily="18" charset="0"/>
                <a:cs typeface="Times New Roman" panose="02020603050405020304" pitchFamily="18" charset="0"/>
              </a:rPr>
              <a:t>Применяет внятные и строгие критерии, принципы или ценности для вынесения суждений</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9838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75D0C84-E5C0-48AB-9D49-A70D9D03AF6D}"/>
              </a:ext>
            </a:extLst>
          </p:cNvPr>
          <p:cNvSpPr>
            <a:spLocks noGrp="1"/>
          </p:cNvSpPr>
          <p:nvPr>
            <p:ph type="title"/>
          </p:nvPr>
        </p:nvSpPr>
        <p:spPr>
          <a:xfrm>
            <a:off x="784412" y="731838"/>
            <a:ext cx="9956800" cy="1143000"/>
          </a:xfrm>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Компетенция 12</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Умение слушать, наблюдательность</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883F5661-A565-4DCE-B38E-5CE72AF5BF31}"/>
              </a:ext>
            </a:extLst>
          </p:cNvPr>
          <p:cNvSpPr>
            <a:spLocks noGrp="1"/>
          </p:cNvSpPr>
          <p:nvPr>
            <p:ph sz="quarter" idx="1"/>
          </p:nvPr>
        </p:nvSpPr>
        <p:spPr>
          <a:xfrm>
            <a:off x="924444" y="1971265"/>
            <a:ext cx="10353762" cy="3695136"/>
          </a:xfrm>
        </p:spPr>
        <p:txBody>
          <a:bodyPr>
            <a:normAutofit/>
          </a:bodyPr>
          <a:lstStyle/>
          <a:p>
            <a:r>
              <a:rPr lang="ru-RU" sz="2000" dirty="0">
                <a:latin typeface="Times New Roman" panose="02020603050405020304" pitchFamily="18" charset="0"/>
                <a:cs typeface="Times New Roman" panose="02020603050405020304" pitchFamily="18" charset="0"/>
              </a:rPr>
              <a:t>Внимательно </a:t>
            </a:r>
            <a:r>
              <a:rPr lang="ru-RU" sz="2000" b="1" dirty="0">
                <a:latin typeface="Times New Roman" panose="02020603050405020304" pitchFamily="18" charset="0"/>
                <a:cs typeface="Times New Roman" panose="02020603050405020304" pitchFamily="18" charset="0"/>
              </a:rPr>
              <a:t>выслушивать мнения</a:t>
            </a:r>
            <a:r>
              <a:rPr lang="ru-RU" sz="2000" dirty="0">
                <a:latin typeface="Times New Roman" panose="02020603050405020304" pitchFamily="18" charset="0"/>
                <a:cs typeface="Times New Roman" panose="02020603050405020304" pitchFamily="18" charset="0"/>
              </a:rPr>
              <a:t>, отличные от своего собственного</a:t>
            </a:r>
          </a:p>
          <a:p>
            <a:r>
              <a:rPr lang="ru-RU" sz="2000" dirty="0">
                <a:latin typeface="Times New Roman" panose="02020603050405020304" pitchFamily="18" charset="0"/>
                <a:cs typeface="Times New Roman" panose="02020603050405020304" pitchFamily="18" charset="0"/>
              </a:rPr>
              <a:t>Внимательно </a:t>
            </a:r>
            <a:r>
              <a:rPr lang="ru-RU" sz="2000" b="1" dirty="0">
                <a:latin typeface="Times New Roman" panose="02020603050405020304" pitchFamily="18" charset="0"/>
                <a:cs typeface="Times New Roman" panose="02020603050405020304" pitchFamily="18" charset="0"/>
              </a:rPr>
              <a:t>выслушивать других</a:t>
            </a:r>
          </a:p>
          <a:p>
            <a:r>
              <a:rPr lang="ru-RU" sz="2000" dirty="0">
                <a:latin typeface="Times New Roman" panose="02020603050405020304" pitchFamily="18" charset="0"/>
                <a:cs typeface="Times New Roman" panose="02020603050405020304" pitchFamily="18" charset="0"/>
              </a:rPr>
              <a:t>Наблюдает </a:t>
            </a:r>
            <a:r>
              <a:rPr lang="ru-RU" sz="2000" b="1" dirty="0">
                <a:latin typeface="Times New Roman" panose="02020603050405020304" pitchFamily="18" charset="0"/>
                <a:cs typeface="Times New Roman" panose="02020603050405020304" pitchFamily="18" charset="0"/>
              </a:rPr>
              <a:t>за языком жестов собеседника</a:t>
            </a:r>
            <a:r>
              <a:rPr lang="ru-RU" sz="2000" dirty="0">
                <a:latin typeface="Times New Roman" panose="02020603050405020304" pitchFamily="18" charset="0"/>
                <a:cs typeface="Times New Roman" panose="02020603050405020304" pitchFamily="18" charset="0"/>
              </a:rPr>
              <a:t>, стремясь лучше понять смысл сказанного</a:t>
            </a:r>
          </a:p>
          <a:p>
            <a:r>
              <a:rPr lang="ru-RU" sz="2000" dirty="0">
                <a:latin typeface="Times New Roman" panose="02020603050405020304" pitchFamily="18" charset="0"/>
                <a:cs typeface="Times New Roman" panose="02020603050405020304" pitchFamily="18" charset="0"/>
              </a:rPr>
              <a:t>Внимательно слушает собеседника, стремясь раскрыть </a:t>
            </a:r>
            <a:r>
              <a:rPr lang="ru-RU" sz="2000" b="1" dirty="0">
                <a:latin typeface="Times New Roman" panose="02020603050405020304" pitchFamily="18" charset="0"/>
                <a:cs typeface="Times New Roman" panose="02020603050405020304" pitchFamily="18" charset="0"/>
              </a:rPr>
              <a:t>смысл его слов и намерения</a:t>
            </a:r>
          </a:p>
          <a:p>
            <a:r>
              <a:rPr lang="ru-RU" sz="2000" dirty="0">
                <a:latin typeface="Times New Roman" panose="02020603050405020304" pitchFamily="18" charset="0"/>
                <a:cs typeface="Times New Roman" panose="02020603050405020304" pitchFamily="18" charset="0"/>
              </a:rPr>
              <a:t>Обращает внимание на то, что собеседник </a:t>
            </a:r>
            <a:r>
              <a:rPr lang="ru-RU" sz="2000" b="1" dirty="0">
                <a:latin typeface="Times New Roman" panose="02020603050405020304" pitchFamily="18" charset="0"/>
                <a:cs typeface="Times New Roman" panose="02020603050405020304" pitchFamily="18" charset="0"/>
              </a:rPr>
              <a:t>подразумевает, но не говорит </a:t>
            </a:r>
            <a:r>
              <a:rPr lang="ru-RU" sz="2000" dirty="0">
                <a:latin typeface="Times New Roman" panose="02020603050405020304" pitchFamily="18" charset="0"/>
                <a:cs typeface="Times New Roman" panose="02020603050405020304" pitchFamily="18" charset="0"/>
              </a:rPr>
              <a:t>напрямую</a:t>
            </a:r>
          </a:p>
          <a:p>
            <a:r>
              <a:rPr lang="ru-RU" sz="2000" dirty="0">
                <a:latin typeface="Times New Roman" panose="02020603050405020304" pitchFamily="18" charset="0"/>
                <a:cs typeface="Times New Roman" panose="02020603050405020304" pitchFamily="18" charset="0"/>
              </a:rPr>
              <a:t>Обращает внимание на то, как люди с </a:t>
            </a:r>
            <a:r>
              <a:rPr lang="ru-RU" sz="2000" b="1" dirty="0">
                <a:latin typeface="Times New Roman" panose="02020603050405020304" pitchFamily="18" charset="0"/>
                <a:cs typeface="Times New Roman" panose="02020603050405020304" pitchFamily="18" charset="0"/>
              </a:rPr>
              <a:t>различной культурной принадлежностью реагируют в одной и той же ситуации</a:t>
            </a:r>
          </a:p>
        </p:txBody>
      </p:sp>
    </p:spTree>
    <p:extLst>
      <p:ext uri="{BB962C8B-B14F-4D97-AF65-F5344CB8AC3E}">
        <p14:creationId xmlns:p14="http://schemas.microsoft.com/office/powerpoint/2010/main" val="5852202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1B1682B-6FEF-464B-ACF2-ABE803050647}"/>
              </a:ext>
            </a:extLst>
          </p:cNvPr>
          <p:cNvSpPr>
            <a:spLocks noGrp="1"/>
          </p:cNvSpPr>
          <p:nvPr>
            <p:ph type="title"/>
          </p:nvPr>
        </p:nvSpPr>
        <p:spPr>
          <a:xfrm>
            <a:off x="913796" y="403639"/>
            <a:ext cx="10353761" cy="1326321"/>
          </a:xfrm>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Компетенция 13</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Сопереживание</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F07227B6-8021-4078-9FAA-FEDD3803FD97}"/>
              </a:ext>
            </a:extLst>
          </p:cNvPr>
          <p:cNvSpPr>
            <a:spLocks noGrp="1"/>
          </p:cNvSpPr>
          <p:nvPr>
            <p:ph sz="quarter" idx="1"/>
          </p:nvPr>
        </p:nvSpPr>
        <p:spPr>
          <a:xfrm>
            <a:off x="940689" y="1890105"/>
            <a:ext cx="10353762" cy="3695136"/>
          </a:xfrm>
        </p:spPr>
        <p:txBody>
          <a:bodyPr>
            <a:normAutofit/>
          </a:bodyPr>
          <a:lstStyle/>
          <a:p>
            <a:pPr algn="just"/>
            <a:r>
              <a:rPr lang="ru-RU" sz="2000" dirty="0">
                <a:latin typeface="Times New Roman" panose="02020603050405020304" pitchFamily="18" charset="0"/>
                <a:cs typeface="Times New Roman" panose="02020603050405020304" pitchFamily="18" charset="0"/>
              </a:rPr>
              <a:t>Замечает, когда спутнику/знакомому </a:t>
            </a:r>
            <a:r>
              <a:rPr lang="ru-RU" sz="2000" b="1" dirty="0">
                <a:latin typeface="Times New Roman" panose="02020603050405020304" pitchFamily="18" charset="0"/>
                <a:cs typeface="Times New Roman" panose="02020603050405020304" pitchFamily="18" charset="0"/>
              </a:rPr>
              <a:t>нужно его/ее помощь</a:t>
            </a:r>
          </a:p>
          <a:p>
            <a:pPr algn="just"/>
            <a:r>
              <a:rPr lang="ru-RU" sz="2000" dirty="0">
                <a:latin typeface="Times New Roman" panose="02020603050405020304" pitchFamily="18" charset="0"/>
                <a:cs typeface="Times New Roman" panose="02020603050405020304" pitchFamily="18" charset="0"/>
              </a:rPr>
              <a:t>Выражает </a:t>
            </a:r>
            <a:r>
              <a:rPr lang="ru-RU" sz="2000" b="1" dirty="0">
                <a:latin typeface="Times New Roman" panose="02020603050405020304" pitchFamily="18" charset="0"/>
                <a:cs typeface="Times New Roman" panose="02020603050405020304" pitchFamily="18" charset="0"/>
              </a:rPr>
              <a:t>сочувствие </a:t>
            </a:r>
            <a:r>
              <a:rPr lang="ru-RU" sz="2000" dirty="0">
                <a:latin typeface="Times New Roman" panose="02020603050405020304" pitchFamily="18" charset="0"/>
                <a:cs typeface="Times New Roman" panose="02020603050405020304" pitchFamily="18" charset="0"/>
              </a:rPr>
              <a:t>в связи с бедой, постигшей другого человека</a:t>
            </a:r>
          </a:p>
          <a:p>
            <a:pPr algn="just"/>
            <a:r>
              <a:rPr lang="ru-RU" sz="2000" dirty="0">
                <a:latin typeface="Times New Roman" panose="02020603050405020304" pitchFamily="18" charset="0"/>
                <a:cs typeface="Times New Roman" panose="02020603050405020304" pitchFamily="18" charset="0"/>
              </a:rPr>
              <a:t>Пытается </a:t>
            </a:r>
            <a:r>
              <a:rPr lang="ru-RU" sz="2000" b="1" dirty="0">
                <a:latin typeface="Times New Roman" panose="02020603050405020304" pitchFamily="18" charset="0"/>
                <a:cs typeface="Times New Roman" panose="02020603050405020304" pitchFamily="18" charset="0"/>
              </a:rPr>
              <a:t>лучше понять своих друзей</a:t>
            </a:r>
            <a:r>
              <a:rPr lang="ru-RU" sz="2000" dirty="0">
                <a:latin typeface="Times New Roman" panose="02020603050405020304" pitchFamily="18" charset="0"/>
                <a:cs typeface="Times New Roman" panose="02020603050405020304" pitchFamily="18" charset="0"/>
              </a:rPr>
              <a:t>, стремясь понять, как обстоят дела с их точки зрения</a:t>
            </a:r>
          </a:p>
          <a:p>
            <a:pPr algn="just"/>
            <a:r>
              <a:rPr lang="ru-RU" sz="2000" dirty="0">
                <a:latin typeface="Times New Roman" panose="02020603050405020304" pitchFamily="18" charset="0"/>
                <a:cs typeface="Times New Roman" panose="02020603050405020304" pitchFamily="18" charset="0"/>
              </a:rPr>
              <a:t>Принимает во внимание </a:t>
            </a:r>
            <a:r>
              <a:rPr lang="ru-RU" sz="2000" b="1" dirty="0">
                <a:latin typeface="Times New Roman" panose="02020603050405020304" pitchFamily="18" charset="0"/>
                <a:cs typeface="Times New Roman" panose="02020603050405020304" pitchFamily="18" charset="0"/>
              </a:rPr>
              <a:t>чувства других во время принятия </a:t>
            </a:r>
            <a:r>
              <a:rPr lang="ru-RU" sz="2000" dirty="0">
                <a:latin typeface="Times New Roman" panose="02020603050405020304" pitchFamily="18" charset="0"/>
                <a:cs typeface="Times New Roman" panose="02020603050405020304" pitchFamily="18" charset="0"/>
              </a:rPr>
              <a:t>решений</a:t>
            </a:r>
          </a:p>
          <a:p>
            <a:pPr algn="just"/>
            <a:r>
              <a:rPr lang="ru-RU" sz="2000" dirty="0">
                <a:latin typeface="Times New Roman" panose="02020603050405020304" pitchFamily="18" charset="0"/>
                <a:cs typeface="Times New Roman" panose="02020603050405020304" pitchFamily="18" charset="0"/>
              </a:rPr>
              <a:t>Выражает мнение, что, думая о людях в других странах, он/она </a:t>
            </a:r>
            <a:r>
              <a:rPr lang="ru-RU" sz="2000" b="1" dirty="0">
                <a:latin typeface="Times New Roman" panose="02020603050405020304" pitchFamily="18" charset="0"/>
                <a:cs typeface="Times New Roman" panose="02020603050405020304" pitchFamily="18" charset="0"/>
              </a:rPr>
              <a:t>разделяет их радость и боль</a:t>
            </a:r>
          </a:p>
          <a:p>
            <a:pPr algn="just"/>
            <a:r>
              <a:rPr lang="ru-RU" sz="2000" dirty="0">
                <a:latin typeface="Times New Roman" panose="02020603050405020304" pitchFamily="18" charset="0"/>
                <a:cs typeface="Times New Roman" panose="02020603050405020304" pitchFamily="18" charset="0"/>
              </a:rPr>
              <a:t>Верно </a:t>
            </a:r>
            <a:r>
              <a:rPr lang="ru-RU" sz="2000" b="1" dirty="0">
                <a:latin typeface="Times New Roman" panose="02020603050405020304" pitchFamily="18" charset="0"/>
                <a:cs typeface="Times New Roman" panose="02020603050405020304" pitchFamily="18" charset="0"/>
              </a:rPr>
              <a:t>определяет чувства </a:t>
            </a:r>
            <a:r>
              <a:rPr lang="ru-RU" sz="2000" dirty="0">
                <a:latin typeface="Times New Roman" panose="02020603050405020304" pitchFamily="18" charset="0"/>
                <a:cs typeface="Times New Roman" panose="02020603050405020304" pitchFamily="18" charset="0"/>
              </a:rPr>
              <a:t>других людей, даже если те их скрывают</a:t>
            </a:r>
          </a:p>
        </p:txBody>
      </p:sp>
    </p:spTree>
    <p:extLst>
      <p:ext uri="{BB962C8B-B14F-4D97-AF65-F5344CB8AC3E}">
        <p14:creationId xmlns:p14="http://schemas.microsoft.com/office/powerpoint/2010/main" val="23521302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3FF1659-A153-4803-8720-3CBF1AE02DA8}"/>
              </a:ext>
            </a:extLst>
          </p:cNvPr>
          <p:cNvSpPr>
            <a:spLocks noGrp="1"/>
          </p:cNvSpPr>
          <p:nvPr>
            <p:ph type="title"/>
          </p:nvPr>
        </p:nvSpPr>
        <p:spPr>
          <a:xfrm>
            <a:off x="913795" y="545431"/>
            <a:ext cx="10353761" cy="1326321"/>
          </a:xfrm>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Компетенция 14</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Умение приспосабливаться, адаптироваться</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4058B0FC-84F3-41FB-ABA6-C946826C91D6}"/>
              </a:ext>
            </a:extLst>
          </p:cNvPr>
          <p:cNvSpPr>
            <a:spLocks noGrp="1"/>
          </p:cNvSpPr>
          <p:nvPr>
            <p:ph sz="quarter" idx="1"/>
          </p:nvPr>
        </p:nvSpPr>
        <p:spPr>
          <a:xfrm>
            <a:off x="1032021" y="1947438"/>
            <a:ext cx="10353762" cy="3695136"/>
          </a:xfrm>
        </p:spPr>
        <p:txBody>
          <a:bodyPr>
            <a:normAutofit/>
          </a:bodyPr>
          <a:lstStyle/>
          <a:p>
            <a:pPr algn="just"/>
            <a:r>
              <a:rPr lang="ru-RU" sz="2000" dirty="0">
                <a:latin typeface="Times New Roman" panose="02020603050405020304" pitchFamily="18" charset="0"/>
                <a:cs typeface="Times New Roman" panose="02020603050405020304" pitchFamily="18" charset="0"/>
              </a:rPr>
              <a:t>Способен(-на) изменять свое мнение под действием </a:t>
            </a:r>
            <a:r>
              <a:rPr lang="ru-RU" sz="2000" b="1" dirty="0">
                <a:latin typeface="Times New Roman" panose="02020603050405020304" pitchFamily="18" charset="0"/>
                <a:cs typeface="Times New Roman" panose="02020603050405020304" pitchFamily="18" charset="0"/>
              </a:rPr>
              <a:t>рациональной аргументации</a:t>
            </a:r>
          </a:p>
          <a:p>
            <a:pPr algn="just"/>
            <a:r>
              <a:rPr lang="ru-RU" sz="2000" dirty="0">
                <a:latin typeface="Times New Roman" panose="02020603050405020304" pitchFamily="18" charset="0"/>
                <a:cs typeface="Times New Roman" panose="02020603050405020304" pitchFamily="18" charset="0"/>
              </a:rPr>
              <a:t>Может изменять принятое решение, если того, </a:t>
            </a:r>
            <a:r>
              <a:rPr lang="ru-RU" sz="2000" b="1" dirty="0">
                <a:latin typeface="Times New Roman" panose="02020603050405020304" pitchFamily="18" charset="0"/>
                <a:cs typeface="Times New Roman" panose="02020603050405020304" pitchFamily="18" charset="0"/>
              </a:rPr>
              <a:t>требуют обстоятельства</a:t>
            </a:r>
          </a:p>
          <a:p>
            <a:pPr algn="just"/>
            <a:r>
              <a:rPr lang="ru-RU" sz="2000" b="1" dirty="0">
                <a:latin typeface="Times New Roman" panose="02020603050405020304" pitchFamily="18" charset="0"/>
                <a:cs typeface="Times New Roman" panose="02020603050405020304" pitchFamily="18" charset="0"/>
              </a:rPr>
              <a:t>Адаптируется к новым ситуациям</a:t>
            </a:r>
            <a:r>
              <a:rPr lang="ru-RU" sz="2000" dirty="0">
                <a:latin typeface="Times New Roman" panose="02020603050405020304" pitchFamily="18" charset="0"/>
                <a:cs typeface="Times New Roman" panose="02020603050405020304" pitchFamily="18" charset="0"/>
              </a:rPr>
              <a:t>, используя новоприобретенные навыки</a:t>
            </a:r>
          </a:p>
          <a:p>
            <a:pPr algn="just"/>
            <a:r>
              <a:rPr lang="ru-RU" sz="2000" b="1" dirty="0">
                <a:latin typeface="Times New Roman" panose="02020603050405020304" pitchFamily="18" charset="0"/>
                <a:cs typeface="Times New Roman" panose="02020603050405020304" pitchFamily="18" charset="0"/>
              </a:rPr>
              <a:t>Адаптируется к новым ситуациям</a:t>
            </a:r>
            <a:r>
              <a:rPr lang="ru-RU" sz="2000" dirty="0">
                <a:latin typeface="Times New Roman" panose="02020603050405020304" pitchFamily="18" charset="0"/>
                <a:cs typeface="Times New Roman" panose="02020603050405020304" pitchFamily="18" charset="0"/>
              </a:rPr>
              <a:t>, применяя новые знания по-новому</a:t>
            </a:r>
          </a:p>
          <a:p>
            <a:pPr algn="just"/>
            <a:r>
              <a:rPr lang="ru-RU" sz="2000" dirty="0">
                <a:latin typeface="Times New Roman" panose="02020603050405020304" pitchFamily="18" charset="0"/>
                <a:cs typeface="Times New Roman" panose="02020603050405020304" pitchFamily="18" charset="0"/>
              </a:rPr>
              <a:t>Принимает </a:t>
            </a:r>
            <a:r>
              <a:rPr lang="ru-RU" sz="2000" b="1" dirty="0">
                <a:latin typeface="Times New Roman" panose="02020603050405020304" pitchFamily="18" charset="0"/>
                <a:cs typeface="Times New Roman" panose="02020603050405020304" pitchFamily="18" charset="0"/>
              </a:rPr>
              <a:t>социокультурные условности </a:t>
            </a:r>
            <a:r>
              <a:rPr lang="ru-RU" sz="2000" dirty="0">
                <a:latin typeface="Times New Roman" panose="02020603050405020304" pitchFamily="18" charset="0"/>
                <a:cs typeface="Times New Roman" panose="02020603050405020304" pitchFamily="18" charset="0"/>
              </a:rPr>
              <a:t>целевых групп иной культурной принадлежности, взаимодействуя с членами этих групп</a:t>
            </a:r>
          </a:p>
          <a:p>
            <a:pPr algn="just"/>
            <a:r>
              <a:rPr lang="ru-RU" sz="2000" dirty="0">
                <a:latin typeface="Times New Roman" panose="02020603050405020304" pitchFamily="18" charset="0"/>
                <a:cs typeface="Times New Roman" panose="02020603050405020304" pitchFamily="18" charset="0"/>
              </a:rPr>
              <a:t>Может </a:t>
            </a:r>
            <a:r>
              <a:rPr lang="ru-RU" sz="2000" b="1" dirty="0">
                <a:latin typeface="Times New Roman" panose="02020603050405020304" pitchFamily="18" charset="0"/>
                <a:cs typeface="Times New Roman" panose="02020603050405020304" pitchFamily="18" charset="0"/>
              </a:rPr>
              <a:t>изменять собственное поведение</a:t>
            </a:r>
            <a:r>
              <a:rPr lang="ru-RU" sz="2000" dirty="0">
                <a:latin typeface="Times New Roman" panose="02020603050405020304" pitchFamily="18" charset="0"/>
                <a:cs typeface="Times New Roman" panose="02020603050405020304" pitchFamily="18" charset="0"/>
              </a:rPr>
              <a:t>, делая его приемлемым для представителей других культур</a:t>
            </a:r>
          </a:p>
        </p:txBody>
      </p:sp>
    </p:spTree>
    <p:extLst>
      <p:ext uri="{BB962C8B-B14F-4D97-AF65-F5344CB8AC3E}">
        <p14:creationId xmlns:p14="http://schemas.microsoft.com/office/powerpoint/2010/main" val="101075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EC70C5E-BD0B-4C65-B49B-325B8CAF6DF8}"/>
              </a:ext>
            </a:extLst>
          </p:cNvPr>
          <p:cNvSpPr>
            <a:spLocks noGrp="1"/>
          </p:cNvSpPr>
          <p:nvPr>
            <p:ph type="title"/>
          </p:nvPr>
        </p:nvSpPr>
        <p:spPr>
          <a:xfrm>
            <a:off x="461682" y="1323509"/>
            <a:ext cx="9956800" cy="1143000"/>
          </a:xfrm>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Компетенция 15</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Языковые знания, коммуникативные и полилингвистические навыки</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B4D7213E-E8D8-4F9F-B47D-EA52DDFBC0DD}"/>
              </a:ext>
            </a:extLst>
          </p:cNvPr>
          <p:cNvSpPr>
            <a:spLocks noGrp="1"/>
          </p:cNvSpPr>
          <p:nvPr>
            <p:ph sz="quarter" idx="1"/>
          </p:nvPr>
        </p:nvSpPr>
        <p:spPr>
          <a:xfrm>
            <a:off x="819666" y="2594827"/>
            <a:ext cx="10353762" cy="3695136"/>
          </a:xfrm>
        </p:spPr>
        <p:txBody>
          <a:bodyPr>
            <a:normAutofit/>
          </a:bodyPr>
          <a:lstStyle/>
          <a:p>
            <a:r>
              <a:rPr lang="ru-RU" sz="2000" dirty="0">
                <a:latin typeface="Times New Roman" panose="02020603050405020304" pitchFamily="18" charset="0"/>
                <a:cs typeface="Times New Roman" panose="02020603050405020304" pitchFamily="18" charset="0"/>
              </a:rPr>
              <a:t>Способен(-на) </a:t>
            </a:r>
            <a:r>
              <a:rPr lang="ru-RU" sz="2000" b="1" dirty="0">
                <a:latin typeface="Times New Roman" panose="02020603050405020304" pitchFamily="18" charset="0"/>
                <a:cs typeface="Times New Roman" panose="02020603050405020304" pitchFamily="18" charset="0"/>
              </a:rPr>
              <a:t>изложить свои взгляды </a:t>
            </a:r>
            <a:r>
              <a:rPr lang="ru-RU" sz="2000" dirty="0">
                <a:latin typeface="Times New Roman" panose="02020603050405020304" pitchFamily="18" charset="0"/>
                <a:cs typeface="Times New Roman" panose="02020603050405020304" pitchFamily="18" charset="0"/>
              </a:rPr>
              <a:t>на проблему</a:t>
            </a:r>
          </a:p>
          <a:p>
            <a:r>
              <a:rPr lang="ru-RU" sz="2000" dirty="0">
                <a:latin typeface="Times New Roman" panose="02020603050405020304" pitchFamily="18" charset="0"/>
                <a:cs typeface="Times New Roman" panose="02020603050405020304" pitchFamily="18" charset="0"/>
              </a:rPr>
              <a:t>Просит выступающего </a:t>
            </a:r>
            <a:r>
              <a:rPr lang="ru-RU" sz="2000" b="1" dirty="0">
                <a:latin typeface="Times New Roman" panose="02020603050405020304" pitchFamily="18" charset="0"/>
                <a:cs typeface="Times New Roman" panose="02020603050405020304" pitchFamily="18" charset="0"/>
              </a:rPr>
              <a:t>повторить сказанное</a:t>
            </a:r>
            <a:r>
              <a:rPr lang="ru-RU" sz="2000" dirty="0">
                <a:latin typeface="Times New Roman" panose="02020603050405020304" pitchFamily="18" charset="0"/>
                <a:cs typeface="Times New Roman" panose="02020603050405020304" pitchFamily="18" charset="0"/>
              </a:rPr>
              <a:t>, если он/она не вполне поняли обращенные к нему/ней слова</a:t>
            </a:r>
          </a:p>
          <a:p>
            <a:r>
              <a:rPr lang="ru-RU" sz="2000" dirty="0">
                <a:latin typeface="Times New Roman" panose="02020603050405020304" pitchFamily="18" charset="0"/>
                <a:cs typeface="Times New Roman" panose="02020603050405020304" pitchFamily="18" charset="0"/>
              </a:rPr>
              <a:t>Задает вопросы, высказывающие его/ее </a:t>
            </a:r>
            <a:r>
              <a:rPr lang="ru-RU" sz="2000" b="1" dirty="0">
                <a:latin typeface="Times New Roman" panose="02020603050405020304" pitchFamily="18" charset="0"/>
                <a:cs typeface="Times New Roman" panose="02020603050405020304" pitchFamily="18" charset="0"/>
              </a:rPr>
              <a:t>понимание позиции другого</a:t>
            </a:r>
          </a:p>
          <a:p>
            <a:r>
              <a:rPr lang="ru-RU" sz="2000" dirty="0">
                <a:latin typeface="Times New Roman" panose="02020603050405020304" pitchFamily="18" charset="0"/>
                <a:cs typeface="Times New Roman" panose="02020603050405020304" pitchFamily="18" charset="0"/>
              </a:rPr>
              <a:t>Умеет пользоваться различными </a:t>
            </a:r>
            <a:r>
              <a:rPr lang="ru-RU" sz="2000" b="1" dirty="0">
                <a:latin typeface="Times New Roman" panose="02020603050405020304" pitchFamily="18" charset="0"/>
                <a:cs typeface="Times New Roman" panose="02020603050405020304" pitchFamily="18" charset="0"/>
              </a:rPr>
              <a:t>формулами вежливости </a:t>
            </a:r>
            <a:r>
              <a:rPr lang="ru-RU" sz="2000" dirty="0">
                <a:latin typeface="Times New Roman" panose="02020603050405020304" pitchFamily="18" charset="0"/>
                <a:cs typeface="Times New Roman" panose="02020603050405020304" pitchFamily="18" charset="0"/>
              </a:rPr>
              <a:t>на иностранном языке</a:t>
            </a:r>
          </a:p>
          <a:p>
            <a:r>
              <a:rPr lang="ru-RU" sz="2000" dirty="0">
                <a:latin typeface="Times New Roman" panose="02020603050405020304" pitchFamily="18" charset="0"/>
                <a:cs typeface="Times New Roman" panose="02020603050405020304" pitchFamily="18" charset="0"/>
              </a:rPr>
              <a:t>Успешно опосредует общение путем перевода с одного языка на другой язык или путем разъяснений</a:t>
            </a:r>
          </a:p>
          <a:p>
            <a:r>
              <a:rPr lang="ru-RU" sz="2000" dirty="0">
                <a:latin typeface="Times New Roman" panose="02020603050405020304" pitchFamily="18" charset="0"/>
                <a:cs typeface="Times New Roman" panose="02020603050405020304" pitchFamily="18" charset="0"/>
              </a:rPr>
              <a:t>Успешно </a:t>
            </a:r>
            <a:r>
              <a:rPr lang="ru-RU" sz="2000" b="1" dirty="0">
                <a:latin typeface="Times New Roman" panose="02020603050405020304" pitchFamily="18" charset="0"/>
                <a:cs typeface="Times New Roman" panose="02020603050405020304" pitchFamily="18" charset="0"/>
              </a:rPr>
              <a:t>избегает межкультурных недоразумений</a:t>
            </a:r>
          </a:p>
        </p:txBody>
      </p:sp>
    </p:spTree>
    <p:extLst>
      <p:ext uri="{BB962C8B-B14F-4D97-AF65-F5344CB8AC3E}">
        <p14:creationId xmlns:p14="http://schemas.microsoft.com/office/powerpoint/2010/main" val="42095038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DBEFFC1-B7B0-4FD9-B979-5C71EE30EB27}"/>
              </a:ext>
            </a:extLst>
          </p:cNvPr>
          <p:cNvSpPr>
            <a:spLocks noGrp="1"/>
          </p:cNvSpPr>
          <p:nvPr>
            <p:ph type="title"/>
          </p:nvPr>
        </p:nvSpPr>
        <p:spPr>
          <a:xfrm>
            <a:off x="730624" y="799073"/>
            <a:ext cx="9956800" cy="1143000"/>
          </a:xfrm>
        </p:spPr>
        <p:txBody>
          <a:bodyPr>
            <a:noAutofit/>
          </a:bodyPr>
          <a:lstStyle/>
          <a:p>
            <a:r>
              <a:rPr lang="ru-RU" dirty="0">
                <a:effectLst/>
                <a:latin typeface="Times New Roman" panose="02020603050405020304" pitchFamily="18" charset="0"/>
                <a:cs typeface="Times New Roman" panose="02020603050405020304" pitchFamily="18" charset="0"/>
              </a:rPr>
              <a:t>Компетенция 16</a:t>
            </a:r>
            <a:br>
              <a:rPr lang="ru-RU" dirty="0">
                <a:effectLst/>
                <a:latin typeface="Times New Roman" panose="02020603050405020304" pitchFamily="18" charset="0"/>
                <a:cs typeface="Times New Roman" panose="02020603050405020304" pitchFamily="18" charset="0"/>
              </a:rPr>
            </a:br>
            <a:r>
              <a:rPr lang="ru-RU" dirty="0">
                <a:effectLst/>
                <a:latin typeface="Times New Roman" panose="02020603050405020304" pitchFamily="18" charset="0"/>
                <a:cs typeface="Times New Roman" panose="02020603050405020304" pitchFamily="18" charset="0"/>
              </a:rPr>
              <a:t>Взаимодействие</a:t>
            </a:r>
            <a:br>
              <a:rPr lang="ru-RU" dirty="0">
                <a:effectLst/>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xmlns="" id="{D0F9FECC-1857-4374-9A3F-0EBD4EF6BEF9}"/>
              </a:ext>
            </a:extLst>
          </p:cNvPr>
          <p:cNvSpPr>
            <a:spLocks noGrp="1"/>
          </p:cNvSpPr>
          <p:nvPr>
            <p:ph sz="quarter" idx="1"/>
          </p:nvPr>
        </p:nvSpPr>
        <p:spPr>
          <a:xfrm>
            <a:off x="924444" y="1711054"/>
            <a:ext cx="10353762" cy="3695136"/>
          </a:xfrm>
        </p:spPr>
        <p:txBody>
          <a:bodyPr>
            <a:normAutofit/>
          </a:bodyPr>
          <a:lstStyle/>
          <a:p>
            <a:r>
              <a:rPr lang="ru-RU" sz="2000" dirty="0">
                <a:latin typeface="Times New Roman" panose="02020603050405020304" pitchFamily="18" charset="0"/>
                <a:cs typeface="Times New Roman" panose="02020603050405020304" pitchFamily="18" charset="0"/>
              </a:rPr>
              <a:t>Налаживает добрые взаимоотношения с другими членами группы</a:t>
            </a:r>
          </a:p>
          <a:p>
            <a:r>
              <a:rPr lang="ru-RU" sz="2000" dirty="0">
                <a:latin typeface="Times New Roman" panose="02020603050405020304" pitchFamily="18" charset="0"/>
                <a:cs typeface="Times New Roman" panose="02020603050405020304" pitchFamily="18" charset="0"/>
              </a:rPr>
              <a:t>Работая в группе, выполняет назначенное ему/ей задание</a:t>
            </a:r>
          </a:p>
          <a:p>
            <a:r>
              <a:rPr lang="ru-RU" sz="2000" dirty="0">
                <a:latin typeface="Times New Roman" panose="02020603050405020304" pitchFamily="18" charset="0"/>
                <a:cs typeface="Times New Roman" panose="02020603050405020304" pitchFamily="18" charset="0"/>
              </a:rPr>
              <a:t>Стремиться к достижению консенсуса для реализации групповых целей</a:t>
            </a:r>
          </a:p>
          <a:p>
            <a:r>
              <a:rPr lang="ru-RU" sz="2000" dirty="0">
                <a:latin typeface="Times New Roman" panose="02020603050405020304" pitchFamily="18" charset="0"/>
                <a:cs typeface="Times New Roman" panose="02020603050405020304" pitchFamily="18" charset="0"/>
              </a:rPr>
              <a:t>Работая в группе, предоставляет другим членам группы актуальную или полезную информацию</a:t>
            </a:r>
          </a:p>
          <a:p>
            <a:r>
              <a:rPr lang="ru-RU" sz="2000" dirty="0">
                <a:latin typeface="Times New Roman" panose="02020603050405020304" pitchFamily="18" charset="0"/>
                <a:cs typeface="Times New Roman" panose="02020603050405020304" pitchFamily="18" charset="0"/>
              </a:rPr>
              <a:t>Способствует развитию энтузиазма в группе для достижения общих целей</a:t>
            </a:r>
          </a:p>
          <a:p>
            <a:r>
              <a:rPr lang="ru-RU" sz="2000" dirty="0">
                <a:latin typeface="Times New Roman" panose="02020603050405020304" pitchFamily="18" charset="0"/>
                <a:cs typeface="Times New Roman" panose="02020603050405020304" pitchFamily="18" charset="0"/>
              </a:rPr>
              <a:t>Сотрудничая в группе, поддерживает других членов группы несмотря на различия во взглядах</a:t>
            </a:r>
          </a:p>
        </p:txBody>
      </p:sp>
    </p:spTree>
    <p:extLst>
      <p:ext uri="{BB962C8B-B14F-4D97-AF65-F5344CB8AC3E}">
        <p14:creationId xmlns:p14="http://schemas.microsoft.com/office/powerpoint/2010/main" val="32977431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716474A-B6BF-498A-8A50-1BCC500265F7}"/>
              </a:ext>
            </a:extLst>
          </p:cNvPr>
          <p:cNvSpPr>
            <a:spLocks noGrp="1"/>
          </p:cNvSpPr>
          <p:nvPr>
            <p:ph type="title"/>
          </p:nvPr>
        </p:nvSpPr>
        <p:spPr>
          <a:xfrm>
            <a:off x="649941" y="852862"/>
            <a:ext cx="9956800" cy="1143000"/>
          </a:xfrm>
        </p:spPr>
        <p:txBody>
          <a:bodyPr>
            <a:normAutofit fontScale="90000"/>
          </a:bodyPr>
          <a:lstStyle/>
          <a:p>
            <a:r>
              <a:rPr lang="ru-RU" sz="3800" dirty="0">
                <a:effectLst/>
                <a:latin typeface="Times New Roman" panose="02020603050405020304" pitchFamily="18" charset="0"/>
                <a:cs typeface="Times New Roman" panose="02020603050405020304" pitchFamily="18" charset="0"/>
              </a:rPr>
              <a:t>Компетенция 17</a:t>
            </a:r>
            <a:br>
              <a:rPr lang="ru-RU" sz="3800" dirty="0">
                <a:effectLst/>
                <a:latin typeface="Times New Roman" panose="02020603050405020304" pitchFamily="18" charset="0"/>
                <a:cs typeface="Times New Roman" panose="02020603050405020304" pitchFamily="18" charset="0"/>
              </a:rPr>
            </a:br>
            <a:r>
              <a:rPr lang="ru-RU" sz="3800" dirty="0">
                <a:effectLst/>
                <a:latin typeface="Times New Roman" panose="02020603050405020304" pitchFamily="18" charset="0"/>
                <a:cs typeface="Times New Roman" panose="02020603050405020304" pitchFamily="18" charset="0"/>
              </a:rPr>
              <a:t>Умение разрешать конфликты</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3F0655B5-5213-455D-9163-34C3F1364677}"/>
              </a:ext>
            </a:extLst>
          </p:cNvPr>
          <p:cNvSpPr>
            <a:spLocks noGrp="1"/>
          </p:cNvSpPr>
          <p:nvPr>
            <p:ph sz="quarter" idx="1"/>
          </p:nvPr>
        </p:nvSpPr>
        <p:spPr>
          <a:xfrm>
            <a:off x="913795" y="1727095"/>
            <a:ext cx="10353762" cy="3695136"/>
          </a:xfrm>
        </p:spPr>
        <p:txBody>
          <a:bodyPr/>
          <a:lstStyle/>
          <a:p>
            <a:r>
              <a:rPr lang="ru-RU" sz="2000" dirty="0">
                <a:latin typeface="Times New Roman" panose="02020603050405020304" pitchFamily="18" charset="0"/>
                <a:cs typeface="Times New Roman" panose="02020603050405020304" pitchFamily="18" charset="0"/>
              </a:rPr>
              <a:t>Уважительно общается с представителями всех конфликтующих сторон</a:t>
            </a:r>
          </a:p>
          <a:p>
            <a:r>
              <a:rPr lang="ru-RU" sz="2000" dirty="0">
                <a:latin typeface="Times New Roman" panose="02020603050405020304" pitchFamily="18" charset="0"/>
                <a:cs typeface="Times New Roman" panose="02020603050405020304" pitchFamily="18" charset="0"/>
              </a:rPr>
              <a:t>Способен(-на) выявить пути (возможности) для решения конфликта</a:t>
            </a:r>
          </a:p>
          <a:p>
            <a:r>
              <a:rPr lang="ru-RU" sz="2000" dirty="0">
                <a:latin typeface="Times New Roman" panose="02020603050405020304" pitchFamily="18" charset="0"/>
                <a:cs typeface="Times New Roman" panose="02020603050405020304" pitchFamily="18" charset="0"/>
              </a:rPr>
              <a:t>Способен(-на) помочь другим в решении конфликтов, разъясняя пути их решения</a:t>
            </a:r>
          </a:p>
          <a:p>
            <a:r>
              <a:rPr lang="ru-RU" sz="2000" dirty="0">
                <a:latin typeface="Times New Roman" panose="02020603050405020304" pitchFamily="18" charset="0"/>
                <a:cs typeface="Times New Roman" panose="02020603050405020304" pitchFamily="18" charset="0"/>
              </a:rPr>
              <a:t>Содействует тому, чтобы конфликтующие стороны выслушивали друг друга и делились предметом озабоченности</a:t>
            </a:r>
          </a:p>
          <a:p>
            <a:r>
              <a:rPr lang="ru-RU" sz="2000" dirty="0">
                <a:latin typeface="Times New Roman" panose="02020603050405020304" pitchFamily="18" charset="0"/>
                <a:cs typeface="Times New Roman" panose="02020603050405020304" pitchFamily="18" charset="0"/>
              </a:rPr>
              <a:t>Регулярно инициирует общение для решения межличностных конфликтов</a:t>
            </a:r>
          </a:p>
          <a:p>
            <a:r>
              <a:rPr lang="ru-RU" sz="2000" dirty="0">
                <a:latin typeface="Times New Roman" panose="02020603050405020304" pitchFamily="18" charset="0"/>
                <a:cs typeface="Times New Roman" panose="02020603050405020304" pitchFamily="18" charset="0"/>
              </a:rPr>
              <a:t>Способен(-на) помочь людям, находящимся в состоянии эмоционального стресса, тревоги и неопределенности на фоне конфликтной ситуации</a:t>
            </a:r>
          </a:p>
          <a:p>
            <a:endParaRPr lang="ru-RU" dirty="0"/>
          </a:p>
        </p:txBody>
      </p:sp>
    </p:spTree>
    <p:extLst>
      <p:ext uri="{BB962C8B-B14F-4D97-AF65-F5344CB8AC3E}">
        <p14:creationId xmlns:p14="http://schemas.microsoft.com/office/powerpoint/2010/main" val="14473057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13186E5-691F-455F-8E41-438D5B03ADB5}"/>
              </a:ext>
            </a:extLst>
          </p:cNvPr>
          <p:cNvSpPr>
            <a:spLocks noGrp="1"/>
          </p:cNvSpPr>
          <p:nvPr>
            <p:ph type="title"/>
          </p:nvPr>
        </p:nvSpPr>
        <p:spPr/>
        <p:txBody>
          <a:bodyPr>
            <a:normAutofit fontScale="90000"/>
          </a:bodyPr>
          <a:lstStyle/>
          <a:p>
            <a:r>
              <a:rPr lang="ru-RU" dirty="0">
                <a:effectLst/>
                <a:latin typeface="Times New Roman" panose="02020603050405020304" pitchFamily="18" charset="0"/>
                <a:cs typeface="Times New Roman" panose="02020603050405020304" pitchFamily="18" charset="0"/>
              </a:rPr>
              <a:t>Компетенция 18</a:t>
            </a:r>
            <a:br>
              <a:rPr lang="ru-RU" dirty="0">
                <a:effectLst/>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Самопознание и критическая самооценка</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0E8731B2-C9CA-4B39-9235-FCE0907FF359}"/>
              </a:ext>
            </a:extLst>
          </p:cNvPr>
          <p:cNvSpPr>
            <a:spLocks noGrp="1"/>
          </p:cNvSpPr>
          <p:nvPr>
            <p:ph sz="quarter" idx="1"/>
          </p:nvPr>
        </p:nvSpPr>
        <p:spPr>
          <a:xfrm>
            <a:off x="924444" y="1454379"/>
            <a:ext cx="10353762" cy="3695136"/>
          </a:xfrm>
        </p:spPr>
        <p:txBody>
          <a:bodyPr>
            <a:normAutofit/>
          </a:bodyPr>
          <a:lstStyle/>
          <a:p>
            <a:r>
              <a:rPr lang="ru-RU" sz="2000" dirty="0">
                <a:latin typeface="Times New Roman" panose="02020603050405020304" pitchFamily="18" charset="0"/>
                <a:cs typeface="Times New Roman" panose="02020603050405020304" pitchFamily="18" charset="0"/>
              </a:rPr>
              <a:t>Может объяснить мотивы своих поступков и поведения</a:t>
            </a:r>
          </a:p>
          <a:p>
            <a:r>
              <a:rPr lang="ru-RU" sz="2000" dirty="0">
                <a:latin typeface="Times New Roman" panose="02020603050405020304" pitchFamily="18" charset="0"/>
                <a:cs typeface="Times New Roman" panose="02020603050405020304" pitchFamily="18" charset="0"/>
              </a:rPr>
              <a:t>Может объяснить. Как его/ее мысли и эмоции влияют на его/ее поведение</a:t>
            </a:r>
          </a:p>
          <a:p>
            <a:r>
              <a:rPr lang="ru-RU" sz="2000" dirty="0">
                <a:latin typeface="Times New Roman" panose="02020603050405020304" pitchFamily="18" charset="0"/>
                <a:cs typeface="Times New Roman" panose="02020603050405020304" pitchFamily="18" charset="0"/>
              </a:rPr>
              <a:t>Критически осмысливает свои ценности и убеждения</a:t>
            </a:r>
          </a:p>
          <a:p>
            <a:r>
              <a:rPr lang="ru-RU" sz="2000" dirty="0">
                <a:latin typeface="Times New Roman" panose="02020603050405020304" pitchFamily="18" charset="0"/>
                <a:cs typeface="Times New Roman" panose="02020603050405020304" pitchFamily="18" charset="0"/>
              </a:rPr>
              <a:t>Может воспринимать себя критически с разных точек зрения</a:t>
            </a:r>
          </a:p>
          <a:p>
            <a:r>
              <a:rPr lang="ru-RU" sz="2000" dirty="0">
                <a:latin typeface="Times New Roman" panose="02020603050405020304" pitchFamily="18" charset="0"/>
                <a:cs typeface="Times New Roman" panose="02020603050405020304" pitchFamily="18" charset="0"/>
              </a:rPr>
              <a:t>Критически осмысливает собственные предрассудки и стереотипы и то, что за ними стоит</a:t>
            </a:r>
          </a:p>
          <a:p>
            <a:r>
              <a:rPr lang="ru-RU" sz="2000" dirty="0">
                <a:latin typeface="Times New Roman" panose="02020603050405020304" pitchFamily="18" charset="0"/>
                <a:cs typeface="Times New Roman" panose="02020603050405020304" pitchFamily="18" charset="0"/>
              </a:rPr>
              <a:t>Критически осмысливает собственные эмоции и чувства в самых разных ситуациях</a:t>
            </a:r>
          </a:p>
        </p:txBody>
      </p:sp>
    </p:spTree>
    <p:extLst>
      <p:ext uri="{BB962C8B-B14F-4D97-AF65-F5344CB8AC3E}">
        <p14:creationId xmlns:p14="http://schemas.microsoft.com/office/powerpoint/2010/main" val="4495790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E74E25B-C242-45F8-B999-C20FAA6C3EDD}"/>
              </a:ext>
            </a:extLst>
          </p:cNvPr>
          <p:cNvSpPr>
            <a:spLocks noGrp="1"/>
          </p:cNvSpPr>
          <p:nvPr>
            <p:ph type="title"/>
          </p:nvPr>
        </p:nvSpPr>
        <p:spPr>
          <a:xfrm>
            <a:off x="865094" y="1081462"/>
            <a:ext cx="9956800" cy="1143000"/>
          </a:xfrm>
        </p:spPr>
        <p:txBody>
          <a:bodyPr>
            <a:normAutofit fontScale="90000"/>
          </a:bodyPr>
          <a:lstStyle/>
          <a:p>
            <a:r>
              <a:rPr lang="ru-RU" dirty="0">
                <a:effectLst/>
                <a:latin typeface="Times New Roman" panose="02020603050405020304" pitchFamily="18" charset="0"/>
                <a:cs typeface="Times New Roman" panose="02020603050405020304" pitchFamily="18" charset="0"/>
              </a:rPr>
              <a:t>Компетенция 19</a:t>
            </a:r>
            <a:br>
              <a:rPr lang="ru-RU" dirty="0">
                <a:effectLst/>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Знание и критический подход к восприятию языка и коммуникации</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9C876A0F-B06C-4CA2-AD9D-99E58CD1171C}"/>
              </a:ext>
            </a:extLst>
          </p:cNvPr>
          <p:cNvSpPr>
            <a:spLocks noGrp="1"/>
          </p:cNvSpPr>
          <p:nvPr>
            <p:ph sz="quarter" idx="1"/>
          </p:nvPr>
        </p:nvSpPr>
        <p:spPr>
          <a:xfrm>
            <a:off x="763079" y="2312894"/>
            <a:ext cx="10353762" cy="3824285"/>
          </a:xfrm>
        </p:spPr>
        <p:txBody>
          <a:bodyPr>
            <a:normAutofit/>
          </a:bodyPr>
          <a:lstStyle/>
          <a:p>
            <a:r>
              <a:rPr lang="ru-RU" sz="2000" dirty="0">
                <a:latin typeface="Times New Roman" panose="02020603050405020304" pitchFamily="18" charset="0"/>
                <a:cs typeface="Times New Roman" panose="02020603050405020304" pitchFamily="18" charset="0"/>
              </a:rPr>
              <a:t>Может объяснить, как интонация, визуальный контакт и язык жестов помогают в общении</a:t>
            </a:r>
          </a:p>
          <a:p>
            <a:r>
              <a:rPr lang="ru-RU" sz="2000" dirty="0">
                <a:latin typeface="Times New Roman" panose="02020603050405020304" pitchFamily="18" charset="0"/>
                <a:cs typeface="Times New Roman" panose="02020603050405020304" pitchFamily="18" charset="0"/>
              </a:rPr>
              <a:t>Может объяснить социальное и психологическое воздействие различных стилей общения</a:t>
            </a:r>
          </a:p>
          <a:p>
            <a:r>
              <a:rPr lang="ru-RU" sz="2000" dirty="0">
                <a:latin typeface="Times New Roman" panose="02020603050405020304" pitchFamily="18" charset="0"/>
                <a:cs typeface="Times New Roman" panose="02020603050405020304" pitchFamily="18" charset="0"/>
              </a:rPr>
              <a:t>Может объяснить, как иногда социальные отношения кодируются языковыми формами, используемыми в разговоре (например, при приветствии, обращении, использовании бранной лексики и т.д.)</a:t>
            </a:r>
          </a:p>
          <a:p>
            <a:r>
              <a:rPr lang="ru-RU" sz="2000" dirty="0">
                <a:latin typeface="Times New Roman" panose="02020603050405020304" pitchFamily="18" charset="0"/>
                <a:cs typeface="Times New Roman" panose="02020603050405020304" pitchFamily="18" charset="0"/>
              </a:rPr>
              <a:t>Может объяснить, почему люди иной культурной принадлежности следуют тем или иным вербальным и невербальным коммуникативными условностями, которые осмыслены с их точки зрения</a:t>
            </a:r>
          </a:p>
          <a:p>
            <a:r>
              <a:rPr lang="ru-RU" sz="2000" dirty="0">
                <a:latin typeface="Times New Roman" panose="02020603050405020304" pitchFamily="18" charset="0"/>
                <a:cs typeface="Times New Roman" panose="02020603050405020304" pitchFamily="18" charset="0"/>
              </a:rPr>
              <a:t>Может критически осмыслить различные коммуникативные условности, применимые, по меньшей мере, в одной иной социальной группе или культуре</a:t>
            </a:r>
          </a:p>
        </p:txBody>
      </p:sp>
    </p:spTree>
    <p:extLst>
      <p:ext uri="{BB962C8B-B14F-4D97-AF65-F5344CB8AC3E}">
        <p14:creationId xmlns:p14="http://schemas.microsoft.com/office/powerpoint/2010/main" val="1456206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28700" y="469037"/>
            <a:ext cx="9817100" cy="3539430"/>
          </a:xfrm>
          <a:prstGeom prst="rect">
            <a:avLst/>
          </a:prstGeom>
        </p:spPr>
        <p:txBody>
          <a:bodyPr wrap="square">
            <a:spAutoFit/>
          </a:bodyPr>
          <a:lstStyle/>
          <a:p>
            <a:pPr algn="just"/>
            <a:r>
              <a:rPr lang="ru-RU" sz="3200" dirty="0"/>
              <a:t>Признание прав человека означает признание того, что каждому человеку дано право требовать соблюдения следующих положений: </a:t>
            </a:r>
            <a:r>
              <a:rPr lang="ru-RU" sz="3200" b="1" dirty="0"/>
              <a:t>я обладаю этими правами</a:t>
            </a:r>
            <a:r>
              <a:rPr lang="ru-RU" sz="3200" dirty="0"/>
              <a:t>, что бы вы ни говорили и ни делали, </a:t>
            </a:r>
            <a:r>
              <a:rPr lang="ru-RU" sz="3200" b="1" dirty="0"/>
              <a:t>потому что я</a:t>
            </a:r>
            <a:r>
              <a:rPr lang="ru-RU" sz="3200" dirty="0"/>
              <a:t>, точно так же, как и вы, </a:t>
            </a:r>
            <a:r>
              <a:rPr lang="ru-RU" sz="3200" b="1" dirty="0"/>
              <a:t>человек</a:t>
            </a:r>
            <a:r>
              <a:rPr lang="ru-RU" sz="3200" dirty="0"/>
              <a:t>. Права человека присущи каждому человеку. </a:t>
            </a:r>
          </a:p>
        </p:txBody>
      </p:sp>
      <p:pic>
        <p:nvPicPr>
          <p:cNvPr id="4" name="Рисунок 3"/>
          <p:cNvPicPr>
            <a:picLocks noChangeAspect="1"/>
          </p:cNvPicPr>
          <p:nvPr/>
        </p:nvPicPr>
        <p:blipFill>
          <a:blip r:embed="rId2"/>
          <a:stretch>
            <a:fillRect/>
          </a:stretch>
        </p:blipFill>
        <p:spPr>
          <a:xfrm>
            <a:off x="6170386" y="3568700"/>
            <a:ext cx="5413828" cy="3045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010130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FE77F3B-EC63-4BD1-BF09-F096AC8C4B3A}"/>
              </a:ext>
            </a:extLst>
          </p:cNvPr>
          <p:cNvSpPr>
            <a:spLocks noGrp="1"/>
          </p:cNvSpPr>
          <p:nvPr>
            <p:ph type="title"/>
          </p:nvPr>
        </p:nvSpPr>
        <p:spPr/>
        <p:txBody>
          <a:bodyPr>
            <a:normAutofit fontScale="90000"/>
          </a:bodyPr>
          <a:lstStyle/>
          <a:p>
            <a:r>
              <a:rPr lang="ru-RU" dirty="0">
                <a:effectLst/>
                <a:latin typeface="Times New Roman" panose="02020603050405020304" pitchFamily="18" charset="0"/>
                <a:cs typeface="Times New Roman" panose="02020603050405020304" pitchFamily="18" charset="0"/>
              </a:rPr>
              <a:t>Компетенция 20</a:t>
            </a:r>
            <a:br>
              <a:rPr lang="ru-RU" dirty="0">
                <a:effectLst/>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Знание и критический подход к восприятию мира</a:t>
            </a:r>
            <a:r>
              <a:rPr lang="ru-RU" dirty="0">
                <a:effectLst/>
              </a:rPr>
              <a:t/>
            </a:r>
            <a:br>
              <a:rPr lang="ru-RU" dirty="0">
                <a:effectLst/>
              </a:rPr>
            </a:br>
            <a:endParaRPr lang="ru-RU" dirty="0"/>
          </a:p>
        </p:txBody>
      </p:sp>
      <p:sp>
        <p:nvSpPr>
          <p:cNvPr id="3" name="Объект 2">
            <a:extLst>
              <a:ext uri="{FF2B5EF4-FFF2-40B4-BE49-F238E27FC236}">
                <a16:creationId xmlns:a16="http://schemas.microsoft.com/office/drawing/2014/main" xmlns="" id="{D708464E-398E-4946-8439-DC84519E28D1}"/>
              </a:ext>
            </a:extLst>
          </p:cNvPr>
          <p:cNvSpPr>
            <a:spLocks noGrp="1"/>
          </p:cNvSpPr>
          <p:nvPr>
            <p:ph sz="quarter" idx="1"/>
          </p:nvPr>
        </p:nvSpPr>
        <p:spPr>
          <a:xfrm>
            <a:off x="913794" y="1422295"/>
            <a:ext cx="10353762" cy="4529325"/>
          </a:xfrm>
        </p:spPr>
        <p:txBody>
          <a:bodyPr>
            <a:normAutofit fontScale="92500" lnSpcReduction="10000"/>
          </a:bodyPr>
          <a:lstStyle/>
          <a:p>
            <a:r>
              <a:rPr lang="ru-RU" sz="2100" dirty="0">
                <a:latin typeface="Times New Roman" panose="02020603050405020304" pitchFamily="18" charset="0"/>
                <a:cs typeface="Times New Roman" panose="02020603050405020304" pitchFamily="18" charset="0"/>
              </a:rPr>
              <a:t>Может объяснить значение базовых политических понятий, включая демократию, свободу, гражданство, права и обязанности</a:t>
            </a:r>
          </a:p>
          <a:p>
            <a:r>
              <a:rPr lang="ru-RU" sz="2000" dirty="0">
                <a:latin typeface="Times New Roman" panose="02020603050405020304" pitchFamily="18" charset="0"/>
                <a:cs typeface="Times New Roman" panose="02020603050405020304" pitchFamily="18" charset="0"/>
              </a:rPr>
              <a:t>Может объяснить, почему каждый обязан уважать права человека (в отношении всех людей)</a:t>
            </a:r>
          </a:p>
          <a:p>
            <a:r>
              <a:rPr lang="ru-RU" sz="2000" dirty="0">
                <a:latin typeface="Times New Roman" panose="02020603050405020304" pitchFamily="18" charset="0"/>
                <a:cs typeface="Times New Roman" panose="02020603050405020304" pitchFamily="18" charset="0"/>
              </a:rPr>
              <a:t>Может объяснить базовые культурные практики (например, культуру еды, формы приветствия, правила вежливости) в культуре, отличной от собственной</a:t>
            </a:r>
          </a:p>
          <a:p>
            <a:r>
              <a:rPr lang="ru-RU" sz="2000" dirty="0">
                <a:latin typeface="Times New Roman" panose="02020603050405020304" pitchFamily="18" charset="0"/>
                <a:cs typeface="Times New Roman" panose="02020603050405020304" pitchFamily="18" charset="0"/>
              </a:rPr>
              <a:t>Способен(-на) понять, что его/ее взгляды на мир представляют собой лишь одну разновидность миропонимания</a:t>
            </a:r>
          </a:p>
          <a:p>
            <a:r>
              <a:rPr lang="ru-RU" sz="2000" dirty="0">
                <a:latin typeface="Times New Roman" panose="02020603050405020304" pitchFamily="18" charset="0"/>
                <a:cs typeface="Times New Roman" panose="02020603050405020304" pitchFamily="18" charset="0"/>
              </a:rPr>
              <a:t>Может оценить воздействие человеческого общества на природу, например, сточки зрения роста населения, развития, потребления ресурсов</a:t>
            </a:r>
          </a:p>
          <a:p>
            <a:r>
              <a:rPr lang="ru-RU" sz="2000" dirty="0">
                <a:latin typeface="Times New Roman" panose="02020603050405020304" pitchFamily="18" charset="0"/>
                <a:cs typeface="Times New Roman" panose="02020603050405020304" pitchFamily="18" charset="0"/>
              </a:rPr>
              <a:t>Способен(-на) критически осмыслить факторы риска, связанного с ущербом для окружающей среды</a:t>
            </a:r>
          </a:p>
          <a:p>
            <a:r>
              <a:rPr lang="ru-RU" sz="2000" dirty="0">
                <a:latin typeface="Times New Roman" panose="02020603050405020304" pitchFamily="18" charset="0"/>
                <a:cs typeface="Times New Roman" panose="02020603050405020304" pitchFamily="18" charset="0"/>
              </a:rPr>
              <a:t>Способен(-на) разъяснить всеобщий, неотчуждаемый и неделимый характер прав человека</a:t>
            </a:r>
          </a:p>
          <a:p>
            <a:r>
              <a:rPr lang="ru-RU" sz="2000" dirty="0">
                <a:latin typeface="Times New Roman" panose="02020603050405020304" pitchFamily="18" charset="0"/>
                <a:cs typeface="Times New Roman" panose="02020603050405020304" pitchFamily="18" charset="0"/>
              </a:rPr>
              <a:t>Способен(-на) критически осмыслить взаимоотношения между правами человека, демократией, миром и безопасностью – в глобальном мире</a:t>
            </a:r>
          </a:p>
        </p:txBody>
      </p:sp>
    </p:spTree>
    <p:extLst>
      <p:ext uri="{BB962C8B-B14F-4D97-AF65-F5344CB8AC3E}">
        <p14:creationId xmlns:p14="http://schemas.microsoft.com/office/powerpoint/2010/main" val="3747736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91C4FFE9-6B72-4ADD-A638-F6D787AC97BE}"/>
              </a:ext>
            </a:extLst>
          </p:cNvPr>
          <p:cNvSpPr>
            <a:spLocks noGrp="1"/>
          </p:cNvSpPr>
          <p:nvPr>
            <p:ph sz="quarter" idx="1"/>
          </p:nvPr>
        </p:nvSpPr>
        <p:spPr>
          <a:xfrm>
            <a:off x="919119" y="475811"/>
            <a:ext cx="10353762" cy="5812693"/>
          </a:xfrm>
        </p:spPr>
        <p:txBody>
          <a:bodyPr>
            <a:noAutofit/>
          </a:bodyPr>
          <a:lstStyle/>
          <a:p>
            <a:pPr algn="just">
              <a:lnSpc>
                <a:spcPct val="90000"/>
              </a:lnSpc>
            </a:pPr>
            <a:r>
              <a:rPr lang="ru-RU" sz="1900" dirty="0">
                <a:latin typeface="Times New Roman" panose="02020603050405020304" pitchFamily="18" charset="0"/>
                <a:cs typeface="Times New Roman" panose="02020603050405020304" pitchFamily="18" charset="0"/>
              </a:rPr>
              <a:t>Способен(-на) критически осмыслить коренные причины нарушений прав человека, включая роль стереотипов и предубеждений в процессах, ведущих к нарушениям прав человека</a:t>
            </a:r>
          </a:p>
          <a:p>
            <a:pPr algn="just">
              <a:lnSpc>
                <a:spcPct val="90000"/>
              </a:lnSpc>
            </a:pPr>
            <a:r>
              <a:rPr lang="ru-RU" sz="1900" dirty="0">
                <a:latin typeface="Times New Roman" panose="02020603050405020304" pitchFamily="18" charset="0"/>
                <a:cs typeface="Times New Roman" panose="02020603050405020304" pitchFamily="18" charset="0"/>
              </a:rPr>
              <a:t>Может объяснить, в чем опасность обобщений от индивидуального поведения до целой культуры</a:t>
            </a:r>
          </a:p>
          <a:p>
            <a:pPr algn="just">
              <a:lnSpc>
                <a:spcPct val="90000"/>
              </a:lnSpc>
            </a:pPr>
            <a:r>
              <a:rPr lang="ru-RU" sz="1900" dirty="0">
                <a:latin typeface="Times New Roman" panose="02020603050405020304" pitchFamily="18" charset="0"/>
                <a:cs typeface="Times New Roman" panose="02020603050405020304" pitchFamily="18" charset="0"/>
              </a:rPr>
              <a:t>Способен(-на) критически осмыслить религиозные символы, ритуалы и язык религии</a:t>
            </a:r>
          </a:p>
          <a:p>
            <a:pPr algn="just">
              <a:lnSpc>
                <a:spcPct val="90000"/>
              </a:lnSpc>
            </a:pPr>
            <a:r>
              <a:rPr lang="ru-RU" sz="1900" dirty="0">
                <a:latin typeface="Times New Roman" panose="02020603050405020304" pitchFamily="18" charset="0"/>
                <a:cs typeface="Times New Roman" panose="02020603050405020304" pitchFamily="18" charset="0"/>
              </a:rPr>
              <a:t>Способен(-на) объяснить воздействие пропаганды в современном мире</a:t>
            </a:r>
          </a:p>
          <a:p>
            <a:pPr algn="just">
              <a:lnSpc>
                <a:spcPct val="90000"/>
              </a:lnSpc>
            </a:pPr>
            <a:r>
              <a:rPr lang="ru-RU" sz="1900" dirty="0">
                <a:latin typeface="Times New Roman" panose="02020603050405020304" pitchFamily="18" charset="0"/>
                <a:cs typeface="Times New Roman" panose="02020603050405020304" pitchFamily="18" charset="0"/>
              </a:rPr>
              <a:t>Может объяснить, как защитить себя от воздействия пропаганды</a:t>
            </a:r>
          </a:p>
          <a:p>
            <a:pPr algn="just">
              <a:lnSpc>
                <a:spcPct val="90000"/>
              </a:lnSpc>
            </a:pPr>
            <a:r>
              <a:rPr lang="ru-RU" sz="1900" dirty="0">
                <a:latin typeface="Times New Roman" panose="02020603050405020304" pitchFamily="18" charset="0"/>
                <a:cs typeface="Times New Roman" panose="02020603050405020304" pitchFamily="18" charset="0"/>
              </a:rPr>
              <a:t>Способен(-на) описать различные способы воздействия граждан на политику</a:t>
            </a:r>
          </a:p>
          <a:p>
            <a:pPr algn="just">
              <a:lnSpc>
                <a:spcPct val="90000"/>
              </a:lnSpc>
            </a:pPr>
            <a:r>
              <a:rPr lang="ru-RU" sz="1900" dirty="0">
                <a:latin typeface="Times New Roman" panose="02020603050405020304" pitchFamily="18" charset="0"/>
                <a:cs typeface="Times New Roman" panose="02020603050405020304" pitchFamily="18" charset="0"/>
              </a:rPr>
              <a:t>Способен(-на) критически осмыслить эволюцию прав человека и продолжающееся развитие системы прав человека в различных частях мира</a:t>
            </a:r>
          </a:p>
          <a:p>
            <a:pPr algn="just">
              <a:lnSpc>
                <a:spcPct val="90000"/>
              </a:lnSpc>
            </a:pPr>
            <a:r>
              <a:rPr lang="ru-RU" sz="1900" dirty="0">
                <a:latin typeface="Times New Roman" panose="02020603050405020304" pitchFamily="18" charset="0"/>
                <a:cs typeface="Times New Roman" panose="02020603050405020304" pitchFamily="18" charset="0"/>
              </a:rPr>
              <a:t>Может объяснить, почему не существует групп той или иной культуры с неизменными, присущими только им характеристиками</a:t>
            </a:r>
          </a:p>
          <a:p>
            <a:pPr algn="just">
              <a:lnSpc>
                <a:spcPct val="90000"/>
              </a:lnSpc>
            </a:pPr>
            <a:r>
              <a:rPr lang="ru-RU" sz="1900" dirty="0">
                <a:latin typeface="Times New Roman" panose="02020603050405020304" pitchFamily="18" charset="0"/>
                <a:cs typeface="Times New Roman" panose="02020603050405020304" pitchFamily="18" charset="0"/>
              </a:rPr>
              <a:t>Может объяснить, почему религиозные группы претерпевают изменения и постоянно находятся в развитии</a:t>
            </a:r>
          </a:p>
          <a:p>
            <a:pPr algn="just">
              <a:lnSpc>
                <a:spcPct val="90000"/>
              </a:lnSpc>
            </a:pPr>
            <a:r>
              <a:rPr lang="ru-RU" sz="1900" dirty="0">
                <a:latin typeface="Times New Roman" panose="02020603050405020304" pitchFamily="18" charset="0"/>
                <a:cs typeface="Times New Roman" panose="02020603050405020304" pitchFamily="18" charset="0"/>
              </a:rPr>
              <a:t>Способен(-на) критически осмыслить методы преподавания истории с </a:t>
            </a:r>
            <a:r>
              <a:rPr lang="ru-RU" sz="1900" dirty="0" err="1">
                <a:latin typeface="Times New Roman" panose="02020603050405020304" pitchFamily="18" charset="0"/>
                <a:cs typeface="Times New Roman" panose="02020603050405020304" pitchFamily="18" charset="0"/>
              </a:rPr>
              <a:t>этноцентрической</a:t>
            </a:r>
            <a:r>
              <a:rPr lang="ru-RU" sz="1900" dirty="0">
                <a:latin typeface="Times New Roman" panose="02020603050405020304" pitchFamily="18" charset="0"/>
                <a:cs typeface="Times New Roman" panose="02020603050405020304" pitchFamily="18" charset="0"/>
              </a:rPr>
              <a:t> точки зрения</a:t>
            </a:r>
          </a:p>
          <a:p>
            <a:pPr algn="just">
              <a:lnSpc>
                <a:spcPct val="90000"/>
              </a:lnSpc>
            </a:pPr>
            <a:r>
              <a:rPr lang="ru-RU" sz="1900" dirty="0">
                <a:latin typeface="Times New Roman" panose="02020603050405020304" pitchFamily="18" charset="0"/>
                <a:cs typeface="Times New Roman" panose="02020603050405020304" pitchFamily="18" charset="0"/>
              </a:rPr>
              <a:t>Может объяснить, как устроена экономика его страны, а также то, как экономические и финансовые процессы влияют на жизнедеятельность общества</a:t>
            </a:r>
          </a:p>
        </p:txBody>
      </p:sp>
    </p:spTree>
    <p:extLst>
      <p:ext uri="{BB962C8B-B14F-4D97-AF65-F5344CB8AC3E}">
        <p14:creationId xmlns:p14="http://schemas.microsoft.com/office/powerpoint/2010/main" val="297728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1559</TotalTime>
  <Words>5179</Words>
  <Application>Microsoft Office PowerPoint</Application>
  <PresentationFormat>Широкоэкранный</PresentationFormat>
  <Paragraphs>421</Paragraphs>
  <Slides>91</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91</vt:i4>
      </vt:variant>
    </vt:vector>
  </HeadingPairs>
  <TitlesOfParts>
    <vt:vector size="97" baseType="lpstr">
      <vt:lpstr>Calibri</vt:lpstr>
      <vt:lpstr>Century Schoolbook</vt:lpstr>
      <vt:lpstr>Times New Roman</vt:lpstr>
      <vt:lpstr>Wingdings</vt:lpstr>
      <vt:lpstr>Wingdings 2</vt:lpstr>
      <vt:lpstr>Эркер</vt:lpstr>
      <vt:lpstr>Современные подходы и технологии гражданского воспитания детей и молодежи</vt:lpstr>
      <vt:lpstr>Что такое «патриотическое воспитание»? Что такое «гражданское воспитание»?</vt:lpstr>
      <vt:lpstr>1. Можно ли быть патриотом и не быть гражданином? Можно ли быть гражданином и не быть патриотом? 2. Кто такой «патриот»? 3. Что такое «патриотизм»? Что в основе?   </vt:lpstr>
      <vt:lpstr>Патриотическое воспитание</vt:lpstr>
      <vt:lpstr>1. Кто такой «гражданин»? 2. Что такое «гражданственность»? Что в основе?  </vt:lpstr>
      <vt:lpstr>Презентация PowerPoint</vt:lpstr>
      <vt:lpstr>Нужно ли воспитание / образование в области права?   </vt:lpstr>
      <vt:lpstr>Гражданское воспитание</vt:lpstr>
      <vt:lpstr>Презентация PowerPoint</vt:lpstr>
      <vt:lpstr>Какие ценности лежат в основе признания прав?   </vt:lpstr>
      <vt:lpstr>Основные ценности</vt:lpstr>
      <vt:lpstr>Что значит «права человека неотъемлемы»? Может ли право быть ограничено?   </vt:lpstr>
      <vt:lpstr>.</vt:lpstr>
      <vt:lpstr>Что значит «права неделимы, взаимозависимы и взаимосвязаны»?   </vt:lpstr>
      <vt:lpstr>Презентация PowerPoint</vt:lpstr>
      <vt:lpstr>Что значит  «права универсальны»?   </vt:lpstr>
      <vt:lpstr>Права человека универсальны</vt:lpstr>
      <vt:lpstr>Презентация PowerPoint</vt:lpstr>
      <vt:lpstr>Исторический обзор</vt:lpstr>
      <vt:lpstr>Презентация PowerPoint</vt:lpstr>
      <vt:lpstr>Презентация PowerPoint</vt:lpstr>
      <vt:lpstr>Презентация PowerPoint</vt:lpstr>
      <vt:lpstr>Презентация PowerPoint</vt:lpstr>
      <vt:lpstr>Выдержки из Хартии</vt:lpstr>
      <vt:lpstr>Презентация PowerPoint</vt:lpstr>
      <vt:lpstr>Наша эра</vt:lpstr>
      <vt:lpstr>XIII-XVIII века</vt:lpstr>
      <vt:lpstr>Презентация PowerPoint</vt:lpstr>
      <vt:lpstr>Презентация PowerPoint</vt:lpstr>
      <vt:lpstr>ХХ век </vt:lpstr>
      <vt:lpstr>Что такое образование в области прав человека?</vt:lpstr>
      <vt:lpstr>Декларация прав человека,  принята Генеральной Ассамблеей ООН 10.12.1948</vt:lpstr>
      <vt:lpstr>Декларация прав человека</vt:lpstr>
      <vt:lpstr>Декларация прав человека</vt:lpstr>
      <vt:lpstr>Конвенция о правах ребенка  (одобрена Генеральной Ассамблеей ООН 20.11.1989, вступила в силу для СССР 15.09.1990)</vt:lpstr>
      <vt:lpstr>Презентация PowerPoint</vt:lpstr>
      <vt:lpstr>Презентация PowerPoint</vt:lpstr>
      <vt:lpstr>Коллизия прав </vt:lpstr>
      <vt:lpstr>Презентация PowerPoint</vt:lpstr>
      <vt:lpstr>Презентация PowerPoint</vt:lpstr>
      <vt:lpstr>История 1  Какие права человека были нарушены?</vt:lpstr>
      <vt:lpstr>Презентация PowerPoint</vt:lpstr>
      <vt:lpstr>ХАРТИЯ О ВОСПИТАНИИ ДЕМОКРАТИЧЕСКОЙ ГРАЖДАНСТВЕННОСТИ И ОБРАЗОВАНИИ В ОБЛАСТИ ПРАВ ЧЕЛОВЕКА </vt:lpstr>
      <vt:lpstr>Образование в области прав человека</vt:lpstr>
      <vt:lpstr>Неформальное образование</vt:lpstr>
      <vt:lpstr>Внеформальное образование</vt:lpstr>
      <vt:lpstr>Одна из основных целей </vt:lpstr>
      <vt:lpstr>Итоговая работа_день 1 </vt:lpstr>
      <vt:lpstr>Дети</vt:lpstr>
      <vt:lpstr>Конвенция о правах ребенка</vt:lpstr>
      <vt:lpstr>Презентация PowerPoint</vt:lpstr>
      <vt:lpstr>Почему КПР столь важна? </vt:lpstr>
      <vt:lpstr>Презентация PowerPoint</vt:lpstr>
      <vt:lpstr>Проблемы</vt:lpstr>
      <vt:lpstr>Инвалидность</vt:lpstr>
      <vt:lpstr>Презентация PowerPoint</vt:lpstr>
      <vt:lpstr>Дискриминация и нетерпимость</vt:lpstr>
      <vt:lpstr>Презентация PowerPoint</vt:lpstr>
      <vt:lpstr>Проблемы</vt:lpstr>
      <vt:lpstr>Война и терроризм</vt:lpstr>
      <vt:lpstr>Презентация PowerPoint</vt:lpstr>
      <vt:lpstr>Презентация PowerPoint</vt:lpstr>
      <vt:lpstr>Презентация PowerPoint</vt:lpstr>
      <vt:lpstr>Презентация PowerPoint</vt:lpstr>
      <vt:lpstr>Презентация PowerPoint</vt:lpstr>
      <vt:lpstr>Гражданское воспитание</vt:lpstr>
      <vt:lpstr>Базовая информация о глобальных темах прав человека</vt:lpstr>
      <vt:lpstr>20 компетенций для Демократической культуры и соответствующие им 135 дескрипторов </vt:lpstr>
      <vt:lpstr>Компетенция 1 Уважение человеческого достоинства и прав человека </vt:lpstr>
      <vt:lpstr>Компетенция 2 Культурное многообразие </vt:lpstr>
      <vt:lpstr>Компетенция 3 Демократия, справедливость, беспристрастность, равноправие и верховенство закона </vt:lpstr>
      <vt:lpstr>Социальны установки </vt:lpstr>
      <vt:lpstr>Компетенция 4 Открытость по отношению к иным культурам, вероисповеданиям, мировоззрениям и обычаям </vt:lpstr>
      <vt:lpstr>Компетенция 5 Уважение </vt:lpstr>
      <vt:lpstr>Компетенция 6 Гражданское самосознание </vt:lpstr>
      <vt:lpstr>Компетенция 7 Ответственность  </vt:lpstr>
      <vt:lpstr>   Компетенция 8 Уверенность в собственных силах </vt:lpstr>
      <vt:lpstr>Компетенция 9 Устойчивость к неопределенности </vt:lpstr>
      <vt:lpstr>Практические навыки </vt:lpstr>
      <vt:lpstr>Компетенция 10 Самообразование  </vt:lpstr>
      <vt:lpstr>Компетенция 11 Аналитическое и критическое мышление </vt:lpstr>
      <vt:lpstr>Компетенция 12 Умение слушать, наблюдательность </vt:lpstr>
      <vt:lpstr>Компетенция 13 Сопереживание </vt:lpstr>
      <vt:lpstr>Компетенция 14 Умение приспосабливаться, адаптироваться </vt:lpstr>
      <vt:lpstr>Компетенция 15 Языковые знания, коммуникативные и полилингвистические навыки </vt:lpstr>
      <vt:lpstr>Компетенция 16 Взаимодействие </vt:lpstr>
      <vt:lpstr>Компетенция 17 Умение разрешать конфликты </vt:lpstr>
      <vt:lpstr>Компетенция 18 Самопознание и критическая самооценка </vt:lpstr>
      <vt:lpstr>Компетенция 19 Знание и критический подход к восприятию языка и коммуникации </vt:lpstr>
      <vt:lpstr>Компетенция 20 Знание и критический подход к восприятию мира </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Плешкуров Никита Алексеевич</dc:creator>
  <cp:lastModifiedBy>Екатерина</cp:lastModifiedBy>
  <cp:revision>102</cp:revision>
  <dcterms:created xsi:type="dcterms:W3CDTF">2020-12-01T07:48:30Z</dcterms:created>
  <dcterms:modified xsi:type="dcterms:W3CDTF">2024-02-07T12:15:03Z</dcterms:modified>
</cp:coreProperties>
</file>