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9"/>
  </p:notesMasterIdLst>
  <p:sldIdLst>
    <p:sldId id="275" r:id="rId2"/>
    <p:sldId id="348" r:id="rId3"/>
    <p:sldId id="327" r:id="rId4"/>
    <p:sldId id="350" r:id="rId5"/>
    <p:sldId id="356" r:id="rId6"/>
    <p:sldId id="357" r:id="rId7"/>
    <p:sldId id="359" r:id="rId8"/>
    <p:sldId id="360" r:id="rId9"/>
    <p:sldId id="361" r:id="rId10"/>
    <p:sldId id="290" r:id="rId11"/>
    <p:sldId id="344" r:id="rId12"/>
    <p:sldId id="343" r:id="rId13"/>
    <p:sldId id="365" r:id="rId14"/>
    <p:sldId id="345" r:id="rId15"/>
    <p:sldId id="366" r:id="rId16"/>
    <p:sldId id="346" r:id="rId17"/>
    <p:sldId id="364" r:id="rId18"/>
  </p:sldIdLst>
  <p:sldSz cx="9147175" cy="5145088"/>
  <p:notesSz cx="6858000" cy="9144000"/>
  <p:defaultTextStyle>
    <a:defPPr>
      <a:defRPr lang="ru-RU"/>
    </a:defPPr>
    <a:lvl1pPr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342900" indent="1143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685800" indent="2286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028700" indent="3429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371600" indent="457200" algn="l" defTabSz="685800" rtl="0" eaLnBrk="0" fontAlgn="base" hangingPunct="0">
      <a:spcBef>
        <a:spcPct val="0"/>
      </a:spcBef>
      <a:spcAft>
        <a:spcPct val="0"/>
      </a:spcAft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sz="13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5B4C"/>
    <a:srgbClr val="008A59"/>
    <a:srgbClr val="006440"/>
    <a:srgbClr val="019A62"/>
    <a:srgbClr val="008656"/>
    <a:srgbClr val="009B62"/>
    <a:srgbClr val="343434"/>
    <a:srgbClr val="33395B"/>
    <a:srgbClr val="FE1527"/>
    <a:srgbClr val="0031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88" autoAdjust="0"/>
    <p:restoredTop sz="88545" autoAdjust="0"/>
  </p:normalViewPr>
  <p:slideViewPr>
    <p:cSldViewPr snapToGrid="0" showGuides="1">
      <p:cViewPr varScale="1">
        <p:scale>
          <a:sx n="78" d="100"/>
          <a:sy n="78" d="100"/>
        </p:scale>
        <p:origin x="108" y="876"/>
      </p:cViewPr>
      <p:guideLst>
        <p:guide orient="horz" pos="1620"/>
        <p:guide pos="288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-378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047-4DD8-B520-C264AF00DC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047-4DD8-B520-C264AF00DC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047-4DD8-B520-C264AF00DC2C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047-4DD8-B520-C264AF00DC2C}"/>
              </c:ext>
            </c:extLst>
          </c:dPt>
          <c:dLbls>
            <c:dLbl>
              <c:idx val="0"/>
              <c:layout>
                <c:manualLayout>
                  <c:x val="-0.11203701981979748"/>
                  <c:y val="-6.42744362132143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047-4DD8-B520-C264AF00DC2C}"/>
                </c:ext>
              </c:extLst>
            </c:dLbl>
            <c:dLbl>
              <c:idx val="1"/>
              <c:layout>
                <c:manualLayout>
                  <c:x val="8.9379270305840156E-2"/>
                  <c:y val="3.23839336293427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047-4DD8-B520-C264AF00DC2C}"/>
                </c:ext>
              </c:extLst>
            </c:dLbl>
            <c:dLbl>
              <c:idx val="2"/>
              <c:layout>
                <c:manualLayout>
                  <c:x val="5.2478146157835255E-2"/>
                  <c:y val="9.97166092186005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4110795002592918E-2"/>
                      <c:h val="5.388754052173322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D047-4DD8-B520-C264AF00DC2C}"/>
                </c:ext>
              </c:extLst>
            </c:dLbl>
            <c:dLbl>
              <c:idx val="3"/>
              <c:layout>
                <c:manualLayout>
                  <c:x val="1.7827900605564748E-2"/>
                  <c:y val="9.88207588359454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D047-4DD8-B520-C264AF00DC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1 раз в семестр</c:v>
                </c:pt>
                <c:pt idx="1">
                  <c:v>1 раз в месяц</c:v>
                </c:pt>
                <c:pt idx="2">
                  <c:v>1 раз в год</c:v>
                </c:pt>
                <c:pt idx="3">
                  <c:v>1 раз в квартал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45</c:v>
                </c:pt>
                <c:pt idx="1">
                  <c:v>12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B-4136-9781-4A6DC2206B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D72FE9-0F11-4566-8908-1E0AB17DA086}" type="datetimeFigureOut">
              <a:rPr lang="ru-RU" smtClean="0"/>
              <a:pPr/>
              <a:t>01.02.2022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902E56-BF2A-42E5-80A8-676B4A40B9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79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02E56-BF2A-42E5-80A8-676B4A40B9C4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5766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02E56-BF2A-42E5-80A8-676B4A40B9C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5467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02E56-BF2A-42E5-80A8-676B4A40B9C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3948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02E56-BF2A-42E5-80A8-676B4A40B9C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208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02E56-BF2A-42E5-80A8-676B4A40B9C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73477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902E56-BF2A-42E5-80A8-676B4A40B9C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458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397" y="842034"/>
            <a:ext cx="6860381" cy="1791253"/>
          </a:xfrm>
        </p:spPr>
        <p:txBody>
          <a:bodyPr anchor="b"/>
          <a:lstStyle>
            <a:lvl1pPr algn="ctr">
              <a:defRPr sz="45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397" y="2702363"/>
            <a:ext cx="6860381" cy="1242205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91" indent="0" algn="ctr">
              <a:buNone/>
              <a:defRPr sz="1500"/>
            </a:lvl2pPr>
            <a:lvl3pPr marL="685983" indent="0" algn="ctr">
              <a:buNone/>
              <a:defRPr sz="1350"/>
            </a:lvl3pPr>
            <a:lvl4pPr marL="1028974" indent="0" algn="ctr">
              <a:buNone/>
              <a:defRPr sz="1200"/>
            </a:lvl4pPr>
            <a:lvl5pPr marL="1371966" indent="0" algn="ctr">
              <a:buNone/>
              <a:defRPr sz="1200"/>
            </a:lvl5pPr>
            <a:lvl6pPr marL="1714957" indent="0" algn="ctr">
              <a:buNone/>
              <a:defRPr sz="1200"/>
            </a:lvl6pPr>
            <a:lvl7pPr marL="2057949" indent="0" algn="ctr">
              <a:buNone/>
              <a:defRPr sz="1200"/>
            </a:lvl7pPr>
            <a:lvl8pPr marL="2400940" indent="0" algn="ctr">
              <a:buNone/>
              <a:defRPr sz="1200"/>
            </a:lvl8pPr>
            <a:lvl9pPr marL="2743932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ED9EB-6DA6-4B7C-A80A-61C2CEFB30FC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81DC14-5F54-41C2-B32A-E2F05FC6A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382497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34CF8-AE5C-4582-B014-AD86E26C45D2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57320C-05FE-4E99-A3DB-2CB9476364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0064887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5947" y="273928"/>
            <a:ext cx="1972360" cy="436022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870" y="273928"/>
            <a:ext cx="5802739" cy="43602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1A2A-5C83-4AA4-9595-1F4D40F174E3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78D9-143E-4F8F-B205-DCCBE5C39C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07378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41F8BF-B651-4D64-B885-EA1A7B631705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D7F79B-9B9B-480B-ADD3-8795E1B33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008694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104" y="1282702"/>
            <a:ext cx="7889438" cy="2140213"/>
          </a:xfrm>
        </p:spPr>
        <p:txBody>
          <a:bodyPr anchor="b"/>
          <a:lstStyle>
            <a:lvl1pPr>
              <a:defRPr sz="45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104" y="3443160"/>
            <a:ext cx="7889438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503E2-179A-4989-B779-1DA6C10264E3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14C98-B7D6-442E-9CB8-848C3F8891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891041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868" y="1369642"/>
            <a:ext cx="3887549" cy="3264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760" y="1369642"/>
            <a:ext cx="3887549" cy="326451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6E981-D345-4285-909F-4341F35B5BAB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1A0DE-B5F0-4618-A551-D7D25E141C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69020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273931"/>
            <a:ext cx="7889438" cy="99447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062" y="1261261"/>
            <a:ext cx="3869683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062" y="1879386"/>
            <a:ext cx="3869683" cy="27642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0759" y="1261261"/>
            <a:ext cx="3888741" cy="61812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91" indent="0">
              <a:buNone/>
              <a:defRPr sz="1500" b="1"/>
            </a:lvl2pPr>
            <a:lvl3pPr marL="685983" indent="0">
              <a:buNone/>
              <a:defRPr sz="1350" b="1"/>
            </a:lvl3pPr>
            <a:lvl4pPr marL="1028974" indent="0">
              <a:buNone/>
              <a:defRPr sz="1200" b="1"/>
            </a:lvl4pPr>
            <a:lvl5pPr marL="1371966" indent="0">
              <a:buNone/>
              <a:defRPr sz="1200" b="1"/>
            </a:lvl5pPr>
            <a:lvl6pPr marL="1714957" indent="0">
              <a:buNone/>
              <a:defRPr sz="1200" b="1"/>
            </a:lvl6pPr>
            <a:lvl7pPr marL="2057949" indent="0">
              <a:buNone/>
              <a:defRPr sz="1200" b="1"/>
            </a:lvl7pPr>
            <a:lvl8pPr marL="2400940" indent="0">
              <a:buNone/>
              <a:defRPr sz="1200" b="1"/>
            </a:lvl8pPr>
            <a:lvl9pPr marL="2743932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0759" y="1879386"/>
            <a:ext cx="3888741" cy="276429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A2529-8B99-4068-9493-FCA511C08B94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EA221-1038-4C1A-8B52-3E5EC9B36B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0080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CC647-02F2-443D-986B-5EA8D33D88F4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ACCDD-A657-4CF9-96A7-00FC2B52E6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9269684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 userDrawn="1"/>
        </p:nvSpPr>
        <p:spPr>
          <a:xfrm rot="16200000">
            <a:off x="8651815" y="4649725"/>
            <a:ext cx="234883" cy="755837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753" y="38616"/>
            <a:ext cx="1145375" cy="39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ый треугольник 8"/>
          <p:cNvSpPr/>
          <p:nvPr userDrawn="1"/>
        </p:nvSpPr>
        <p:spPr>
          <a:xfrm rot="16200000">
            <a:off x="8625178" y="4707681"/>
            <a:ext cx="140940" cy="733874"/>
          </a:xfrm>
          <a:prstGeom prst="rtTriangle">
            <a:avLst/>
          </a:prstGeom>
          <a:solidFill>
            <a:srgbClr val="009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85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8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8743" y="740800"/>
            <a:ext cx="4630757" cy="3656347"/>
          </a:xfrm>
        </p:spPr>
        <p:txBody>
          <a:bodyPr/>
          <a:lstStyle>
            <a:lvl1pPr>
              <a:defRPr sz="2401"/>
            </a:lvl1pPr>
            <a:lvl2pPr>
              <a:defRPr sz="2101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A5C83-3571-4FDE-8780-7FC85B45FD28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79102-4E63-4823-8B0B-FC308D1E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9918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60" y="343008"/>
            <a:ext cx="2950202" cy="1200521"/>
          </a:xfrm>
        </p:spPr>
        <p:txBody>
          <a:bodyPr anchor="b"/>
          <a:lstStyle>
            <a:lvl1pPr>
              <a:defRPr sz="240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8743" y="740800"/>
            <a:ext cx="4630757" cy="3656347"/>
          </a:xfrm>
        </p:spPr>
        <p:txBody>
          <a:bodyPr rtlCol="0">
            <a:normAutofit/>
          </a:bodyPr>
          <a:lstStyle>
            <a:lvl1pPr marL="0" indent="0">
              <a:buNone/>
              <a:defRPr sz="2401"/>
            </a:lvl1pPr>
            <a:lvl2pPr marL="342991" indent="0">
              <a:buNone/>
              <a:defRPr sz="2101"/>
            </a:lvl2pPr>
            <a:lvl3pPr marL="685983" indent="0">
              <a:buNone/>
              <a:defRPr sz="1800"/>
            </a:lvl3pPr>
            <a:lvl4pPr marL="1028974" indent="0">
              <a:buNone/>
              <a:defRPr sz="1500"/>
            </a:lvl4pPr>
            <a:lvl5pPr marL="1371966" indent="0">
              <a:buNone/>
              <a:defRPr sz="1500"/>
            </a:lvl5pPr>
            <a:lvl6pPr marL="1714957" indent="0">
              <a:buNone/>
              <a:defRPr sz="1500"/>
            </a:lvl6pPr>
            <a:lvl7pPr marL="2057949" indent="0">
              <a:buNone/>
              <a:defRPr sz="1500"/>
            </a:lvl7pPr>
            <a:lvl8pPr marL="2400940" indent="0">
              <a:buNone/>
              <a:defRPr sz="1500"/>
            </a:lvl8pPr>
            <a:lvl9pPr marL="2743932" indent="0">
              <a:buNone/>
              <a:defRPr sz="15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060" y="1543526"/>
            <a:ext cx="2950202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91" indent="0">
              <a:buNone/>
              <a:defRPr sz="1050"/>
            </a:lvl2pPr>
            <a:lvl3pPr marL="685983" indent="0">
              <a:buNone/>
              <a:defRPr sz="900"/>
            </a:lvl3pPr>
            <a:lvl4pPr marL="1028974" indent="0">
              <a:buNone/>
              <a:defRPr sz="750"/>
            </a:lvl4pPr>
            <a:lvl5pPr marL="1371966" indent="0">
              <a:buNone/>
              <a:defRPr sz="750"/>
            </a:lvl5pPr>
            <a:lvl6pPr marL="1714957" indent="0">
              <a:buNone/>
              <a:defRPr sz="750"/>
            </a:lvl6pPr>
            <a:lvl7pPr marL="2057949" indent="0">
              <a:buNone/>
              <a:defRPr sz="750"/>
            </a:lvl7pPr>
            <a:lvl8pPr marL="2400940" indent="0">
              <a:buNone/>
              <a:defRPr sz="750"/>
            </a:lvl8pPr>
            <a:lvl9pPr marL="2743932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97C2E8-16C5-4FE9-A998-F6B98920B5D4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699F4-C4B1-4BED-9CEE-46D6A86BCF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022083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4639"/>
            <a:ext cx="788987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70013"/>
            <a:ext cx="7889875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2" y="4768850"/>
            <a:ext cx="2058988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DC34594-A88A-4743-B1D3-B4C6F41FFB51}" type="datetimeFigureOut">
              <a:rPr lang="ru-RU"/>
              <a:pPr>
                <a:defRPr/>
              </a:pPr>
              <a:t>01.02.2022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30540" y="4768850"/>
            <a:ext cx="30861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540" y="4768850"/>
            <a:ext cx="2058987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696255F-5E89-4150-9DF7-A7B8906DD3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ransition spd="slow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6453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44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436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427" indent="-171496" algn="l" defTabSz="6859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nisman@cposo.r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.asurso.ru/course/view.php?id=18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671145" cy="8008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1561467"/>
            <a:ext cx="4996127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  <a:spcAft>
                <a:spcPts val="500"/>
              </a:spcAft>
              <a:defRPr/>
            </a:pPr>
            <a:r>
              <a:rPr lang="ru-RU" sz="17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в деятельности</a:t>
            </a:r>
          </a:p>
          <a:p>
            <a:pPr algn="ctr">
              <a:lnSpc>
                <a:spcPts val="2400"/>
              </a:lnSpc>
              <a:spcAft>
                <a:spcPts val="500"/>
              </a:spcAft>
              <a:defRPr/>
            </a:pPr>
            <a:r>
              <a:rPr lang="ru-RU" sz="17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Классных руководителей / кураторов</a:t>
            </a:r>
          </a:p>
          <a:p>
            <a:pPr algn="ctr">
              <a:lnSpc>
                <a:spcPts val="2400"/>
              </a:lnSpc>
              <a:spcAft>
                <a:spcPts val="500"/>
              </a:spcAft>
              <a:defRPr/>
            </a:pPr>
            <a:r>
              <a:rPr lang="ru-RU" sz="17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профессиональных образовательных организациях </a:t>
            </a:r>
          </a:p>
          <a:p>
            <a:pPr algn="ctr">
              <a:lnSpc>
                <a:spcPts val="2400"/>
              </a:lnSpc>
              <a:spcAft>
                <a:spcPts val="500"/>
              </a:spcAft>
              <a:defRPr/>
            </a:pPr>
            <a:r>
              <a:rPr lang="ru-RU" sz="17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Самарской области </a:t>
            </a:r>
            <a:endParaRPr lang="ru-RU" sz="17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590466" y="1686825"/>
            <a:ext cx="35567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1" cap="all" dirty="0" smtClean="0">
                <a:solidFill>
                  <a:srgbClr val="3434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Февраль 2022</a:t>
            </a:r>
            <a:endParaRPr lang="ru-RU" sz="1400" dirty="0">
              <a:solidFill>
                <a:srgbClr val="34343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3002"/>
            <a:ext cx="89658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6440"/>
                </a:solidFill>
                <a:latin typeface="Arial" pitchFamily="34" charset="0"/>
                <a:cs typeface="Arial" pitchFamily="34" charset="0"/>
              </a:rPr>
              <a:t>МИНИСТЕРСТВО ОБРАЗОВАНИЯ И </a:t>
            </a:r>
            <a:r>
              <a:rPr lang="ru-RU" sz="1400" b="1" dirty="0">
                <a:solidFill>
                  <a:srgbClr val="006440"/>
                </a:solidFill>
                <a:latin typeface="Arial" pitchFamily="34" charset="0"/>
                <a:cs typeface="Arial" pitchFamily="34" charset="0"/>
              </a:rPr>
              <a:t>НАУКИ САМАРСКОЙ ОБЛАСТИ</a:t>
            </a:r>
          </a:p>
          <a:p>
            <a:pPr algn="ctr"/>
            <a:endParaRPr lang="ru-RU" sz="1400" b="1" dirty="0">
              <a:solidFill>
                <a:srgbClr val="00644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804" y="1260644"/>
            <a:ext cx="2368032" cy="160126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01994" y="3679723"/>
            <a:ext cx="187304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02 февраля 2022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28785" y="3057259"/>
            <a:ext cx="412641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i="1" kern="1200" cap="all" dirty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Нисман Ольга Юрьевна, </a:t>
            </a:r>
            <a:r>
              <a:rPr lang="ru-RU" sz="900" i="1" cap="all" dirty="0" smtClean="0"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директор </a:t>
            </a:r>
            <a:r>
              <a:rPr lang="ru-RU" sz="900" i="1" kern="1200" cap="all" dirty="0" smtClean="0">
                <a:solidFill>
                  <a:schemeClr val="tx1"/>
                </a:solidFill>
                <a:latin typeface="Arial" panose="020B0604020202020204" pitchFamily="34" charset="0"/>
                <a:ea typeface="Roboto" panose="020B0604020202020204" charset="0"/>
                <a:cs typeface="Arial" panose="020B0604020202020204" pitchFamily="34" charset="0"/>
              </a:rPr>
              <a:t>ЦПО Самарской области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628784" y="3247723"/>
            <a:ext cx="4518391" cy="42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50" i="1" dirty="0" smtClean="0">
                <a:solidFill>
                  <a:schemeClr val="tx1"/>
                </a:solidFill>
              </a:rPr>
              <a:t>Контакты: </a:t>
            </a:r>
            <a:r>
              <a:rPr lang="en-US" sz="1050" i="1" dirty="0" smtClean="0">
                <a:solidFill>
                  <a:schemeClr val="tx1"/>
                </a:solidFill>
              </a:rPr>
              <a:t>e-mail</a:t>
            </a:r>
            <a:r>
              <a:rPr lang="ru-RU" sz="1050" i="1" dirty="0" smtClean="0">
                <a:solidFill>
                  <a:schemeClr val="tx1"/>
                </a:solidFill>
              </a:rPr>
              <a:t>:</a:t>
            </a:r>
            <a:r>
              <a:rPr lang="en-US" sz="1050" i="1" dirty="0" smtClean="0">
                <a:solidFill>
                  <a:schemeClr val="tx1"/>
                </a:solidFill>
              </a:rPr>
              <a:t> </a:t>
            </a:r>
            <a:r>
              <a:rPr lang="en-US" sz="1050" i="1" dirty="0" smtClean="0">
                <a:solidFill>
                  <a:schemeClr val="tx1"/>
                </a:solidFill>
                <a:hlinkClick r:id="rId4"/>
              </a:rPr>
              <a:t>nisman@cposo.ru</a:t>
            </a:r>
            <a:endParaRPr lang="ru-RU" sz="1050" i="1" dirty="0" smtClean="0">
              <a:solidFill>
                <a:schemeClr val="tx1"/>
              </a:solidFill>
            </a:endParaRPr>
          </a:p>
          <a:p>
            <a:r>
              <a:rPr lang="ru-RU" sz="1050" i="1" dirty="0" smtClean="0">
                <a:solidFill>
                  <a:schemeClr val="tx1"/>
                </a:solidFill>
              </a:rPr>
              <a:t>8 (846) 332</a:t>
            </a:r>
            <a:r>
              <a:rPr lang="en-US" sz="1050" i="1" dirty="0" smtClean="0">
                <a:solidFill>
                  <a:schemeClr val="tx1"/>
                </a:solidFill>
              </a:rPr>
              <a:t> </a:t>
            </a:r>
            <a:r>
              <a:rPr lang="ru-RU" sz="1050" i="1" dirty="0" smtClean="0">
                <a:solidFill>
                  <a:schemeClr val="tx1"/>
                </a:solidFill>
              </a:rPr>
              <a:t>20</a:t>
            </a:r>
            <a:r>
              <a:rPr lang="en-US" sz="1050" i="1" dirty="0" smtClean="0">
                <a:solidFill>
                  <a:schemeClr val="tx1"/>
                </a:solidFill>
              </a:rPr>
              <a:t> </a:t>
            </a:r>
            <a:r>
              <a:rPr lang="ru-RU" sz="1050" i="1" dirty="0" smtClean="0">
                <a:solidFill>
                  <a:schemeClr val="tx1"/>
                </a:solidFill>
              </a:rPr>
              <a:t>80; </a:t>
            </a:r>
            <a:r>
              <a:rPr lang="en-US" sz="1050" i="1" dirty="0" smtClean="0">
                <a:solidFill>
                  <a:schemeClr val="tx1"/>
                </a:solidFill>
              </a:rPr>
              <a:t> </a:t>
            </a:r>
            <a:r>
              <a:rPr lang="ru-RU" sz="1050" i="1" dirty="0" smtClean="0">
                <a:solidFill>
                  <a:schemeClr val="tx1"/>
                </a:solidFill>
              </a:rPr>
              <a:t>89276052558</a:t>
            </a:r>
            <a:endParaRPr lang="ru-RU" sz="1050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2220678" y="1174842"/>
            <a:ext cx="5171089" cy="4928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Единый методический день</a:t>
            </a:r>
            <a:endParaRPr lang="ru-RU" sz="18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4000" y="2612770"/>
            <a:ext cx="4392001" cy="234802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ru-RU" sz="1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деятельности классного руководителя в системе СПО» (95 подключений) 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презентацией 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лучших 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практик: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Журнал классного руководителя (</a:t>
            </a:r>
            <a:r>
              <a:rPr lang="ru-RU" sz="1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Безенчукский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аграрный техникум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Первые шаги в классное руководство 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(Сергиевский губернский техникум) </a:t>
            </a:r>
            <a:endParaRPr lang="ru-RU" sz="10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«Горящие сердца» - как воспитать студентов (Губернский 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колледж г. 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Сызрани);</a:t>
            </a:r>
          </a:p>
          <a:p>
            <a:pPr marL="171450" indent="-171450" algn="just">
              <a:buFontTx/>
              <a:buChar char="-"/>
            </a:pP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«Дружба народов», «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Рахат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Лукум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и др. успешные 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проекты 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(Красноярский 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государственный 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техникум)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Плох тот воспитатель детей, который не помнит своего детства (Борский государственный техникум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);</a:t>
            </a:r>
          </a:p>
          <a:p>
            <a:pPr marL="171450" indent="-171450" algn="just">
              <a:buFontTx/>
              <a:buChar char="-"/>
            </a:pP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раскрыть потенциал студента (</a:t>
            </a:r>
            <a:r>
              <a:rPr lang="ru-RU" sz="10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Нефтегорский</a:t>
            </a:r>
            <a:r>
              <a:rPr lang="ru-RU" sz="1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государственный техникум</a:t>
            </a:r>
            <a:r>
              <a:rPr lang="ru-RU" sz="1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587199" y="2685257"/>
            <a:ext cx="3173914" cy="1095006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Формирование цифровой гражданственности как залог </a:t>
            </a:r>
            <a:r>
              <a:rPr lang="ru-RU" sz="1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online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благополучия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презентацией лучших практик работы классных руководителей системы СПО.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587199" y="1974711"/>
            <a:ext cx="3173915" cy="314364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(май)</a:t>
            </a:r>
            <a:endParaRPr lang="ru-RU" sz="1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4001" y="1974710"/>
            <a:ext cx="4392000" cy="314364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(23 апреля)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000" y="57600"/>
            <a:ext cx="807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Содержание работы с ПОО </a:t>
            </a:r>
          </a:p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(новые формы и инструменты работы)</a:t>
            </a:r>
            <a:endParaRPr lang="ru-RU" sz="2400" b="1" dirty="0">
              <a:solidFill>
                <a:srgbClr val="0064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14478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396800" y="1100522"/>
            <a:ext cx="6451200" cy="4928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Повышение квалификации классных руководителей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5247" y="2187971"/>
            <a:ext cx="3787976" cy="907654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Разработан и апробирован курс </a:t>
            </a:r>
            <a:r>
              <a:rPr lang="ru-RU" alt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повышения квалификации –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«Организация деятельности классного руководителя в ПОО</a:t>
            </a:r>
            <a:r>
              <a:rPr lang="ru-RU" alt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(29 человек)*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874400" y="2187971"/>
            <a:ext cx="3886715" cy="907654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Размещение курса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повышения квалификации – «Организация деятельности классного руководителя в ПОО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системе дистанционного обучения ЦПО Самарской области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874400" y="1773255"/>
            <a:ext cx="3886715" cy="308809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5247" y="1758710"/>
            <a:ext cx="3781553" cy="314364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 </a:t>
            </a:r>
            <a:r>
              <a:rPr lang="ru-RU" sz="1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(май-июнь)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5246" y="3266620"/>
            <a:ext cx="8085868" cy="127658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just"/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Курсы </a:t>
            </a:r>
            <a:r>
              <a:rPr lang="ru-RU" alt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повышения квалификации </a:t>
            </a:r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ЦПО по разным направлениям воспитательной работы в 2021 году:</a:t>
            </a:r>
          </a:p>
          <a:p>
            <a:pPr lvl="0" algn="just"/>
            <a:endParaRPr lang="ru-RU" altLang="ru-RU" sz="7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 algn="just">
              <a:buFontTx/>
              <a:buChar char="-"/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Противодействие идеологии экстремизма и терроризма в молодежной среде (52 человека)</a:t>
            </a:r>
          </a:p>
          <a:p>
            <a:pPr marL="171450" lvl="0" indent="-171450" algn="just">
              <a:buFontTx/>
              <a:buChar char="-"/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Современные подходы и технологии гражданского воспитания молодежи (74 человека);</a:t>
            </a:r>
          </a:p>
          <a:p>
            <a:pPr marL="171450" lvl="0" indent="-171450" algn="just">
              <a:buFontTx/>
              <a:buChar char="-"/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Технология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проектирования воспитательной системы в учреждении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СПО (138 человек);</a:t>
            </a:r>
          </a:p>
          <a:p>
            <a:pPr marL="171450" lvl="0" indent="-171450" algn="just">
              <a:buFontTx/>
              <a:buChar char="-"/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контроля и оценки качества воспитательной работы при организации рабочей программы воспитания (50 человек)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72000" y="57600"/>
            <a:ext cx="807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Содержание работы с ПОО </a:t>
            </a:r>
          </a:p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(новые формы и инструменты работы)</a:t>
            </a:r>
            <a:endParaRPr lang="ru-RU" sz="2400" b="1" dirty="0">
              <a:solidFill>
                <a:srgbClr val="00644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5247" y="4816800"/>
            <a:ext cx="75759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i="1" dirty="0" smtClean="0">
                <a:solidFill>
                  <a:srgbClr val="002060"/>
                </a:solidFill>
              </a:rPr>
              <a:t>* Курс реализован в смешанном формате по заказу Сергиевского губернского техникума</a:t>
            </a:r>
            <a:endParaRPr lang="ru-RU" sz="120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045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029600" y="979200"/>
            <a:ext cx="7408800" cy="57101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Единый классный час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обучающихся </a:t>
            </a:r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ПОО и </a:t>
            </a:r>
            <a:r>
              <a:rPr lang="ru-RU" sz="1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классных руководителей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75247" y="2187970"/>
            <a:ext cx="3599779" cy="236242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just"/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Самозанятость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как ресурс профессионального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саморазвития</a:t>
            </a: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ходе классного часа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обсуждались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следующие вопросы: «</a:t>
            </a:r>
            <a:r>
              <a:rPr lang="ru-RU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Самозанятость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плюсы и возможности», «Как стать </a:t>
            </a:r>
            <a:r>
              <a:rPr lang="ru-RU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самозанятым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», «Нюансы налогового режима для </a:t>
            </a:r>
            <a:r>
              <a:rPr lang="ru-RU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самозанятых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Ведущие - Сергеева Светлана Алексеевна, директор регионального развития ГК ПРАВО, </a:t>
            </a:r>
            <a:r>
              <a:rPr lang="ru-RU" sz="11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Гетинкау</a:t>
            </a:r>
            <a:r>
              <a:rPr lang="ru-RU" sz="1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Ирина Викторовна, преподаватель ГК ПРАВО.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5160270" y="2187971"/>
            <a:ext cx="3600845" cy="2362428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Online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благополучие</a:t>
            </a:r>
          </a:p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ходе классного часа будут обсуждаться следующие вопросы: «Что такое цифровой интеллект и важен ли он в современном образовании?», «Цифровая гражданственность как залог </a:t>
            </a:r>
            <a:r>
              <a:rPr lang="ru-RU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online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благополучия», «Право в цифре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».</a:t>
            </a:r>
          </a:p>
          <a:p>
            <a:pPr algn="just"/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История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профессионального образования С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амарской области</a:t>
            </a:r>
          </a:p>
          <a:p>
            <a:pPr algn="just"/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Трансляция из Музея истории </a:t>
            </a:r>
            <a:r>
              <a:rPr lang="ru-RU" sz="1200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профтехобразования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Самарской области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60270" y="1773255"/>
            <a:ext cx="3600845" cy="308809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 (февраль, сентябрь)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5247" y="1758710"/>
            <a:ext cx="3600845" cy="314364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 (12  мая)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000" y="57600"/>
            <a:ext cx="807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Содержание работы с ПОО </a:t>
            </a:r>
          </a:p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(новые формы и инструменты работы)</a:t>
            </a:r>
            <a:endParaRPr lang="ru-RU" sz="2400" b="1" dirty="0">
              <a:solidFill>
                <a:srgbClr val="0064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770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836000" y="920523"/>
            <a:ext cx="6084000" cy="38267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Электронный методический кабинет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0400" y="1390984"/>
            <a:ext cx="4064400" cy="314364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2021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000" y="57600"/>
            <a:ext cx="807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Содержание работы с ПОО </a:t>
            </a:r>
          </a:p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(новые формы и инструменты работы)</a:t>
            </a:r>
            <a:endParaRPr lang="ru-RU" sz="2400" b="1" dirty="0">
              <a:solidFill>
                <a:srgbClr val="00644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0400" y="1835171"/>
            <a:ext cx="4064400" cy="1390428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Тематические блоки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Учебно-методические документы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Нормативно-правовые акты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Методическая копилка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Полезные ссылки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Результаты работы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Новости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4878000" y="1390985"/>
            <a:ext cx="4114800" cy="314363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2022  </a:t>
            </a:r>
            <a:endParaRPr lang="ru-RU" sz="11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4350918" y="1939626"/>
            <a:ext cx="380964" cy="541701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878000" y="1835170"/>
            <a:ext cx="4114800" cy="1390429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Электронный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банк разработок тематических классных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часов.</a:t>
            </a:r>
            <a:endParaRPr lang="ru-RU" sz="12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Банк лучших практик по организации работы классных руководителей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Размещение материалов по ЕМД классных руководителей, единым классным часам.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Учебно-методические документы</a:t>
            </a:r>
          </a:p>
          <a:p>
            <a:pPr marL="171450" indent="-171450" algn="just">
              <a:buFont typeface="Wingdings" pitchFamily="2" charset="2"/>
              <a:buChar char="q"/>
            </a:pPr>
            <a:endParaRPr 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92000" y="3369601"/>
            <a:ext cx="3096000" cy="166319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Скриншот из ЭМК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400" y="3288544"/>
            <a:ext cx="4064400" cy="182531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8000" y="3288544"/>
            <a:ext cx="4114801" cy="1856544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cxnSp>
        <p:nvCxnSpPr>
          <p:cNvPr id="5" name="Прямая со стрелкой 4"/>
          <p:cNvCxnSpPr/>
          <p:nvPr/>
        </p:nvCxnSpPr>
        <p:spPr>
          <a:xfrm>
            <a:off x="2098548" y="2596752"/>
            <a:ext cx="2713703" cy="839217"/>
          </a:xfrm>
          <a:prstGeom prst="straightConnector1">
            <a:avLst/>
          </a:prstGeom>
          <a:ln w="9525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6613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396800" y="1029600"/>
            <a:ext cx="6847200" cy="61421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Конкурс профессионального мастерства среди  </a:t>
            </a:r>
          </a:p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классных руководителей ПОО региона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5247" y="2187971"/>
            <a:ext cx="3599779" cy="276503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lvl="0" algn="just"/>
            <a:r>
              <a:rPr lang="ru-RU" alt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Областной конкурс профессионального мастерства среди классных руководителей ПОО Самарской области </a:t>
            </a:r>
            <a:r>
              <a:rPr lang="ru-RU" alt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«Классный руководитель года» 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(66 </a:t>
            </a:r>
            <a:r>
              <a:rPr lang="ru-RU" alt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</a:t>
            </a:r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 -</a:t>
            </a:r>
          </a:p>
          <a:p>
            <a:pPr lvl="0" algn="just"/>
            <a:endParaRPr lang="ru-RU" alt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выявление </a:t>
            </a:r>
            <a:r>
              <a:rPr lang="ru-RU" alt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лучших практик воспитательной работы классных руководителей профессиональных образовательных организаций Самарской области и повышение уровня профессионального мастерства педагогического сообщества за счет расширения творческих контактов, обмена идеями и достижениями в области воспитания. </a:t>
            </a:r>
            <a:endParaRPr lang="ru-RU" alt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lvl="0" algn="just"/>
            <a:endParaRPr lang="ru-RU" alt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160269" y="2187971"/>
            <a:ext cx="3600845" cy="907654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Областной конкурс профессионального мастерства среди классных руководителей ПОО Самарской области «Классный руководитель года» 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160270" y="1773255"/>
            <a:ext cx="3600845" cy="308809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5247" y="1758710"/>
            <a:ext cx="3600845" cy="314364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 (декабрь)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4527165" y="3876759"/>
            <a:ext cx="380964" cy="54170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160268" y="3490332"/>
            <a:ext cx="3600845" cy="1283267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Трансляция лучших практик в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электронном методическом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кабинете для специалистов, осуществляющих воспитательную работу в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ПОО </a:t>
            </a:r>
          </a:p>
          <a:p>
            <a:pPr algn="just"/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  <a:hlinkClick r:id="rId3"/>
            </a:endParaRPr>
          </a:p>
          <a:p>
            <a:pPr algn="just"/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https</a:t>
            </a:r>
            <a:r>
              <a:rPr lang="en-US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://</a:t>
            </a:r>
            <a:r>
              <a:rPr lang="en-US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hlinkClick r:id="rId3"/>
              </a:rPr>
              <a:t>do.asurso.ru/course/view.php?id=18</a:t>
            </a:r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000" y="57600"/>
            <a:ext cx="807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Содержание работы с ПОО </a:t>
            </a:r>
          </a:p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(новые формы и инструменты работы)</a:t>
            </a:r>
            <a:endParaRPr lang="ru-RU" sz="2400" b="1" dirty="0">
              <a:solidFill>
                <a:srgbClr val="0064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7852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396800" y="1029600"/>
            <a:ext cx="6847200" cy="614213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Тематический аудит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69658" y="1921723"/>
            <a:ext cx="4780742" cy="2959993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и проведение обучающих семинаров по тематике аудитов.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модельных регламентов, форм, шаблонов для использования в работе классными руководителями/кураторами.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Разработка чек-листов для проведения аудита.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тематических аудитов внутри ПОО.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Сбор и анализ результатов тематических аудитов, выявление лучших практик организации работы классных руководителей.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Определение мер по повышению качества организации работы классных руководителей/кураторов в ПОО</a:t>
            </a:r>
          </a:p>
          <a:p>
            <a:pPr marL="171450" indent="-171450" algn="just">
              <a:buFont typeface="Wingdings" pitchFamily="2" charset="2"/>
              <a:buChar char="q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Организация мастер-классов, ЕМД по трансляции лучших практик работы.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43471" y="1921723"/>
            <a:ext cx="3105330" cy="308809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 (план)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000" y="57600"/>
            <a:ext cx="807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Содержание работы с ПОО </a:t>
            </a:r>
          </a:p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(новые формы и инструменты работы)</a:t>
            </a:r>
            <a:endParaRPr lang="ru-RU" sz="2400" b="1" dirty="0">
              <a:solidFill>
                <a:srgbClr val="00644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62009" y="2513168"/>
            <a:ext cx="3086791" cy="2368548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ТЕМАТИЧЕСКИЕ АУДИТЫ В ПОО:</a:t>
            </a:r>
          </a:p>
          <a:p>
            <a:pPr algn="just"/>
            <a:endParaRPr 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Оценка </a:t>
            </a:r>
            <a:r>
              <a:rPr 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соответствия структуры и содержания рабочих программ воспитания федеральным и региональным 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требованиям.</a:t>
            </a:r>
          </a:p>
          <a:p>
            <a:pPr algn="just"/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indent="-171450" algn="just">
              <a:buFontTx/>
              <a:buChar char="-"/>
            </a:pP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Организационно-методическое </a:t>
            </a:r>
            <a:r>
              <a:rPr lang="ru-RU" sz="1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обеспечение деятельности классных руководителей (кураторов) учебных групп в ПОО</a:t>
            </a:r>
          </a:p>
          <a:p>
            <a:pPr marL="171450" indent="-171450" algn="just">
              <a:buFont typeface="Wingdings" pitchFamily="2" charset="2"/>
              <a:buChar char="q"/>
            </a:pPr>
            <a:endParaRPr lang="ru-RU" sz="1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3668746" y="3371537"/>
            <a:ext cx="380964" cy="541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22057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/>
          <p:cNvSpPr/>
          <p:nvPr/>
        </p:nvSpPr>
        <p:spPr>
          <a:xfrm>
            <a:off x="1785600" y="1150922"/>
            <a:ext cx="6084000" cy="49289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Инновационная деятельность</a:t>
            </a:r>
            <a:endParaRPr lang="ru-RU" sz="1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01599" y="2187969"/>
            <a:ext cx="5395413" cy="2863353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algn="just">
              <a:buFont typeface="Wingdings" pitchFamily="2" charset="2"/>
              <a:buChar char="q"/>
            </a:pPr>
            <a:endParaRPr lang="ru-RU" altLang="ru-RU" sz="1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 algn="just">
              <a:buFont typeface="Wingdings" pitchFamily="2" charset="2"/>
              <a:buChar char="q"/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ПОО - РИП </a:t>
            </a:r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вопросам воспитания </a:t>
            </a:r>
          </a:p>
          <a:p>
            <a:pPr lvl="0" algn="just"/>
            <a:r>
              <a:rPr lang="ru-RU" altLang="ru-RU" sz="1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направления </a:t>
            </a:r>
            <a:r>
              <a:rPr lang="ru-RU" altLang="ru-RU" sz="11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РИП: </a:t>
            </a:r>
            <a:r>
              <a:rPr lang="ru-RU" altLang="ru-RU" sz="1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наставничество и профессиональное </a:t>
            </a:r>
            <a:r>
              <a:rPr lang="ru-RU" altLang="ru-RU" sz="1100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волонтёрство</a:t>
            </a:r>
            <a:r>
              <a:rPr lang="ru-RU" altLang="ru-RU" sz="1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(СМГК г</a:t>
            </a:r>
            <a:r>
              <a:rPr lang="ru-RU" altLang="ru-RU" sz="1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Сызрань</a:t>
            </a:r>
            <a:r>
              <a:rPr lang="ru-RU" altLang="ru-RU" sz="11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сетевое взаимодействие при развитии добровольчества (ЧХТТ г. Чапаевск)</a:t>
            </a:r>
            <a:endParaRPr lang="ru-RU" altLang="ru-RU" sz="1100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1450" lvl="0" indent="-171450" algn="just">
              <a:buFont typeface="Wingdings" pitchFamily="2" charset="2"/>
              <a:buChar char="q"/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ЦПО – ФИП </a:t>
            </a:r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Института </a:t>
            </a:r>
            <a:r>
              <a:rPr lang="ru-RU" alt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изучения детства, семьи и воспитания Российской академии </a:t>
            </a:r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образования (приказ № </a:t>
            </a:r>
            <a:r>
              <a:rPr lang="ru-RU" alt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 от 20 июня 2021 </a:t>
            </a:r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 присвоении ЦПО статуса федеральной </a:t>
            </a:r>
            <a:r>
              <a:rPr lang="ru-RU" alt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инновационной площадки на </a:t>
            </a:r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2021-2024) </a:t>
            </a:r>
            <a:r>
              <a:rPr lang="ru-RU" alt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«Управление качеством региональной системы воспитания в ПОО Самарской </a:t>
            </a:r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области»</a:t>
            </a:r>
          </a:p>
          <a:p>
            <a:pPr marL="171450" lvl="0" indent="-171450" algn="just">
              <a:buFont typeface="Wingdings" pitchFamily="2" charset="2"/>
              <a:buChar char="q"/>
            </a:pP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Участие в работе федеральной группы в качестве региональных </a:t>
            </a:r>
            <a:r>
              <a:rPr lang="ru-RU" altLang="ru-RU" sz="1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тьюторов</a:t>
            </a:r>
            <a:r>
              <a:rPr lang="ru-RU" alt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реализации РП воспитания </a:t>
            </a:r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привлечением в работу классных руководителей в составе рабочей группы</a:t>
            </a:r>
          </a:p>
          <a:p>
            <a:pPr marL="171450" lvl="0" indent="-171450" algn="just">
              <a:buFont typeface="Wingdings" pitchFamily="2" charset="2"/>
              <a:buChar char="q"/>
            </a:pPr>
            <a:r>
              <a:rPr lang="ru-RU" alt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Привлечение международных, федеральных и региональных экспертов  </a:t>
            </a:r>
            <a:r>
              <a:rPr lang="ru-RU" altLang="ru-RU" sz="12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 развитию инновационного потенциала воспитательной системы ПОО Самарской области</a:t>
            </a:r>
          </a:p>
          <a:p>
            <a:pPr lvl="0" algn="just"/>
            <a:endParaRPr lang="ru-RU" altLang="ru-RU" sz="1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340271" y="1773255"/>
            <a:ext cx="2608044" cy="308809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2022</a:t>
            </a:r>
            <a:endParaRPr lang="ru-RU" sz="1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1599" y="1758710"/>
            <a:ext cx="5395413" cy="314364"/>
          </a:xfrm>
          <a:prstGeom prst="round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2021</a:t>
            </a:r>
            <a:endParaRPr lang="ru-RU" sz="14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5804701" y="2526747"/>
            <a:ext cx="380964" cy="541701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6363929" y="2275362"/>
            <a:ext cx="2576792" cy="1809941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Инициирование создание в ПОО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новых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региональных инновационных площадок</a:t>
            </a:r>
            <a:r>
              <a:rPr lang="ru-RU" sz="1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по управлению качеством работы классных руководителей и иным направлениям воспитательной работы</a:t>
            </a:r>
            <a:endParaRPr lang="ru-RU" sz="1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000" y="57600"/>
            <a:ext cx="807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Содержание работы с ПОО </a:t>
            </a:r>
          </a:p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(новые формы и инструменты работы)</a:t>
            </a:r>
            <a:endParaRPr lang="ru-RU" sz="2400" b="1" dirty="0">
              <a:solidFill>
                <a:srgbClr val="0064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659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30400" y="2212662"/>
            <a:ext cx="8820000" cy="10656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Региональная группа по сопровождению процесса реализации и мониторинга внедрения РП воспитания в ПОО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2000" y="57600"/>
            <a:ext cx="807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Содержание работы с ПОО </a:t>
            </a:r>
          </a:p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(новые формы и инструменты работы)</a:t>
            </a:r>
            <a:endParaRPr lang="ru-RU" sz="2400" b="1" dirty="0">
              <a:solidFill>
                <a:srgbClr val="006440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986400" y="979200"/>
            <a:ext cx="7092000" cy="403200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002060"/>
                </a:solidFill>
              </a:rPr>
              <a:t>Институт изучения детства, семьи и воспитания РАО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86400" y="1628748"/>
            <a:ext cx="7092000" cy="331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002060"/>
                </a:solidFill>
              </a:rPr>
              <a:t>Федеральный куратор </a:t>
            </a:r>
            <a:r>
              <a:rPr lang="ru-RU" sz="1200" dirty="0" smtClean="0">
                <a:solidFill>
                  <a:srgbClr val="002060"/>
                </a:solidFill>
              </a:rPr>
              <a:t> -  Сучкова Елена </a:t>
            </a:r>
            <a:r>
              <a:rPr lang="ru-RU" sz="1200" dirty="0">
                <a:solidFill>
                  <a:srgbClr val="002060"/>
                </a:solidFill>
              </a:rPr>
              <a:t>Марковна (Центр социализации молодежи)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1891" y="2495862"/>
            <a:ext cx="1582910" cy="705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rgbClr val="002060"/>
                </a:solidFill>
              </a:rPr>
              <a:t>Региональный  </a:t>
            </a:r>
            <a:r>
              <a:rPr lang="ru-RU" sz="1100" b="1" dirty="0" err="1">
                <a:solidFill>
                  <a:srgbClr val="002060"/>
                </a:solidFill>
              </a:rPr>
              <a:t>тьютор</a:t>
            </a:r>
            <a:endParaRPr lang="ru-RU" sz="1100" b="1" dirty="0">
              <a:solidFill>
                <a:srgbClr val="002060"/>
              </a:solidFill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dirty="0">
                <a:solidFill>
                  <a:srgbClr val="002060"/>
                </a:solidFill>
              </a:rPr>
              <a:t>Иванушкина Екатерина </a:t>
            </a:r>
            <a:r>
              <a:rPr lang="ru-RU" sz="1100" dirty="0" smtClean="0">
                <a:solidFill>
                  <a:srgbClr val="002060"/>
                </a:solidFill>
              </a:rPr>
              <a:t>Владимировна (ЦПО)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2060543" y="2495862"/>
            <a:ext cx="1582910" cy="705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rgbClr val="002060"/>
                </a:solidFill>
              </a:rPr>
              <a:t>Региональный  </a:t>
            </a:r>
            <a:r>
              <a:rPr lang="ru-RU" sz="1100" b="1" dirty="0" err="1">
                <a:solidFill>
                  <a:srgbClr val="002060"/>
                </a:solidFill>
              </a:rPr>
              <a:t>тьютор</a:t>
            </a:r>
            <a:endParaRPr lang="ru-RU" sz="1100" b="1" dirty="0">
              <a:solidFill>
                <a:srgbClr val="002060"/>
              </a:solidFill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dirty="0">
                <a:solidFill>
                  <a:srgbClr val="002060"/>
                </a:solidFill>
              </a:rPr>
              <a:t>Семенова Наталья </a:t>
            </a:r>
            <a:r>
              <a:rPr lang="ru-RU" sz="1100" dirty="0" smtClean="0">
                <a:solidFill>
                  <a:srgbClr val="002060"/>
                </a:solidFill>
              </a:rPr>
              <a:t>Григорьевна (ЦПО)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781136" y="2495862"/>
            <a:ext cx="1582910" cy="705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rgbClr val="002060"/>
                </a:solidFill>
              </a:rPr>
              <a:t>Региональный  </a:t>
            </a:r>
            <a:r>
              <a:rPr lang="ru-RU" sz="1100" b="1" dirty="0" err="1">
                <a:solidFill>
                  <a:srgbClr val="002060"/>
                </a:solidFill>
              </a:rPr>
              <a:t>тьютор</a:t>
            </a:r>
            <a:endParaRPr lang="ru-RU" sz="1100" b="1" dirty="0">
              <a:solidFill>
                <a:srgbClr val="002060"/>
              </a:solidFill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dirty="0">
                <a:solidFill>
                  <a:srgbClr val="002060"/>
                </a:solidFill>
              </a:rPr>
              <a:t>Антропова Наталья Леонидовна </a:t>
            </a:r>
            <a:r>
              <a:rPr lang="ru-RU" sz="1100" dirty="0" smtClean="0">
                <a:solidFill>
                  <a:srgbClr val="002060"/>
                </a:solidFill>
              </a:rPr>
              <a:t>(ТСПК)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5503136" y="2495862"/>
            <a:ext cx="1703250" cy="705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rgbClr val="002060"/>
                </a:solidFill>
              </a:rPr>
              <a:t>Региональный  </a:t>
            </a:r>
            <a:r>
              <a:rPr lang="ru-RU" sz="1100" b="1" dirty="0" err="1">
                <a:solidFill>
                  <a:srgbClr val="002060"/>
                </a:solidFill>
              </a:rPr>
              <a:t>тьютор</a:t>
            </a:r>
            <a:endParaRPr lang="ru-RU" sz="1100" b="1" dirty="0">
              <a:solidFill>
                <a:srgbClr val="002060"/>
              </a:solidFill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dirty="0">
                <a:solidFill>
                  <a:srgbClr val="002060"/>
                </a:solidFill>
              </a:rPr>
              <a:t>Андреева Надежда Александровна </a:t>
            </a:r>
            <a:r>
              <a:rPr lang="ru-RU" sz="1100" dirty="0" smtClean="0">
                <a:solidFill>
                  <a:srgbClr val="002060"/>
                </a:solidFill>
              </a:rPr>
              <a:t>(СГКСТД)</a:t>
            </a:r>
            <a:endParaRPr lang="ru-RU" sz="1100" dirty="0">
              <a:solidFill>
                <a:srgbClr val="00206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7332031" y="2495862"/>
            <a:ext cx="1616676" cy="705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b="1" dirty="0">
                <a:solidFill>
                  <a:srgbClr val="002060"/>
                </a:solidFill>
              </a:rPr>
              <a:t>Региональный </a:t>
            </a:r>
            <a:r>
              <a:rPr lang="ru-RU" sz="1100" b="1" dirty="0" err="1">
                <a:solidFill>
                  <a:srgbClr val="002060"/>
                </a:solidFill>
              </a:rPr>
              <a:t>тьютор</a:t>
            </a:r>
            <a:endParaRPr lang="ru-RU" sz="1100" b="1" dirty="0">
              <a:solidFill>
                <a:srgbClr val="002060"/>
              </a:solidFill>
            </a:endParaRP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dirty="0">
                <a:solidFill>
                  <a:srgbClr val="002060"/>
                </a:solidFill>
              </a:rPr>
              <a:t>Князева Алла </a:t>
            </a:r>
            <a:r>
              <a:rPr lang="ru-RU" sz="1100" dirty="0" smtClean="0">
                <a:solidFill>
                  <a:srgbClr val="002060"/>
                </a:solidFill>
              </a:rPr>
              <a:t>Игоревна</a:t>
            </a:r>
          </a:p>
          <a:p>
            <a:pPr lvl="0" algn="ctr" defTabSz="533400">
              <a:lnSpc>
                <a:spcPct val="90000"/>
              </a:lnSpc>
              <a:spcAft>
                <a:spcPct val="35000"/>
              </a:spcAft>
            </a:pPr>
            <a:r>
              <a:rPr lang="ru-RU" sz="1100" dirty="0" smtClean="0">
                <a:solidFill>
                  <a:srgbClr val="002060"/>
                </a:solidFill>
              </a:rPr>
              <a:t>(ССПК)</a:t>
            </a:r>
            <a:endParaRPr lang="ru-RU" sz="1100" dirty="0">
              <a:solidFill>
                <a:srgbClr val="002060"/>
              </a:solidFill>
            </a:endParaRPr>
          </a:p>
        </p:txBody>
      </p:sp>
      <p:cxnSp>
        <p:nvCxnSpPr>
          <p:cNvPr id="36" name="Прямая соединительная линия 35"/>
          <p:cNvCxnSpPr>
            <a:stCxn id="5" idx="3"/>
          </p:cNvCxnSpPr>
          <p:nvPr/>
        </p:nvCxnSpPr>
        <p:spPr>
          <a:xfrm>
            <a:off x="1924801" y="2848662"/>
            <a:ext cx="1182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3643453" y="2848662"/>
            <a:ext cx="1182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364046" y="2848662"/>
            <a:ext cx="1182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7213760" y="2867862"/>
            <a:ext cx="118271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Прямоугольник 46"/>
          <p:cNvSpPr/>
          <p:nvPr/>
        </p:nvSpPr>
        <p:spPr>
          <a:xfrm>
            <a:off x="341891" y="3400662"/>
            <a:ext cx="1582909" cy="1656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defTabSz="466725"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050" dirty="0">
                <a:solidFill>
                  <a:srgbClr val="002060"/>
                </a:solidFill>
              </a:rPr>
              <a:t>Ванина </a:t>
            </a:r>
            <a:r>
              <a:rPr lang="ru-RU" sz="1050" dirty="0" smtClean="0">
                <a:solidFill>
                  <a:srgbClr val="002060"/>
                </a:solidFill>
              </a:rPr>
              <a:t>Н.А. (ЧГК)</a:t>
            </a:r>
            <a:endParaRPr lang="ru-RU" sz="1050" dirty="0">
              <a:solidFill>
                <a:srgbClr val="002060"/>
              </a:solidFill>
            </a:endParaRPr>
          </a:p>
          <a:p>
            <a:pPr marL="171450" lvl="0" indent="-171450" defTabSz="466725"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050" dirty="0" err="1" smtClean="0">
                <a:solidFill>
                  <a:srgbClr val="002060"/>
                </a:solidFill>
              </a:rPr>
              <a:t>Бухтояров</a:t>
            </a:r>
            <a:r>
              <a:rPr lang="ru-RU" sz="1050" dirty="0" smtClean="0">
                <a:solidFill>
                  <a:srgbClr val="002060"/>
                </a:solidFill>
              </a:rPr>
              <a:t> Д.А. (НГТК)</a:t>
            </a:r>
            <a:endParaRPr lang="ru-RU" sz="1050" dirty="0">
              <a:solidFill>
                <a:srgbClr val="002060"/>
              </a:solidFill>
            </a:endParaRPr>
          </a:p>
          <a:p>
            <a:pPr marL="171450" lvl="0" indent="-171450" defTabSz="466725"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050" dirty="0" smtClean="0">
                <a:solidFill>
                  <a:srgbClr val="002060"/>
                </a:solidFill>
              </a:rPr>
              <a:t>Середенко Т.А. (ОНТ)</a:t>
            </a:r>
            <a:endParaRPr lang="ru-RU" sz="1050" dirty="0">
              <a:solidFill>
                <a:srgbClr val="002060"/>
              </a:solidFill>
            </a:endParaRPr>
          </a:p>
          <a:p>
            <a:pPr marL="171450" lvl="0" indent="-171450" defTabSz="466725"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050" dirty="0" err="1" smtClean="0">
                <a:solidFill>
                  <a:srgbClr val="002060"/>
                </a:solidFill>
              </a:rPr>
              <a:t>Чичирина</a:t>
            </a:r>
            <a:r>
              <a:rPr lang="ru-RU" sz="1050" dirty="0" smtClean="0">
                <a:solidFill>
                  <a:srgbClr val="002060"/>
                </a:solidFill>
              </a:rPr>
              <a:t> Л.Е. (</a:t>
            </a:r>
            <a:r>
              <a:rPr lang="ru-RU" sz="1050" dirty="0" err="1" smtClean="0">
                <a:solidFill>
                  <a:srgbClr val="002060"/>
                </a:solidFill>
              </a:rPr>
              <a:t>Сергеевский</a:t>
            </a:r>
            <a:r>
              <a:rPr lang="ru-RU" sz="1050" dirty="0" smtClean="0">
                <a:solidFill>
                  <a:srgbClr val="002060"/>
                </a:solidFill>
              </a:rPr>
              <a:t> ГТ)</a:t>
            </a:r>
            <a:endParaRPr lang="ru-RU" sz="1050" dirty="0">
              <a:solidFill>
                <a:srgbClr val="002060"/>
              </a:solidFill>
            </a:endParaRPr>
          </a:p>
          <a:p>
            <a:pPr marL="171450" lvl="0" indent="-171450" defTabSz="466725"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050" dirty="0" smtClean="0">
                <a:solidFill>
                  <a:srgbClr val="002060"/>
                </a:solidFill>
              </a:rPr>
              <a:t>Серова Н.В. (</a:t>
            </a:r>
            <a:r>
              <a:rPr lang="ru-RU" sz="1050" dirty="0" err="1" smtClean="0">
                <a:solidFill>
                  <a:srgbClr val="002060"/>
                </a:solidFill>
              </a:rPr>
              <a:t>СаМеК</a:t>
            </a:r>
            <a:r>
              <a:rPr lang="ru-RU" sz="1050" dirty="0" smtClean="0">
                <a:solidFill>
                  <a:srgbClr val="002060"/>
                </a:solidFill>
              </a:rPr>
              <a:t>)</a:t>
            </a:r>
            <a:endParaRPr lang="ru-RU" sz="1050" dirty="0">
              <a:solidFill>
                <a:srgbClr val="002060"/>
              </a:solidFill>
            </a:endParaRPr>
          </a:p>
          <a:p>
            <a:pPr marL="171450" lvl="0" indent="-171450" defTabSz="466725"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050" dirty="0" smtClean="0">
                <a:solidFill>
                  <a:srgbClr val="002060"/>
                </a:solidFill>
              </a:rPr>
              <a:t>Кузнецова Р.В. (ПСЭК)</a:t>
            </a:r>
            <a:endParaRPr lang="ru-RU" sz="1050" dirty="0">
              <a:solidFill>
                <a:srgbClr val="00206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2047136" y="3400662"/>
            <a:ext cx="1596317" cy="16560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 defTabSz="466725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</a:rPr>
              <a:t>Худякова Л.М. (ПГК)</a:t>
            </a:r>
          </a:p>
          <a:p>
            <a:pPr marL="171450" lvl="0" indent="-171450" defTabSz="466725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</a:rPr>
              <a:t>Черникова И.М. (СТАПМ)</a:t>
            </a:r>
            <a:endParaRPr lang="ru-RU" sz="1000" dirty="0">
              <a:solidFill>
                <a:srgbClr val="002060"/>
              </a:solidFill>
            </a:endParaRPr>
          </a:p>
          <a:p>
            <a:pPr marL="171450" lvl="0" indent="-171450" defTabSz="466725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</a:rPr>
              <a:t>Рябцова В.Д. (СЭК)</a:t>
            </a:r>
            <a:endParaRPr lang="ru-RU" sz="1000" dirty="0">
              <a:solidFill>
                <a:srgbClr val="002060"/>
              </a:solidFill>
            </a:endParaRPr>
          </a:p>
          <a:p>
            <a:pPr marL="171450" lvl="0" indent="-171450" defTabSz="466725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000" dirty="0" err="1" smtClean="0">
                <a:solidFill>
                  <a:srgbClr val="002060"/>
                </a:solidFill>
              </a:rPr>
              <a:t>Гудинова</a:t>
            </a:r>
            <a:r>
              <a:rPr lang="ru-RU" sz="1000" dirty="0" smtClean="0">
                <a:solidFill>
                  <a:srgbClr val="002060"/>
                </a:solidFill>
              </a:rPr>
              <a:t> А.А. (</a:t>
            </a:r>
            <a:r>
              <a:rPr lang="ru-RU" sz="1000" dirty="0" err="1" smtClean="0">
                <a:solidFill>
                  <a:srgbClr val="002060"/>
                </a:solidFill>
              </a:rPr>
              <a:t>КинГТ</a:t>
            </a:r>
            <a:r>
              <a:rPr lang="ru-RU" sz="1000" dirty="0" smtClean="0">
                <a:solidFill>
                  <a:srgbClr val="002060"/>
                </a:solidFill>
              </a:rPr>
              <a:t>)</a:t>
            </a:r>
            <a:endParaRPr lang="ru-RU" sz="1000" dirty="0">
              <a:solidFill>
                <a:srgbClr val="002060"/>
              </a:solidFill>
            </a:endParaRPr>
          </a:p>
          <a:p>
            <a:pPr marL="171450" lvl="0" indent="-171450" defTabSz="466725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</a:rPr>
              <a:t>Орлова Т.С. (ГК Сызрани)</a:t>
            </a:r>
            <a:endParaRPr lang="ru-RU" sz="1000" dirty="0">
              <a:solidFill>
                <a:srgbClr val="002060"/>
              </a:solidFill>
            </a:endParaRPr>
          </a:p>
          <a:p>
            <a:pPr marL="171450" lvl="0" indent="-171450" defTabSz="466725">
              <a:lnSpc>
                <a:spcPct val="90000"/>
              </a:lnSpc>
              <a:spcAft>
                <a:spcPct val="35000"/>
              </a:spcAft>
              <a:buFont typeface="Wingdings" panose="05000000000000000000" pitchFamily="2" charset="2"/>
              <a:buChar char="§"/>
            </a:pPr>
            <a:r>
              <a:rPr lang="ru-RU" sz="1000" dirty="0" err="1" smtClean="0">
                <a:solidFill>
                  <a:srgbClr val="002060"/>
                </a:solidFill>
              </a:rPr>
              <a:t>Писяева</a:t>
            </a:r>
            <a:r>
              <a:rPr lang="ru-RU" sz="1000" dirty="0" smtClean="0">
                <a:solidFill>
                  <a:srgbClr val="002060"/>
                </a:solidFill>
              </a:rPr>
              <a:t>  Л.М. (ТСЭК)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3781137" y="3407862"/>
            <a:ext cx="1582910" cy="561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itchFamily="2" charset="2"/>
              <a:buChar char="§"/>
            </a:pPr>
            <a:r>
              <a:rPr lang="ru-RU" sz="1000" dirty="0" err="1">
                <a:solidFill>
                  <a:srgbClr val="002060"/>
                </a:solidFill>
              </a:rPr>
              <a:t>Ряполова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smtClean="0">
                <a:solidFill>
                  <a:srgbClr val="002060"/>
                </a:solidFill>
              </a:rPr>
              <a:t>Е.О. (ТСПК)</a:t>
            </a:r>
            <a:endParaRPr lang="ru-RU" sz="1000" dirty="0">
              <a:solidFill>
                <a:srgbClr val="002060"/>
              </a:solidFill>
            </a:endParaRP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1000" dirty="0" err="1" smtClean="0">
                <a:solidFill>
                  <a:srgbClr val="002060"/>
                </a:solidFill>
              </a:rPr>
              <a:t>Политико</a:t>
            </a:r>
            <a:r>
              <a:rPr lang="ru-RU" sz="1000" dirty="0" smtClean="0">
                <a:solidFill>
                  <a:srgbClr val="002060"/>
                </a:solidFill>
              </a:rPr>
              <a:t> Г.Л. (БАТ)</a:t>
            </a:r>
            <a:endParaRPr lang="ru-RU" sz="1000" dirty="0">
              <a:solidFill>
                <a:srgbClr val="002060"/>
              </a:solidFill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7254666" y="3401862"/>
            <a:ext cx="1561309" cy="5616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Wingdings" pitchFamily="2" charset="2"/>
              <a:buChar char="§"/>
            </a:pPr>
            <a:r>
              <a:rPr lang="ru-RU" sz="1000" dirty="0" err="1">
                <a:solidFill>
                  <a:srgbClr val="002060"/>
                </a:solidFill>
              </a:rPr>
              <a:t>Драгина</a:t>
            </a:r>
            <a:r>
              <a:rPr lang="ru-RU" sz="1000" dirty="0">
                <a:solidFill>
                  <a:srgbClr val="002060"/>
                </a:solidFill>
              </a:rPr>
              <a:t> </a:t>
            </a:r>
            <a:r>
              <a:rPr lang="ru-RU" sz="1000" dirty="0" smtClean="0">
                <a:solidFill>
                  <a:srgbClr val="002060"/>
                </a:solidFill>
              </a:rPr>
              <a:t>К. Ю. (ССПК)</a:t>
            </a:r>
          </a:p>
          <a:p>
            <a:pPr marL="171450" lvl="0" indent="-171450">
              <a:buFont typeface="Wingdings" pitchFamily="2" charset="2"/>
              <a:buChar char="§"/>
            </a:pPr>
            <a:r>
              <a:rPr lang="ru-RU" sz="1000" dirty="0" smtClean="0">
                <a:solidFill>
                  <a:srgbClr val="002060"/>
                </a:solidFill>
              </a:rPr>
              <a:t>Марчук Е.А. (</a:t>
            </a:r>
            <a:r>
              <a:rPr lang="ru-RU" sz="1000" dirty="0" err="1" smtClean="0">
                <a:solidFill>
                  <a:srgbClr val="002060"/>
                </a:solidFill>
              </a:rPr>
              <a:t>КТиХО</a:t>
            </a:r>
            <a:r>
              <a:rPr lang="ru-RU" sz="1000" dirty="0" smtClean="0">
                <a:solidFill>
                  <a:srgbClr val="002060"/>
                </a:solidFill>
              </a:rPr>
              <a:t>)</a:t>
            </a:r>
            <a:endParaRPr lang="ru-RU" sz="1000" dirty="0">
              <a:solidFill>
                <a:srgbClr val="002060"/>
              </a:solidFill>
            </a:endParaRPr>
          </a:p>
        </p:txBody>
      </p:sp>
      <p:cxnSp>
        <p:nvCxnSpPr>
          <p:cNvPr id="6" name="Прямая со стрелкой 5"/>
          <p:cNvCxnSpPr>
            <a:stCxn id="2" idx="2"/>
            <a:endCxn id="16" idx="0"/>
          </p:cNvCxnSpPr>
          <p:nvPr/>
        </p:nvCxnSpPr>
        <p:spPr>
          <a:xfrm>
            <a:off x="4532400" y="1382400"/>
            <a:ext cx="0" cy="24634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4544694" y="1962503"/>
            <a:ext cx="0" cy="231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998042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5787" y="4822548"/>
            <a:ext cx="496610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solidFill>
                  <a:srgbClr val="0070C0"/>
                </a:solidFill>
              </a:rPr>
              <a:t>Данные представлены ПОО по </a:t>
            </a:r>
            <a:r>
              <a:rPr lang="ru-RU" i="1" dirty="0">
                <a:solidFill>
                  <a:srgbClr val="0070C0"/>
                </a:solidFill>
              </a:rPr>
              <a:t>состоянию на 17 января 2022 </a:t>
            </a:r>
            <a:r>
              <a:rPr lang="ru-RU" i="1" dirty="0" smtClean="0">
                <a:solidFill>
                  <a:srgbClr val="0070C0"/>
                </a:solidFill>
              </a:rPr>
              <a:t>года</a:t>
            </a: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09600" y="108000"/>
            <a:ext cx="53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Текущее состояние  (цифры, факты)</a:t>
            </a:r>
            <a:endParaRPr lang="ru-RU" sz="2400" b="1" dirty="0">
              <a:solidFill>
                <a:srgbClr val="006440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05087" y="681408"/>
            <a:ext cx="3559966" cy="3364992"/>
          </a:xfrm>
          <a:prstGeom prst="rightArrow">
            <a:avLst>
              <a:gd name="adj1" fmla="val 84783"/>
              <a:gd name="adj2" fmla="val 143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>
                <a:solidFill>
                  <a:srgbClr val="002060"/>
                </a:solidFill>
              </a:rPr>
              <a:t>Наименование специалистов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профессиональных образовательных организаций Самарской области,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за которыми закреплены функциональные обязанности по осуществлению воспитательной работы в группах обучающихся,  </a:t>
            </a:r>
          </a:p>
          <a:p>
            <a:pPr algn="ctr"/>
            <a:r>
              <a:rPr lang="ru-RU" sz="1400" dirty="0">
                <a:solidFill>
                  <a:srgbClr val="002060"/>
                </a:solidFill>
              </a:rPr>
              <a:t>согласно внутренним нормативным </a:t>
            </a:r>
            <a:r>
              <a:rPr lang="ru-RU" sz="1400" dirty="0" smtClean="0">
                <a:solidFill>
                  <a:srgbClr val="002060"/>
                </a:solidFill>
              </a:rPr>
              <a:t>документам</a:t>
            </a:r>
            <a:endParaRPr lang="ru-RU" sz="1400" dirty="0">
              <a:solidFill>
                <a:srgbClr val="002060"/>
              </a:solidFill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834581" y="830115"/>
            <a:ext cx="3207072" cy="3041334"/>
            <a:chOff x="5580000" y="569665"/>
            <a:chExt cx="3146400" cy="298959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3"/>
            <a:srcRect l="20534" t="28724" r="48877"/>
            <a:stretch/>
          </p:blipFill>
          <p:spPr>
            <a:xfrm>
              <a:off x="5580000" y="569665"/>
              <a:ext cx="3146400" cy="2989590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452000" y="1180800"/>
              <a:ext cx="5544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7,7%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4664666" y="4023348"/>
            <a:ext cx="246700" cy="266400"/>
          </a:xfrm>
          <a:prstGeom prst="rect">
            <a:avLst/>
          </a:prstGeom>
          <a:solidFill>
            <a:srgbClr val="FE5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64666" y="3635748"/>
            <a:ext cx="246700" cy="266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163366" y="3614148"/>
            <a:ext cx="2374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Только классные руководители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171766" y="3999554"/>
            <a:ext cx="23748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Только кураторы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665866" y="4434948"/>
            <a:ext cx="246700" cy="266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186514" y="4403695"/>
            <a:ext cx="27186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Классные руководители и кураторы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51426" y="895042"/>
            <a:ext cx="2119779" cy="60520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tx1"/>
                </a:solidFill>
              </a:rPr>
              <a:t>ГБПОУ «</a:t>
            </a:r>
            <a:r>
              <a:rPr lang="ru-RU" sz="1000" i="1" dirty="0" err="1" smtClean="0">
                <a:solidFill>
                  <a:schemeClr val="tx1"/>
                </a:solidFill>
              </a:rPr>
              <a:t>СКИиК</a:t>
            </a:r>
            <a:r>
              <a:rPr lang="ru-RU" sz="1000" i="1" dirty="0" smtClean="0">
                <a:solidFill>
                  <a:schemeClr val="tx1"/>
                </a:solidFill>
              </a:rPr>
              <a:t> им. </a:t>
            </a:r>
            <a:r>
              <a:rPr lang="ru-RU" sz="1000" i="1" dirty="0" err="1" smtClean="0">
                <a:solidFill>
                  <a:schemeClr val="tx1"/>
                </a:solidFill>
              </a:rPr>
              <a:t>Носцовой</a:t>
            </a:r>
            <a:r>
              <a:rPr lang="ru-RU" sz="1000" i="1" dirty="0" smtClean="0">
                <a:solidFill>
                  <a:schemeClr val="tx1"/>
                </a:solidFill>
              </a:rPr>
              <a:t>» </a:t>
            </a:r>
          </a:p>
          <a:p>
            <a:pPr algn="just"/>
            <a:r>
              <a:rPr lang="ru-RU" sz="1000" i="1" dirty="0" smtClean="0">
                <a:solidFill>
                  <a:schemeClr val="tx1"/>
                </a:solidFill>
              </a:rPr>
              <a:t>ГАПОУ СО «ТСПК», ГБПОУ «ТМК», ГБПОУ СО «СМГК», ГБПОУ СО «ГК г Похвистнево»</a:t>
            </a:r>
            <a:endParaRPr lang="ru-RU" sz="1000" i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53769" y="1638832"/>
            <a:ext cx="2119777" cy="66191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i="1" dirty="0">
                <a:solidFill>
                  <a:schemeClr val="tx1"/>
                </a:solidFill>
              </a:rPr>
              <a:t>ГБПОУ "</a:t>
            </a:r>
            <a:r>
              <a:rPr lang="ru-RU" sz="1000" i="1" dirty="0" smtClean="0">
                <a:solidFill>
                  <a:schemeClr val="tx1"/>
                </a:solidFill>
              </a:rPr>
              <a:t>ОГТ им</a:t>
            </a:r>
            <a:r>
              <a:rPr lang="ru-RU" sz="1000" i="1" dirty="0">
                <a:solidFill>
                  <a:schemeClr val="tx1"/>
                </a:solidFill>
              </a:rPr>
              <a:t>. В.И. Суркова«, ГБПОУ </a:t>
            </a:r>
            <a:r>
              <a:rPr lang="ru-RU" sz="1000" i="1" dirty="0" smtClean="0">
                <a:solidFill>
                  <a:schemeClr val="tx1"/>
                </a:solidFill>
              </a:rPr>
              <a:t>«СМК им</a:t>
            </a:r>
            <a:r>
              <a:rPr lang="ru-RU" sz="1000" i="1" dirty="0">
                <a:solidFill>
                  <a:schemeClr val="tx1"/>
                </a:solidFill>
              </a:rPr>
              <a:t>. </a:t>
            </a:r>
            <a:r>
              <a:rPr lang="ru-RU" sz="1000" i="1" dirty="0" err="1" smtClean="0">
                <a:solidFill>
                  <a:schemeClr val="tx1"/>
                </a:solidFill>
              </a:rPr>
              <a:t>Н.Ляпиной</a:t>
            </a:r>
            <a:r>
              <a:rPr lang="ru-RU" sz="1000" i="1" dirty="0">
                <a:solidFill>
                  <a:schemeClr val="tx1"/>
                </a:solidFill>
              </a:rPr>
              <a:t>«, ГАПОУ СО «НГТК», </a:t>
            </a:r>
            <a:r>
              <a:rPr lang="ru-RU" sz="1000" i="1" dirty="0" smtClean="0">
                <a:solidFill>
                  <a:schemeClr val="tx1"/>
                </a:solidFill>
              </a:rPr>
              <a:t>ГПОУ ОС "ГТ </a:t>
            </a:r>
            <a:r>
              <a:rPr lang="ru-RU" sz="1000" i="1" dirty="0" err="1">
                <a:solidFill>
                  <a:schemeClr val="tx1"/>
                </a:solidFill>
              </a:rPr>
              <a:t>м.р</a:t>
            </a:r>
            <a:r>
              <a:rPr lang="ru-RU" sz="1000" i="1" dirty="0">
                <a:solidFill>
                  <a:schemeClr val="tx1"/>
                </a:solidFill>
              </a:rPr>
              <a:t>. </a:t>
            </a:r>
            <a:r>
              <a:rPr lang="ru-RU" sz="1000" i="1" dirty="0" err="1" smtClean="0">
                <a:solidFill>
                  <a:schemeClr val="tx1"/>
                </a:solidFill>
              </a:rPr>
              <a:t>Кошкинский</a:t>
            </a:r>
            <a:r>
              <a:rPr lang="ru-RU" sz="1000" i="1" dirty="0" smtClean="0">
                <a:solidFill>
                  <a:schemeClr val="tx1"/>
                </a:solidFill>
              </a:rPr>
              <a:t>«, ГБПОУ СО «ТСЭК»</a:t>
            </a:r>
            <a:endParaRPr lang="ru-RU" sz="1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53051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09600" y="108000"/>
            <a:ext cx="53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Текущее состояние  (цифры, факты)</a:t>
            </a:r>
            <a:endParaRPr lang="ru-RU" sz="2400" b="1" dirty="0">
              <a:solidFill>
                <a:srgbClr val="006440"/>
              </a:solidFill>
            </a:endParaRPr>
          </a:p>
        </p:txBody>
      </p:sp>
      <p:pic>
        <p:nvPicPr>
          <p:cNvPr id="6" name="Рисунок 5" descr="b261cf5105.jpg"/>
          <p:cNvPicPr>
            <a:picLocks noChangeAspect="1"/>
          </p:cNvPicPr>
          <p:nvPr/>
        </p:nvPicPr>
        <p:blipFill>
          <a:blip r:embed="rId2"/>
          <a:srcRect l="20296" r="20296"/>
          <a:stretch>
            <a:fillRect/>
          </a:stretch>
        </p:blipFill>
        <p:spPr>
          <a:xfrm>
            <a:off x="6625676" y="1866365"/>
            <a:ext cx="2214715" cy="2969157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pic>
      <p:sp>
        <p:nvSpPr>
          <p:cNvPr id="8" name="Google Shape;1606;p31"/>
          <p:cNvSpPr txBox="1">
            <a:spLocks/>
          </p:cNvSpPr>
          <p:nvPr/>
        </p:nvSpPr>
        <p:spPr>
          <a:xfrm>
            <a:off x="153110" y="553996"/>
            <a:ext cx="8867321" cy="9323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171450" indent="-171450" algn="l" defTabSz="685800" rtl="0" eaLnBrk="1" fontAlgn="base" hangingPunct="1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fontAlgn="base" hangingPunct="1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6453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9444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2436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5427" indent="-171496" algn="l" defTabSz="685983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 eaLnBrk="0" hangingPunct="0">
              <a:lnSpc>
                <a:spcPct val="100000"/>
              </a:lnSpc>
              <a:spcBef>
                <a:spcPct val="0"/>
              </a:spcBef>
              <a:buClr>
                <a:srgbClr val="002060"/>
              </a:buClr>
              <a:buSzPts val="1400"/>
              <a:buNone/>
              <a:defRPr/>
            </a:pPr>
            <a:r>
              <a:rPr lang="ru-RU" sz="1500" b="1" dirty="0">
                <a:solidFill>
                  <a:srgbClr val="002060"/>
                </a:solidFill>
              </a:rPr>
              <a:t>Локальные нормативные акты </a:t>
            </a:r>
            <a:r>
              <a:rPr lang="ru-RU" sz="1500" b="1" dirty="0" smtClean="0">
                <a:solidFill>
                  <a:srgbClr val="002060"/>
                </a:solidFill>
              </a:rPr>
              <a:t>в ПОО Самарской области, </a:t>
            </a:r>
            <a:r>
              <a:rPr lang="ru-RU" sz="1500" b="1" dirty="0">
                <a:solidFill>
                  <a:srgbClr val="002060"/>
                </a:solidFill>
              </a:rPr>
              <a:t>регламентирующие </a:t>
            </a:r>
            <a:r>
              <a:rPr lang="ru-RU" sz="1500" b="1" dirty="0" smtClean="0">
                <a:solidFill>
                  <a:srgbClr val="002060"/>
                </a:solidFill>
              </a:rPr>
              <a:t>деятельность (функциональные обязанности) </a:t>
            </a:r>
            <a:r>
              <a:rPr lang="ru-RU" sz="1500" b="1" dirty="0">
                <a:solidFill>
                  <a:srgbClr val="002060"/>
                </a:solidFill>
              </a:rPr>
              <a:t>педагогических работников, осуществляющих классное </a:t>
            </a:r>
            <a:r>
              <a:rPr lang="ru-RU" sz="1500" b="1" dirty="0" smtClean="0">
                <a:solidFill>
                  <a:srgbClr val="002060"/>
                </a:solidFill>
              </a:rPr>
              <a:t>руководство (кураторство):</a:t>
            </a:r>
            <a:endParaRPr lang="ru-RU" sz="1500" b="1" dirty="0">
              <a:solidFill>
                <a:srgbClr val="002060"/>
              </a:solidFill>
            </a:endParaRPr>
          </a:p>
        </p:txBody>
      </p:sp>
      <p:sp>
        <p:nvSpPr>
          <p:cNvPr id="9" name="Google Shape;1608;p31"/>
          <p:cNvSpPr txBox="1"/>
          <p:nvPr/>
        </p:nvSpPr>
        <p:spPr>
          <a:xfrm>
            <a:off x="153109" y="1430453"/>
            <a:ext cx="6358901" cy="3616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285750" indent="-285750">
              <a:buClr>
                <a:srgbClr val="002060"/>
              </a:buClr>
              <a:buSzPts val="1400"/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+mn-lt"/>
                <a:sym typeface="Roboto"/>
              </a:rPr>
              <a:t>Положение о классном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sym typeface="Roboto"/>
              </a:rPr>
              <a:t>руководстве (43 ПОО)  + должностные (функциональные обязанности) классного руководителя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sym typeface="Roboto"/>
              </a:rPr>
              <a:t>Положение </a:t>
            </a:r>
            <a:r>
              <a:rPr lang="ru-RU" sz="1600" dirty="0">
                <a:solidFill>
                  <a:srgbClr val="002060"/>
                </a:solidFill>
                <a:latin typeface="+mn-lt"/>
                <a:sym typeface="Roboto"/>
              </a:rPr>
              <a:t>о классном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sym typeface="Roboto"/>
              </a:rPr>
              <a:t>руководстве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sym typeface="Roboto"/>
              </a:rPr>
              <a:t>(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sym typeface="Roboto"/>
              </a:rPr>
              <a:t>кураторстве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sym typeface="Roboto"/>
              </a:rPr>
              <a:t>) или кураторстве + должностные обязанности куратора/классного руководителя ( 11 ПОО)</a:t>
            </a:r>
            <a:endParaRPr lang="ru-RU" sz="1600" dirty="0">
              <a:solidFill>
                <a:srgbClr val="002060"/>
              </a:solidFill>
              <a:latin typeface="+mn-lt"/>
              <a:sym typeface="Roboto"/>
            </a:endParaRPr>
          </a:p>
          <a:p>
            <a:pPr marL="285750" indent="-285750">
              <a:buClr>
                <a:srgbClr val="002060"/>
              </a:buClr>
              <a:buSzPts val="1400"/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+mn-lt"/>
                <a:sym typeface="Roboto"/>
              </a:rPr>
              <a:t>Положение </a:t>
            </a:r>
            <a:r>
              <a:rPr lang="ru-RU" sz="1600" dirty="0">
                <a:solidFill>
                  <a:srgbClr val="002060"/>
                </a:solidFill>
                <a:latin typeface="+mn-lt"/>
                <a:sym typeface="Roboto"/>
              </a:rPr>
              <a:t>об организации деятельности педагогических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sym typeface="Roboto"/>
              </a:rPr>
              <a:t>работников, </a:t>
            </a:r>
            <a:r>
              <a:rPr lang="ru-RU" sz="1600" dirty="0">
                <a:solidFill>
                  <a:srgbClr val="002060"/>
                </a:solidFill>
                <a:latin typeface="+mn-lt"/>
                <a:sym typeface="Roboto"/>
              </a:rPr>
              <a:t>осуществляющих функцию классных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sym typeface="Roboto"/>
              </a:rPr>
              <a:t>руководителей </a:t>
            </a:r>
          </a:p>
          <a:p>
            <a:pPr>
              <a:buClr>
                <a:srgbClr val="002060"/>
              </a:buClr>
              <a:buSzPts val="1400"/>
            </a:pPr>
            <a:r>
              <a:rPr lang="ru-RU" sz="1600" dirty="0">
                <a:solidFill>
                  <a:srgbClr val="002060"/>
                </a:solidFill>
                <a:latin typeface="+mn-lt"/>
                <a:sym typeface="Roboto"/>
              </a:rPr>
              <a:t>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sym typeface="Roboto"/>
              </a:rPr>
              <a:t>     </a:t>
            </a:r>
            <a:r>
              <a:rPr lang="ru-RU" sz="1600" dirty="0" smtClean="0">
                <a:solidFill>
                  <a:srgbClr val="002060"/>
                </a:solidFill>
                <a:latin typeface="+mn-lt"/>
                <a:sym typeface="Roboto"/>
              </a:rPr>
              <a:t>(1 ПОО - ГБПОУ СО «Красноармейское ПУ»)</a:t>
            </a:r>
            <a:endParaRPr lang="ru-RU" sz="1100" dirty="0">
              <a:solidFill>
                <a:srgbClr val="002060"/>
              </a:solidFill>
              <a:latin typeface="+mn-lt"/>
              <a:sym typeface="Roboto"/>
            </a:endParaRPr>
          </a:p>
          <a:p>
            <a:pPr marL="285750" indent="-285750">
              <a:buClr>
                <a:srgbClr val="002060"/>
              </a:buClr>
              <a:buSzPts val="1400"/>
              <a:buFont typeface="Wingdings" pitchFamily="2" charset="2"/>
              <a:buChar char="q"/>
            </a:pPr>
            <a:r>
              <a:rPr lang="ru-RU" sz="1600" dirty="0">
                <a:solidFill>
                  <a:srgbClr val="002060"/>
                </a:solidFill>
                <a:latin typeface="+mn-lt"/>
              </a:rPr>
              <a:t>Дополнительное соглашение к трудовому договору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сотрудника по классному руководству (при наличии положения о классном 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руководстве: ГБПОУ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СОЧГК им. О. </a:t>
            </a:r>
            <a:r>
              <a:rPr lang="ru-RU" sz="1600" dirty="0" err="1" smtClean="0">
                <a:solidFill>
                  <a:srgbClr val="002060"/>
                </a:solidFill>
                <a:latin typeface="+mn-lt"/>
              </a:rPr>
              <a:t>Колычева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, ГБПОУ 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"</a:t>
            </a:r>
            <a:r>
              <a:rPr lang="ru-RU" sz="1600" dirty="0" err="1">
                <a:solidFill>
                  <a:srgbClr val="002060"/>
                </a:solidFill>
                <a:latin typeface="+mn-lt"/>
              </a:rPr>
              <a:t>Большеглушицкий</a:t>
            </a:r>
            <a:r>
              <a:rPr lang="ru-RU" sz="1600" dirty="0">
                <a:solidFill>
                  <a:srgbClr val="002060"/>
                </a:solidFill>
                <a:latin typeface="+mn-lt"/>
              </a:rPr>
              <a:t> государственный техникум</a:t>
            </a: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")</a:t>
            </a:r>
          </a:p>
          <a:p>
            <a:pPr marL="285750" indent="-285750">
              <a:buClr>
                <a:srgbClr val="002060"/>
              </a:buClr>
              <a:buSzPts val="1400"/>
              <a:buFont typeface="Wingdings" pitchFamily="2" charset="2"/>
              <a:buChar char="q"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Не указали название ЛНА либо указали иные виды ЛНА по работе классных руководителей ( 8 ПОО)</a:t>
            </a:r>
            <a:endParaRPr lang="ru-RU" sz="1600" dirty="0">
              <a:solidFill>
                <a:srgbClr val="002060"/>
              </a:solidFill>
              <a:latin typeface="+mn-lt"/>
            </a:endParaRPr>
          </a:p>
          <a:p>
            <a:pPr marL="285750" indent="-285750">
              <a:buClr>
                <a:srgbClr val="002060"/>
              </a:buClr>
              <a:buSzPts val="1400"/>
              <a:buFont typeface="Wingdings" pitchFamily="2" charset="2"/>
              <a:buChar char="q"/>
            </a:pPr>
            <a:endParaRPr lang="ru-RU" sz="1100" dirty="0">
              <a:solidFill>
                <a:srgbClr val="002060"/>
              </a:solidFill>
              <a:latin typeface="+mn-lt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7911444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9600" y="108000"/>
            <a:ext cx="53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Текущее состояние  (цифры, факты)</a:t>
            </a:r>
            <a:endParaRPr lang="ru-RU" sz="2400" b="1" dirty="0">
              <a:solidFill>
                <a:srgbClr val="00644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223200" y="959558"/>
            <a:ext cx="3261600" cy="3101242"/>
          </a:xfrm>
          <a:prstGeom prst="rightArrow">
            <a:avLst>
              <a:gd name="adj1" fmla="val 84783"/>
              <a:gd name="adj2" fmla="val 143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rgbClr val="002060"/>
                </a:solidFill>
              </a:rPr>
              <a:t>С</a:t>
            </a:r>
            <a:r>
              <a:rPr lang="ru-RU" sz="1600" dirty="0" smtClean="0">
                <a:solidFill>
                  <a:srgbClr val="002060"/>
                </a:solidFill>
              </a:rPr>
              <a:t>оотношение </a:t>
            </a:r>
            <a:r>
              <a:rPr lang="ru-RU" sz="1600" dirty="0">
                <a:solidFill>
                  <a:srgbClr val="002060"/>
                </a:solidFill>
              </a:rPr>
              <a:t>количества классных руководителей (кураторов) к актуальному количеству групп обучающихся ПОО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 2021-2022 учебном году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888799" y="1225958"/>
            <a:ext cx="2994213" cy="10512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СООТНОШЕНИЕ</a:t>
            </a:r>
          </a:p>
          <a:p>
            <a:pPr algn="ctr"/>
            <a:endParaRPr lang="ru-RU" sz="1400" b="1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на 1 </a:t>
            </a:r>
            <a:r>
              <a:rPr lang="ru-RU" sz="1400" dirty="0" smtClean="0">
                <a:solidFill>
                  <a:schemeClr val="tx1"/>
                </a:solidFill>
              </a:rPr>
              <a:t>классного руководителя - </a:t>
            </a:r>
            <a:endParaRPr lang="ru-RU" sz="1400" dirty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1,5 группы обучающихся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16000" y="2738400"/>
            <a:ext cx="2347200" cy="10512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2773</a:t>
            </a: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>
                <a:solidFill>
                  <a:schemeClr val="tx1"/>
                </a:solidFill>
              </a:rPr>
              <a:t>Количество групп обучающихся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751200" y="2738400"/>
            <a:ext cx="2275200" cy="10512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2057</a:t>
            </a:r>
          </a:p>
          <a:p>
            <a:pPr algn="ctr"/>
            <a:endParaRPr lang="ru-RU" sz="1400" dirty="0" smtClean="0">
              <a:solidFill>
                <a:schemeClr val="tx1"/>
              </a:solidFill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классных руководителей (кураторов)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6112800" y="3153600"/>
            <a:ext cx="331200" cy="3240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65681" y="4717093"/>
            <a:ext cx="53329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smtClean="0">
                <a:solidFill>
                  <a:srgbClr val="0070C0"/>
                </a:solidFill>
              </a:rPr>
              <a:t>Данные представлены ПОО по </a:t>
            </a:r>
            <a:r>
              <a:rPr lang="ru-RU" sz="1400" i="1" dirty="0">
                <a:solidFill>
                  <a:srgbClr val="0070C0"/>
                </a:solidFill>
              </a:rPr>
              <a:t>состоянию на 17 января 2022 </a:t>
            </a:r>
            <a:r>
              <a:rPr lang="ru-RU" sz="1400" i="1" dirty="0" smtClean="0">
                <a:solidFill>
                  <a:srgbClr val="0070C0"/>
                </a:solidFill>
              </a:rPr>
              <a:t>года</a:t>
            </a:r>
            <a:endParaRPr lang="ru-RU" sz="14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1851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9600" y="108000"/>
            <a:ext cx="53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Текущее состояние  (цифры, факты)</a:t>
            </a:r>
            <a:endParaRPr lang="ru-RU" sz="2400" b="1" dirty="0">
              <a:solidFill>
                <a:srgbClr val="00644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378144" y="1261958"/>
            <a:ext cx="2947617" cy="2897242"/>
          </a:xfrm>
          <a:prstGeom prst="rightArrow">
            <a:avLst>
              <a:gd name="adj1" fmla="val 84783"/>
              <a:gd name="adj2" fmla="val 143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Наличие разработанных стимулирующих показателей </a:t>
            </a:r>
            <a:r>
              <a:rPr lang="ru-RU" sz="1600" dirty="0">
                <a:solidFill>
                  <a:srgbClr val="002060"/>
                </a:solidFill>
              </a:rPr>
              <a:t>оценки деятельности классных руководителей </a:t>
            </a:r>
            <a:r>
              <a:rPr lang="ru-RU" sz="1600" dirty="0" smtClean="0">
                <a:solidFill>
                  <a:srgbClr val="002060"/>
                </a:solidFill>
              </a:rPr>
              <a:t>/кураторов ПОО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3011" y="3930994"/>
            <a:ext cx="246700" cy="266400"/>
          </a:xfrm>
          <a:prstGeom prst="rect">
            <a:avLst/>
          </a:prstGeom>
          <a:solidFill>
            <a:srgbClr val="FE5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468879" y="3463200"/>
            <a:ext cx="37296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Стимулирующие показатели </a:t>
            </a:r>
            <a:r>
              <a:rPr lang="ru-RU" b="1" dirty="0" smtClean="0"/>
              <a:t>разработаны</a:t>
            </a:r>
            <a:r>
              <a:rPr lang="ru-RU" dirty="0" smtClean="0"/>
              <a:t> в ПОО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043011" y="3529566"/>
            <a:ext cx="246700" cy="266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491679" y="3918000"/>
            <a:ext cx="38940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Стимулирующие показатели </a:t>
            </a:r>
            <a:r>
              <a:rPr lang="ru-RU" b="1" dirty="0" smtClean="0"/>
              <a:t>не разработаны </a:t>
            </a:r>
            <a:r>
              <a:rPr lang="ru-RU" dirty="0" smtClean="0"/>
              <a:t>в ПОО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043011" y="4746844"/>
            <a:ext cx="45688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solidFill>
                  <a:srgbClr val="0070C0"/>
                </a:solidFill>
              </a:rPr>
              <a:t>Данные представлены ПОО по </a:t>
            </a:r>
            <a:r>
              <a:rPr lang="ru-RU" sz="1200" i="1" dirty="0">
                <a:solidFill>
                  <a:srgbClr val="0070C0"/>
                </a:solidFill>
              </a:rPr>
              <a:t>состоянию на 17 января 2022 </a:t>
            </a:r>
            <a:r>
              <a:rPr lang="ru-RU" sz="1200" i="1" dirty="0" smtClean="0">
                <a:solidFill>
                  <a:srgbClr val="0070C0"/>
                </a:solidFill>
              </a:rPr>
              <a:t>года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4358629" y="746587"/>
            <a:ext cx="2624732" cy="2431690"/>
            <a:chOff x="5081300" y="576981"/>
            <a:chExt cx="2939500" cy="264170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/>
            <a:srcRect l="19625" t="36064" r="50000" b="3050"/>
            <a:stretch/>
          </p:blipFill>
          <p:spPr>
            <a:xfrm>
              <a:off x="5081300" y="576981"/>
              <a:ext cx="2939500" cy="2641708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7257600" y="1562400"/>
              <a:ext cx="604800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chemeClr val="bg1"/>
                  </a:solidFill>
                </a:rPr>
                <a:t>6,2%</a:t>
              </a:r>
              <a:endParaRPr lang="ru-RU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6983361" y="1165123"/>
            <a:ext cx="207952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50" i="1" dirty="0"/>
              <a:t>ГБПОУ "СТАПМ им</a:t>
            </a:r>
            <a:r>
              <a:rPr lang="ru-RU" sz="1050" i="1" dirty="0" smtClean="0"/>
              <a:t>. Д.И</a:t>
            </a:r>
            <a:r>
              <a:rPr lang="ru-RU" sz="1050" i="1" dirty="0"/>
              <a:t>. Козлова«, </a:t>
            </a:r>
            <a:r>
              <a:rPr lang="ru-RU" sz="1050" i="1" dirty="0" smtClean="0"/>
              <a:t>ГБПОУ СО  </a:t>
            </a:r>
            <a:r>
              <a:rPr lang="ru-RU" sz="1050" i="1" dirty="0"/>
              <a:t>"Самарский техникум кулинарного искусства«; </a:t>
            </a:r>
            <a:endParaRPr lang="ru-RU" sz="1050" i="1" dirty="0" smtClean="0"/>
          </a:p>
          <a:p>
            <a:r>
              <a:rPr lang="ru-RU" sz="1050" i="1" dirty="0" smtClean="0"/>
              <a:t>ГБПОУ </a:t>
            </a:r>
            <a:r>
              <a:rPr lang="ru-RU" sz="1050" i="1" dirty="0"/>
              <a:t>СО </a:t>
            </a:r>
            <a:r>
              <a:rPr lang="ru-RU" sz="1050" i="1" dirty="0" smtClean="0"/>
              <a:t>"</a:t>
            </a:r>
            <a:r>
              <a:rPr lang="ru-RU" sz="1050" i="1" dirty="0"/>
              <a:t>Самарский энергетический колледж"</a:t>
            </a:r>
          </a:p>
        </p:txBody>
      </p:sp>
    </p:spTree>
    <p:extLst>
      <p:ext uri="{BB962C8B-B14F-4D97-AF65-F5344CB8AC3E}">
        <p14:creationId xmlns:p14="http://schemas.microsoft.com/office/powerpoint/2010/main" val="346774796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9600" y="108000"/>
            <a:ext cx="53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Текущее состояние  (цифры, факты</a:t>
            </a:r>
            <a:r>
              <a:rPr lang="ru-RU" sz="2400" b="1" dirty="0" smtClean="0">
                <a:solidFill>
                  <a:srgbClr val="006440"/>
                </a:solidFill>
              </a:rPr>
              <a:t>)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781102" y="1811860"/>
            <a:ext cx="3222486" cy="2458879"/>
          </a:xfrm>
          <a:prstGeom prst="rightArrow">
            <a:avLst>
              <a:gd name="adj1" fmla="val 84783"/>
              <a:gd name="adj2" fmla="val 143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Периодичность проведения внутреннего контроля </a:t>
            </a:r>
            <a:r>
              <a:rPr lang="ru-RU" sz="1800" dirty="0">
                <a:solidFill>
                  <a:srgbClr val="002060"/>
                </a:solidFill>
              </a:rPr>
              <a:t>и </a:t>
            </a:r>
            <a:r>
              <a:rPr lang="ru-RU" sz="1800" dirty="0" smtClean="0">
                <a:solidFill>
                  <a:srgbClr val="002060"/>
                </a:solidFill>
              </a:rPr>
              <a:t>оценки </a:t>
            </a:r>
            <a:r>
              <a:rPr lang="ru-RU" sz="1800" dirty="0">
                <a:solidFill>
                  <a:srgbClr val="002060"/>
                </a:solidFill>
              </a:rPr>
              <a:t>эффективности деятельности классных руководителей / </a:t>
            </a:r>
            <a:r>
              <a:rPr lang="ru-RU" sz="1800" dirty="0" smtClean="0">
                <a:solidFill>
                  <a:srgbClr val="002060"/>
                </a:solidFill>
              </a:rPr>
              <a:t>кураторов ПОО</a:t>
            </a:r>
            <a:endParaRPr lang="ru-RU" sz="1800" dirty="0">
              <a:solidFill>
                <a:srgbClr val="002060"/>
              </a:solidFill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074216596"/>
              </p:ext>
            </p:extLst>
          </p:nvPr>
        </p:nvGraphicFramePr>
        <p:xfrm>
          <a:off x="4175778" y="891438"/>
          <a:ext cx="4840110" cy="4065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45990" y="588805"/>
            <a:ext cx="5375189" cy="8828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chemeClr val="tx1"/>
                </a:solidFill>
              </a:rPr>
              <a:t>ГБПОУ «Самарский машиностроительный колледж»</a:t>
            </a: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 ГБПОУ "Самарский </a:t>
            </a:r>
            <a:r>
              <a:rPr lang="ru-RU" i="1" dirty="0">
                <a:solidFill>
                  <a:schemeClr val="tx1"/>
                </a:solidFill>
              </a:rPr>
              <a:t>социально-педагогический колледж"</a:t>
            </a:r>
            <a:endParaRPr lang="ru-RU" i="1" dirty="0" smtClean="0">
              <a:solidFill>
                <a:schemeClr val="tx1"/>
              </a:solidFill>
            </a:endParaRPr>
          </a:p>
          <a:p>
            <a:pPr algn="ctr"/>
            <a:r>
              <a:rPr lang="ru-RU" i="1" dirty="0" smtClean="0">
                <a:solidFill>
                  <a:schemeClr val="tx1"/>
                </a:solidFill>
              </a:rPr>
              <a:t>ГБПОУ  </a:t>
            </a:r>
            <a:r>
              <a:rPr lang="ru-RU" i="1" dirty="0">
                <a:solidFill>
                  <a:schemeClr val="tx1"/>
                </a:solidFill>
              </a:rPr>
              <a:t>«</a:t>
            </a:r>
            <a:r>
              <a:rPr lang="ru-RU" i="1" dirty="0" err="1">
                <a:solidFill>
                  <a:schemeClr val="tx1"/>
                </a:solidFill>
              </a:rPr>
              <a:t>Богатовский</a:t>
            </a:r>
            <a:r>
              <a:rPr lang="ru-RU" i="1" dirty="0">
                <a:solidFill>
                  <a:schemeClr val="tx1"/>
                </a:solidFill>
              </a:rPr>
              <a:t> государственный сельскохозяйственный техникум </a:t>
            </a:r>
            <a:r>
              <a:rPr lang="ru-RU" i="1" dirty="0">
                <a:solidFill>
                  <a:schemeClr val="tx1"/>
                </a:solidFill>
              </a:rPr>
              <a:t>имени героя Советского Союза </a:t>
            </a:r>
            <a:r>
              <a:rPr lang="ru-RU" i="1" dirty="0" err="1">
                <a:solidFill>
                  <a:schemeClr val="tx1"/>
                </a:solidFill>
              </a:rPr>
              <a:t>Смолякова</a:t>
            </a:r>
            <a:r>
              <a:rPr lang="ru-RU" i="1" dirty="0">
                <a:solidFill>
                  <a:schemeClr val="tx1"/>
                </a:solidFill>
              </a:rPr>
              <a:t> Ивана Ильича</a:t>
            </a:r>
            <a:r>
              <a:rPr lang="ru-RU" i="1" dirty="0" smtClean="0">
                <a:solidFill>
                  <a:schemeClr val="tx1"/>
                </a:solidFill>
              </a:rPr>
              <a:t>»</a:t>
            </a:r>
            <a:endParaRPr lang="ru-RU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04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9600" y="108000"/>
            <a:ext cx="53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Текущее состояние  (цифры, факты)</a:t>
            </a:r>
            <a:endParaRPr lang="ru-RU" sz="2400" b="1" dirty="0">
              <a:solidFill>
                <a:srgbClr val="00644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26144" y="1247558"/>
            <a:ext cx="3668256" cy="2897242"/>
          </a:xfrm>
          <a:prstGeom prst="rightArrow">
            <a:avLst>
              <a:gd name="adj1" fmla="val 84783"/>
              <a:gd name="adj2" fmla="val 143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Наличие в профессиональной образовательной организации методического объединения </a:t>
            </a:r>
            <a:r>
              <a:rPr lang="ru-RU" sz="1600" dirty="0">
                <a:solidFill>
                  <a:srgbClr val="002060"/>
                </a:solidFill>
              </a:rPr>
              <a:t>классных </a:t>
            </a:r>
            <a:r>
              <a:rPr lang="ru-RU" sz="1600" dirty="0" smtClean="0">
                <a:solidFill>
                  <a:srgbClr val="002060"/>
                </a:solidFill>
              </a:rPr>
              <a:t>руководителей/кураторов</a:t>
            </a:r>
            <a:r>
              <a:rPr lang="ru-RU" sz="1600" dirty="0">
                <a:solidFill>
                  <a:srgbClr val="002060"/>
                </a:solidFill>
              </a:rPr>
              <a:t>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/>
          <a:srcRect l="22669" t="33649" r="48620" b="4558"/>
          <a:stretch/>
        </p:blipFill>
        <p:spPr>
          <a:xfrm>
            <a:off x="5210906" y="749664"/>
            <a:ext cx="2809894" cy="2591136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802400" y="3968400"/>
            <a:ext cx="246700" cy="266400"/>
          </a:xfrm>
          <a:prstGeom prst="rect">
            <a:avLst/>
          </a:prstGeom>
          <a:solidFill>
            <a:srgbClr val="FE5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184000" y="3513600"/>
            <a:ext cx="375120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 классных руководителей </a:t>
            </a:r>
            <a:r>
              <a:rPr lang="ru-RU" b="1" dirty="0" smtClean="0"/>
              <a:t>создано</a:t>
            </a:r>
            <a:r>
              <a:rPr lang="ru-RU" dirty="0" smtClean="0"/>
              <a:t> в ПОО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802400" y="3579178"/>
            <a:ext cx="246700" cy="266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192399" y="3968400"/>
            <a:ext cx="385397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 </a:t>
            </a:r>
            <a:r>
              <a:rPr lang="ru-RU" dirty="0"/>
              <a:t>классных руководителей </a:t>
            </a:r>
            <a:r>
              <a:rPr lang="ru-RU" b="1" dirty="0" smtClean="0"/>
              <a:t>не создано </a:t>
            </a:r>
            <a:r>
              <a:rPr lang="ru-RU" dirty="0" smtClean="0"/>
              <a:t>в </a:t>
            </a:r>
            <a:r>
              <a:rPr lang="ru-RU" dirty="0" smtClean="0"/>
              <a:t>ПОО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043011" y="4746844"/>
            <a:ext cx="45688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solidFill>
                  <a:srgbClr val="0070C0"/>
                </a:solidFill>
              </a:rPr>
              <a:t>Данные представлены ПОО по </a:t>
            </a:r>
            <a:r>
              <a:rPr lang="ru-RU" sz="1200" i="1" dirty="0">
                <a:solidFill>
                  <a:srgbClr val="0070C0"/>
                </a:solidFill>
              </a:rPr>
              <a:t>состоянию на 17 января 2022 </a:t>
            </a:r>
            <a:r>
              <a:rPr lang="ru-RU" sz="1200" i="1" dirty="0" smtClean="0">
                <a:solidFill>
                  <a:srgbClr val="0070C0"/>
                </a:solidFill>
              </a:rPr>
              <a:t>года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3041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9600" y="108000"/>
            <a:ext cx="53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Текущее состояние  (цифры, факты)</a:t>
            </a:r>
            <a:endParaRPr lang="ru-RU" sz="2400" b="1" dirty="0">
              <a:solidFill>
                <a:srgbClr val="00644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068" y="1815020"/>
            <a:ext cx="7191332" cy="3186068"/>
          </a:xfrm>
          <a:prstGeom prst="rect">
            <a:avLst/>
          </a:prstGeom>
        </p:spPr>
      </p:pic>
      <p:sp>
        <p:nvSpPr>
          <p:cNvPr id="4" name="Стрелка вниз 3"/>
          <p:cNvSpPr/>
          <p:nvPr/>
        </p:nvSpPr>
        <p:spPr>
          <a:xfrm>
            <a:off x="1080000" y="756000"/>
            <a:ext cx="7286400" cy="1116000"/>
          </a:xfrm>
          <a:prstGeom prst="downArrow">
            <a:avLst>
              <a:gd name="adj1" fmla="val 73242"/>
              <a:gd name="adj2" fmla="val 50000"/>
            </a:avLst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Виды документов, используемые в работе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классного руководителя/куратора ПОО</a:t>
            </a:r>
            <a:endParaRPr lang="ru-RU" sz="1600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3011" y="4847644"/>
            <a:ext cx="45688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solidFill>
                  <a:srgbClr val="0070C0"/>
                </a:solidFill>
              </a:rPr>
              <a:t>Данные представлены ПОО по </a:t>
            </a:r>
            <a:r>
              <a:rPr lang="ru-RU" sz="1200" i="1" dirty="0">
                <a:solidFill>
                  <a:srgbClr val="0070C0"/>
                </a:solidFill>
              </a:rPr>
              <a:t>состоянию на 17 января 2022 </a:t>
            </a:r>
            <a:r>
              <a:rPr lang="ru-RU" sz="1200" i="1" dirty="0" smtClean="0">
                <a:solidFill>
                  <a:srgbClr val="0070C0"/>
                </a:solidFill>
              </a:rPr>
              <a:t>года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69095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9600" y="108000"/>
            <a:ext cx="538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6440"/>
                </a:solidFill>
              </a:rPr>
              <a:t>Текущее состояние  (цифры, факты)</a:t>
            </a:r>
            <a:endParaRPr lang="ru-RU" sz="2400" b="1" dirty="0">
              <a:solidFill>
                <a:srgbClr val="006440"/>
              </a:solidFill>
            </a:endParaRPr>
          </a:p>
        </p:txBody>
      </p:sp>
      <p:sp>
        <p:nvSpPr>
          <p:cNvPr id="3" name="Стрелка вправо 2"/>
          <p:cNvSpPr/>
          <p:nvPr/>
        </p:nvSpPr>
        <p:spPr>
          <a:xfrm>
            <a:off x="126144" y="1247558"/>
            <a:ext cx="3265056" cy="2897242"/>
          </a:xfrm>
          <a:prstGeom prst="rightArrow">
            <a:avLst>
              <a:gd name="adj1" fmla="val 84783"/>
              <a:gd name="adj2" fmla="val 143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dirty="0" smtClean="0">
                <a:solidFill>
                  <a:srgbClr val="002060"/>
                </a:solidFill>
              </a:rPr>
              <a:t>Организация и проведение внутреннего конкурса </a:t>
            </a:r>
            <a:r>
              <a:rPr lang="ru-RU" sz="1800" dirty="0">
                <a:solidFill>
                  <a:srgbClr val="002060"/>
                </a:solidFill>
              </a:rPr>
              <a:t>классных </a:t>
            </a:r>
            <a:r>
              <a:rPr lang="ru-RU" sz="1800" dirty="0" smtClean="0">
                <a:solidFill>
                  <a:srgbClr val="002060"/>
                </a:solidFill>
              </a:rPr>
              <a:t>руководителей в ПОО</a:t>
            </a: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585600" y="972000"/>
            <a:ext cx="2928324" cy="1108800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2021</a:t>
            </a:r>
          </a:p>
          <a:p>
            <a:pPr algn="ctr"/>
            <a:endParaRPr lang="ru-RU" sz="2400" b="1" dirty="0" smtClean="0">
              <a:solidFill>
                <a:srgbClr val="002060"/>
              </a:solidFill>
            </a:endParaRPr>
          </a:p>
          <a:p>
            <a:pPr algn="ctr"/>
            <a:endParaRPr lang="ru-RU" sz="1400" dirty="0" smtClean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l="22705" t="30053" r="47167" b="9481"/>
          <a:stretch/>
        </p:blipFill>
        <p:spPr>
          <a:xfrm>
            <a:off x="6751342" y="548400"/>
            <a:ext cx="2219857" cy="19068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763700" y="1383792"/>
            <a:ext cx="246700" cy="266400"/>
          </a:xfrm>
          <a:prstGeom prst="rect">
            <a:avLst/>
          </a:prstGeom>
          <a:solidFill>
            <a:srgbClr val="FE5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771752" y="1752192"/>
            <a:ext cx="246700" cy="266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4363200" y="1384580"/>
            <a:ext cx="125406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проводился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364400" y="1739198"/>
            <a:ext cx="104567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Проводился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593999" y="3160800"/>
            <a:ext cx="2919925" cy="118837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2022</a:t>
            </a:r>
          </a:p>
          <a:p>
            <a:pPr algn="ctr"/>
            <a:endParaRPr lang="ru-RU" sz="1400" dirty="0" smtClean="0">
              <a:solidFill>
                <a:srgbClr val="00206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796311" y="3999376"/>
            <a:ext cx="246700" cy="266400"/>
          </a:xfrm>
          <a:prstGeom prst="rect">
            <a:avLst/>
          </a:prstGeom>
          <a:solidFill>
            <a:srgbClr val="FE5B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786499" y="3651076"/>
            <a:ext cx="246700" cy="2664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033200" y="3623588"/>
            <a:ext cx="225350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Запланирован к проведению</a:t>
            </a: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3"/>
          <a:srcRect l="21601" t="33719" r="50000" b="7055"/>
          <a:stretch/>
        </p:blipFill>
        <p:spPr>
          <a:xfrm>
            <a:off x="6787342" y="2708453"/>
            <a:ext cx="2025458" cy="191509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034400" y="3970388"/>
            <a:ext cx="2479525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 запланирован к проведению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043011" y="4854844"/>
            <a:ext cx="456887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</a:rPr>
              <a:t>Данные представлены ПОО по </a:t>
            </a:r>
            <a:r>
              <a:rPr lang="ru-RU" sz="1200" i="1" dirty="0">
                <a:solidFill>
                  <a:schemeClr val="accent1">
                    <a:lumMod val="75000"/>
                  </a:schemeClr>
                </a:solidFill>
              </a:rPr>
              <a:t>состоянию на 17 января 2022 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</a:rPr>
              <a:t>года</a:t>
            </a:r>
            <a:endParaRPr lang="ru-RU" sz="12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63960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доклад 04.06-Ефимова С.А. [Режим совместимости]" id="{91CCA84D-C246-4382-BB93-65BA9C5BAE9E}" vid="{93F9F560-CF55-4F38-9364-501DDD533A7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доклад 04.06-Ефимова С.А.</Template>
  <TotalTime>2033</TotalTime>
  <Words>1600</Words>
  <Application>Microsoft Office PowerPoint</Application>
  <PresentationFormat>Произвольный</PresentationFormat>
  <Paragraphs>218</Paragraphs>
  <Slides>17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Roboto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 Петропавловская</dc:creator>
  <cp:lastModifiedBy>Нисман Ольга Юрьевна</cp:lastModifiedBy>
  <cp:revision>182</cp:revision>
  <dcterms:created xsi:type="dcterms:W3CDTF">2021-03-04T10:46:44Z</dcterms:created>
  <dcterms:modified xsi:type="dcterms:W3CDTF">2022-02-01T16:03:37Z</dcterms:modified>
</cp:coreProperties>
</file>