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0" r:id="rId4"/>
    <p:sldId id="280" r:id="rId5"/>
    <p:sldId id="275" r:id="rId6"/>
    <p:sldId id="277" r:id="rId7"/>
    <p:sldId id="278" r:id="rId8"/>
    <p:sldId id="276" r:id="rId9"/>
    <p:sldId id="282" r:id="rId10"/>
    <p:sldId id="257" r:id="rId11"/>
    <p:sldId id="262" r:id="rId12"/>
    <p:sldId id="265" r:id="rId13"/>
    <p:sldId id="261" r:id="rId14"/>
    <p:sldId id="264" r:id="rId15"/>
    <p:sldId id="266" r:id="rId16"/>
    <p:sldId id="268" r:id="rId17"/>
    <p:sldId id="272" r:id="rId18"/>
    <p:sldId id="273" r:id="rId19"/>
    <p:sldId id="281" r:id="rId20"/>
    <p:sldId id="271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82"/>
    <a:srgbClr val="9900CC"/>
    <a:srgbClr val="FFDB97"/>
    <a:srgbClr val="3E0054"/>
    <a:srgbClr val="CC66FF"/>
    <a:srgbClr val="FFCCCC"/>
    <a:srgbClr val="CD63C8"/>
    <a:srgbClr val="F7B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8382D-A6C5-4EDA-A079-17B5339C94E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0F651-047F-46E9-89F3-0737FE64EBFC}">
      <dgm:prSet phldrT="[Текст]"/>
      <dgm:spPr>
        <a:solidFill>
          <a:srgbClr val="9900CC"/>
        </a:solidFill>
      </dgm:spPr>
      <dgm:t>
        <a:bodyPr/>
        <a:lstStyle/>
        <a:p>
          <a:r>
            <a:rPr lang="ru-RU" dirty="0" smtClean="0"/>
            <a:t>Заявление</a:t>
          </a:r>
          <a:endParaRPr lang="ru-RU" dirty="0"/>
        </a:p>
      </dgm:t>
    </dgm:pt>
    <dgm:pt modelId="{17696D65-8BD2-411A-9AFC-F91BA5014C37}" type="parTrans" cxnId="{5385CD18-09FF-4652-9553-C9F6E7B64EA2}">
      <dgm:prSet/>
      <dgm:spPr/>
      <dgm:t>
        <a:bodyPr/>
        <a:lstStyle/>
        <a:p>
          <a:endParaRPr lang="ru-RU"/>
        </a:p>
      </dgm:t>
    </dgm:pt>
    <dgm:pt modelId="{1C50BAAB-DB61-4BEB-9642-FE927FF117A4}" type="sibTrans" cxnId="{5385CD18-09FF-4652-9553-C9F6E7B64EA2}">
      <dgm:prSet/>
      <dgm:spPr/>
      <dgm:t>
        <a:bodyPr/>
        <a:lstStyle/>
        <a:p>
          <a:endParaRPr lang="ru-RU"/>
        </a:p>
      </dgm:t>
    </dgm:pt>
    <dgm:pt modelId="{159DC33D-FE99-4634-A3F3-7B8CD9314EF7}">
      <dgm:prSet phldrT="[Текст]"/>
      <dgm:spPr>
        <a:solidFill>
          <a:srgbClr val="F7BBF3"/>
        </a:solidFill>
      </dgm:spPr>
      <dgm:t>
        <a:bodyPr/>
        <a:lstStyle/>
        <a:p>
          <a:r>
            <a:rPr lang="ru-RU" dirty="0" smtClean="0"/>
            <a:t>Паспорт</a:t>
          </a:r>
          <a:endParaRPr lang="ru-RU" dirty="0"/>
        </a:p>
      </dgm:t>
    </dgm:pt>
    <dgm:pt modelId="{0CA5BEF4-E606-4F76-B605-A4AED3F0B6B6}" type="parTrans" cxnId="{327229C8-AF3F-49A6-B519-B8FA00F1579A}">
      <dgm:prSet/>
      <dgm:spPr/>
      <dgm:t>
        <a:bodyPr/>
        <a:lstStyle/>
        <a:p>
          <a:endParaRPr lang="ru-RU"/>
        </a:p>
      </dgm:t>
    </dgm:pt>
    <dgm:pt modelId="{18823D25-1686-43F3-8891-596AAB15348B}" type="sibTrans" cxnId="{327229C8-AF3F-49A6-B519-B8FA00F1579A}">
      <dgm:prSet/>
      <dgm:spPr/>
      <dgm:t>
        <a:bodyPr/>
        <a:lstStyle/>
        <a:p>
          <a:endParaRPr lang="ru-RU"/>
        </a:p>
      </dgm:t>
    </dgm:pt>
    <dgm:pt modelId="{387941C2-F8B8-454B-ABF0-98AB4CF05849}">
      <dgm:prSet phldrT="[Текст]"/>
      <dgm:spPr>
        <a:solidFill>
          <a:srgbClr val="600082"/>
        </a:solidFill>
      </dgm:spPr>
      <dgm:t>
        <a:bodyPr/>
        <a:lstStyle/>
        <a:p>
          <a:r>
            <a:rPr lang="ru-RU" dirty="0" smtClean="0"/>
            <a:t>Обоснование</a:t>
          </a:r>
          <a:endParaRPr lang="ru-RU" dirty="0"/>
        </a:p>
      </dgm:t>
    </dgm:pt>
    <dgm:pt modelId="{510BB06D-1545-48A8-8279-4CA61865059C}" type="parTrans" cxnId="{F8F990E1-8C4C-454F-8627-02F45A38DC84}">
      <dgm:prSet/>
      <dgm:spPr/>
      <dgm:t>
        <a:bodyPr/>
        <a:lstStyle/>
        <a:p>
          <a:endParaRPr lang="ru-RU"/>
        </a:p>
      </dgm:t>
    </dgm:pt>
    <dgm:pt modelId="{4C10D62E-3FC0-4C13-92DE-75B91E3D503B}" type="sibTrans" cxnId="{F8F990E1-8C4C-454F-8627-02F45A38DC84}">
      <dgm:prSet/>
      <dgm:spPr/>
      <dgm:t>
        <a:bodyPr/>
        <a:lstStyle/>
        <a:p>
          <a:endParaRPr lang="ru-RU"/>
        </a:p>
      </dgm:t>
    </dgm:pt>
    <dgm:pt modelId="{3BDEB390-DCEC-48F6-B017-953E20B95A74}">
      <dgm:prSet phldrT="[Текст]"/>
      <dgm:spPr>
        <a:solidFill>
          <a:srgbClr val="600082"/>
        </a:solidFill>
      </dgm:spPr>
      <dgm:t>
        <a:bodyPr/>
        <a:lstStyle/>
        <a:p>
          <a:r>
            <a:rPr lang="ru-RU" dirty="0" smtClean="0"/>
            <a:t>Решение ПОО об участии в конкурсе</a:t>
          </a:r>
          <a:endParaRPr lang="ru-RU" dirty="0"/>
        </a:p>
      </dgm:t>
    </dgm:pt>
    <dgm:pt modelId="{99F66504-FCD6-49E0-BE7F-A557164EF171}" type="parTrans" cxnId="{10D80D56-AE20-4499-B017-68EDB03A212B}">
      <dgm:prSet/>
      <dgm:spPr/>
      <dgm:t>
        <a:bodyPr/>
        <a:lstStyle/>
        <a:p>
          <a:endParaRPr lang="ru-RU"/>
        </a:p>
      </dgm:t>
    </dgm:pt>
    <dgm:pt modelId="{2AFC054D-9D95-470A-82A1-2C5085450831}" type="sibTrans" cxnId="{10D80D56-AE20-4499-B017-68EDB03A212B}">
      <dgm:prSet/>
      <dgm:spPr/>
      <dgm:t>
        <a:bodyPr/>
        <a:lstStyle/>
        <a:p>
          <a:endParaRPr lang="ru-RU"/>
        </a:p>
      </dgm:t>
    </dgm:pt>
    <dgm:pt modelId="{9A2EDF46-6008-49A2-9D43-70D81072DE35}" type="pres">
      <dgm:prSet presAssocID="{B178382D-A6C5-4EDA-A079-17B5339C94E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E0BC8-8C76-4000-9124-B587B214A1DA}" type="pres">
      <dgm:prSet presAssocID="{B178382D-A6C5-4EDA-A079-17B5339C94E4}" presName="axisShape" presStyleLbl="bgShp" presStyleIdx="0" presStyleCnt="1" custLinFactNeighborY="-2058"/>
      <dgm:spPr/>
    </dgm:pt>
    <dgm:pt modelId="{65BBBA42-EB20-405B-8BB7-A14717F366BA}" type="pres">
      <dgm:prSet presAssocID="{B178382D-A6C5-4EDA-A079-17B5339C94E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F0715-915B-46E6-8716-F8FF198240D3}" type="pres">
      <dgm:prSet presAssocID="{B178382D-A6C5-4EDA-A079-17B5339C94E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4F066-DE7B-4852-A3B1-62BBDEAF8604}" type="pres">
      <dgm:prSet presAssocID="{B178382D-A6C5-4EDA-A079-17B5339C94E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84A4-DAE6-4D0A-B944-0FBB67174679}" type="pres">
      <dgm:prSet presAssocID="{B178382D-A6C5-4EDA-A079-17B5339C94E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C7724-121F-4C7C-96DF-BD8F6F69041B}" type="presOf" srcId="{B178382D-A6C5-4EDA-A079-17B5339C94E4}" destId="{9A2EDF46-6008-49A2-9D43-70D81072DE35}" srcOrd="0" destOrd="0" presId="urn:microsoft.com/office/officeart/2005/8/layout/matrix2"/>
    <dgm:cxn modelId="{6B1E1970-54CE-4215-B2C5-D0E4CBD28C69}" type="presOf" srcId="{387941C2-F8B8-454B-ABF0-98AB4CF05849}" destId="{7364F066-DE7B-4852-A3B1-62BBDEAF8604}" srcOrd="0" destOrd="0" presId="urn:microsoft.com/office/officeart/2005/8/layout/matrix2"/>
    <dgm:cxn modelId="{5385CD18-09FF-4652-9553-C9F6E7B64EA2}" srcId="{B178382D-A6C5-4EDA-A079-17B5339C94E4}" destId="{3020F651-047F-46E9-89F3-0737FE64EBFC}" srcOrd="0" destOrd="0" parTransId="{17696D65-8BD2-411A-9AFC-F91BA5014C37}" sibTransId="{1C50BAAB-DB61-4BEB-9642-FE927FF117A4}"/>
    <dgm:cxn modelId="{5138EDCE-2A4B-4B8B-8E6F-A01BF32FFC55}" type="presOf" srcId="{3020F651-047F-46E9-89F3-0737FE64EBFC}" destId="{65BBBA42-EB20-405B-8BB7-A14717F366BA}" srcOrd="0" destOrd="0" presId="urn:microsoft.com/office/officeart/2005/8/layout/matrix2"/>
    <dgm:cxn modelId="{12C594E0-EEE3-4A7E-B0A4-2F45D550433F}" type="presOf" srcId="{3BDEB390-DCEC-48F6-B017-953E20B95A74}" destId="{81FA84A4-DAE6-4D0A-B944-0FBB67174679}" srcOrd="0" destOrd="0" presId="urn:microsoft.com/office/officeart/2005/8/layout/matrix2"/>
    <dgm:cxn modelId="{FE1915F3-92F6-4C1C-966A-6EDAB4026F6A}" type="presOf" srcId="{159DC33D-FE99-4634-A3F3-7B8CD9314EF7}" destId="{A18F0715-915B-46E6-8716-F8FF198240D3}" srcOrd="0" destOrd="0" presId="urn:microsoft.com/office/officeart/2005/8/layout/matrix2"/>
    <dgm:cxn modelId="{327229C8-AF3F-49A6-B519-B8FA00F1579A}" srcId="{B178382D-A6C5-4EDA-A079-17B5339C94E4}" destId="{159DC33D-FE99-4634-A3F3-7B8CD9314EF7}" srcOrd="1" destOrd="0" parTransId="{0CA5BEF4-E606-4F76-B605-A4AED3F0B6B6}" sibTransId="{18823D25-1686-43F3-8891-596AAB15348B}"/>
    <dgm:cxn modelId="{F8F990E1-8C4C-454F-8627-02F45A38DC84}" srcId="{B178382D-A6C5-4EDA-A079-17B5339C94E4}" destId="{387941C2-F8B8-454B-ABF0-98AB4CF05849}" srcOrd="2" destOrd="0" parTransId="{510BB06D-1545-48A8-8279-4CA61865059C}" sibTransId="{4C10D62E-3FC0-4C13-92DE-75B91E3D503B}"/>
    <dgm:cxn modelId="{10D80D56-AE20-4499-B017-68EDB03A212B}" srcId="{B178382D-A6C5-4EDA-A079-17B5339C94E4}" destId="{3BDEB390-DCEC-48F6-B017-953E20B95A74}" srcOrd="3" destOrd="0" parTransId="{99F66504-FCD6-49E0-BE7F-A557164EF171}" sibTransId="{2AFC054D-9D95-470A-82A1-2C5085450831}"/>
    <dgm:cxn modelId="{57C101A2-5F44-451D-9EA3-019211AD1157}" type="presParOf" srcId="{9A2EDF46-6008-49A2-9D43-70D81072DE35}" destId="{CB0E0BC8-8C76-4000-9124-B587B214A1DA}" srcOrd="0" destOrd="0" presId="urn:microsoft.com/office/officeart/2005/8/layout/matrix2"/>
    <dgm:cxn modelId="{C1B39810-567F-4890-8BB4-C925D95F36A1}" type="presParOf" srcId="{9A2EDF46-6008-49A2-9D43-70D81072DE35}" destId="{65BBBA42-EB20-405B-8BB7-A14717F366BA}" srcOrd="1" destOrd="0" presId="urn:microsoft.com/office/officeart/2005/8/layout/matrix2"/>
    <dgm:cxn modelId="{178EC314-DFF4-4BFC-896F-2A5EB7317C14}" type="presParOf" srcId="{9A2EDF46-6008-49A2-9D43-70D81072DE35}" destId="{A18F0715-915B-46E6-8716-F8FF198240D3}" srcOrd="2" destOrd="0" presId="urn:microsoft.com/office/officeart/2005/8/layout/matrix2"/>
    <dgm:cxn modelId="{A80D8271-6B83-4C4F-AA7D-8BD4546BE6E2}" type="presParOf" srcId="{9A2EDF46-6008-49A2-9D43-70D81072DE35}" destId="{7364F066-DE7B-4852-A3B1-62BBDEAF8604}" srcOrd="3" destOrd="0" presId="urn:microsoft.com/office/officeart/2005/8/layout/matrix2"/>
    <dgm:cxn modelId="{BBF60189-2367-484E-BCC6-A71AACA71F9C}" type="presParOf" srcId="{9A2EDF46-6008-49A2-9D43-70D81072DE35}" destId="{81FA84A4-DAE6-4D0A-B944-0FBB6717467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8382D-A6C5-4EDA-A079-17B5339C94E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0F651-047F-46E9-89F3-0737FE64EBFC}">
      <dgm:prSet phldrT="[Текст]"/>
      <dgm:spPr>
        <a:solidFill>
          <a:srgbClr val="9900CC"/>
        </a:solidFill>
      </dgm:spPr>
      <dgm:t>
        <a:bodyPr/>
        <a:lstStyle/>
        <a:p>
          <a:r>
            <a:rPr lang="ru-RU" dirty="0" smtClean="0"/>
            <a:t>Заявление</a:t>
          </a:r>
          <a:endParaRPr lang="ru-RU" dirty="0"/>
        </a:p>
      </dgm:t>
    </dgm:pt>
    <dgm:pt modelId="{17696D65-8BD2-411A-9AFC-F91BA5014C37}" type="parTrans" cxnId="{5385CD18-09FF-4652-9553-C9F6E7B64EA2}">
      <dgm:prSet/>
      <dgm:spPr/>
      <dgm:t>
        <a:bodyPr/>
        <a:lstStyle/>
        <a:p>
          <a:endParaRPr lang="ru-RU"/>
        </a:p>
      </dgm:t>
    </dgm:pt>
    <dgm:pt modelId="{1C50BAAB-DB61-4BEB-9642-FE927FF117A4}" type="sibTrans" cxnId="{5385CD18-09FF-4652-9553-C9F6E7B64EA2}">
      <dgm:prSet/>
      <dgm:spPr/>
      <dgm:t>
        <a:bodyPr/>
        <a:lstStyle/>
        <a:p>
          <a:endParaRPr lang="ru-RU"/>
        </a:p>
      </dgm:t>
    </dgm:pt>
    <dgm:pt modelId="{159DC33D-FE99-4634-A3F3-7B8CD9314EF7}">
      <dgm:prSet phldrT="[Текст]"/>
      <dgm:spPr>
        <a:solidFill>
          <a:srgbClr val="9900CC"/>
        </a:solidFill>
      </dgm:spPr>
      <dgm:t>
        <a:bodyPr/>
        <a:lstStyle/>
        <a:p>
          <a:r>
            <a:rPr lang="ru-RU" dirty="0" smtClean="0"/>
            <a:t>Паспорт</a:t>
          </a:r>
          <a:endParaRPr lang="ru-RU" dirty="0"/>
        </a:p>
      </dgm:t>
    </dgm:pt>
    <dgm:pt modelId="{0CA5BEF4-E606-4F76-B605-A4AED3F0B6B6}" type="parTrans" cxnId="{327229C8-AF3F-49A6-B519-B8FA00F1579A}">
      <dgm:prSet/>
      <dgm:spPr/>
      <dgm:t>
        <a:bodyPr/>
        <a:lstStyle/>
        <a:p>
          <a:endParaRPr lang="ru-RU"/>
        </a:p>
      </dgm:t>
    </dgm:pt>
    <dgm:pt modelId="{18823D25-1686-43F3-8891-596AAB15348B}" type="sibTrans" cxnId="{327229C8-AF3F-49A6-B519-B8FA00F1579A}">
      <dgm:prSet/>
      <dgm:spPr/>
      <dgm:t>
        <a:bodyPr/>
        <a:lstStyle/>
        <a:p>
          <a:endParaRPr lang="ru-RU"/>
        </a:p>
      </dgm:t>
    </dgm:pt>
    <dgm:pt modelId="{387941C2-F8B8-454B-ABF0-98AB4CF05849}">
      <dgm:prSet phldrT="[Текст]"/>
      <dgm:spPr>
        <a:solidFill>
          <a:srgbClr val="9900CC"/>
        </a:solidFill>
      </dgm:spPr>
      <dgm:t>
        <a:bodyPr/>
        <a:lstStyle/>
        <a:p>
          <a:r>
            <a:rPr lang="ru-RU" dirty="0" smtClean="0"/>
            <a:t>Обоснование</a:t>
          </a:r>
          <a:endParaRPr lang="ru-RU" dirty="0"/>
        </a:p>
      </dgm:t>
    </dgm:pt>
    <dgm:pt modelId="{510BB06D-1545-48A8-8279-4CA61865059C}" type="parTrans" cxnId="{F8F990E1-8C4C-454F-8627-02F45A38DC84}">
      <dgm:prSet/>
      <dgm:spPr/>
      <dgm:t>
        <a:bodyPr/>
        <a:lstStyle/>
        <a:p>
          <a:endParaRPr lang="ru-RU"/>
        </a:p>
      </dgm:t>
    </dgm:pt>
    <dgm:pt modelId="{4C10D62E-3FC0-4C13-92DE-75B91E3D503B}" type="sibTrans" cxnId="{F8F990E1-8C4C-454F-8627-02F45A38DC84}">
      <dgm:prSet/>
      <dgm:spPr/>
      <dgm:t>
        <a:bodyPr/>
        <a:lstStyle/>
        <a:p>
          <a:endParaRPr lang="ru-RU"/>
        </a:p>
      </dgm:t>
    </dgm:pt>
    <dgm:pt modelId="{3BDEB390-DCEC-48F6-B017-953E20B95A74}">
      <dgm:prSet phldrT="[Текст]"/>
      <dgm:spPr>
        <a:solidFill>
          <a:srgbClr val="9900CC"/>
        </a:solidFill>
      </dgm:spPr>
      <dgm:t>
        <a:bodyPr/>
        <a:lstStyle/>
        <a:p>
          <a:r>
            <a:rPr lang="ru-RU" dirty="0" smtClean="0"/>
            <a:t>Решение ПОО об участии в конкурсе</a:t>
          </a:r>
          <a:endParaRPr lang="ru-RU" dirty="0"/>
        </a:p>
      </dgm:t>
    </dgm:pt>
    <dgm:pt modelId="{99F66504-FCD6-49E0-BE7F-A557164EF171}" type="parTrans" cxnId="{10D80D56-AE20-4499-B017-68EDB03A212B}">
      <dgm:prSet/>
      <dgm:spPr/>
      <dgm:t>
        <a:bodyPr/>
        <a:lstStyle/>
        <a:p>
          <a:endParaRPr lang="ru-RU"/>
        </a:p>
      </dgm:t>
    </dgm:pt>
    <dgm:pt modelId="{2AFC054D-9D95-470A-82A1-2C5085450831}" type="sibTrans" cxnId="{10D80D56-AE20-4499-B017-68EDB03A212B}">
      <dgm:prSet/>
      <dgm:spPr/>
      <dgm:t>
        <a:bodyPr/>
        <a:lstStyle/>
        <a:p>
          <a:endParaRPr lang="ru-RU"/>
        </a:p>
      </dgm:t>
    </dgm:pt>
    <dgm:pt modelId="{9A2EDF46-6008-49A2-9D43-70D81072DE35}" type="pres">
      <dgm:prSet presAssocID="{B178382D-A6C5-4EDA-A079-17B5339C94E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E0BC8-8C76-4000-9124-B587B214A1DA}" type="pres">
      <dgm:prSet presAssocID="{B178382D-A6C5-4EDA-A079-17B5339C94E4}" presName="axisShape" presStyleLbl="bgShp" presStyleIdx="0" presStyleCnt="1" custLinFactNeighborY="-2058"/>
      <dgm:spPr/>
    </dgm:pt>
    <dgm:pt modelId="{65BBBA42-EB20-405B-8BB7-A14717F366BA}" type="pres">
      <dgm:prSet presAssocID="{B178382D-A6C5-4EDA-A079-17B5339C94E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F0715-915B-46E6-8716-F8FF198240D3}" type="pres">
      <dgm:prSet presAssocID="{B178382D-A6C5-4EDA-A079-17B5339C94E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4F066-DE7B-4852-A3B1-62BBDEAF8604}" type="pres">
      <dgm:prSet presAssocID="{B178382D-A6C5-4EDA-A079-17B5339C94E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84A4-DAE6-4D0A-B944-0FBB67174679}" type="pres">
      <dgm:prSet presAssocID="{B178382D-A6C5-4EDA-A079-17B5339C94E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C07740-3294-4EE1-948F-2F478D3FB0A4}" type="presOf" srcId="{387941C2-F8B8-454B-ABF0-98AB4CF05849}" destId="{7364F066-DE7B-4852-A3B1-62BBDEAF8604}" srcOrd="0" destOrd="0" presId="urn:microsoft.com/office/officeart/2005/8/layout/matrix2"/>
    <dgm:cxn modelId="{8679AD40-9F52-427B-A2D0-04A5275C0B1E}" type="presOf" srcId="{3BDEB390-DCEC-48F6-B017-953E20B95A74}" destId="{81FA84A4-DAE6-4D0A-B944-0FBB67174679}" srcOrd="0" destOrd="0" presId="urn:microsoft.com/office/officeart/2005/8/layout/matrix2"/>
    <dgm:cxn modelId="{3E2252D3-98A5-4BCF-86C9-B2008F8A9C63}" type="presOf" srcId="{3020F651-047F-46E9-89F3-0737FE64EBFC}" destId="{65BBBA42-EB20-405B-8BB7-A14717F366BA}" srcOrd="0" destOrd="0" presId="urn:microsoft.com/office/officeart/2005/8/layout/matrix2"/>
    <dgm:cxn modelId="{8BD2E657-CA62-4563-968C-07A66D377414}" type="presOf" srcId="{159DC33D-FE99-4634-A3F3-7B8CD9314EF7}" destId="{A18F0715-915B-46E6-8716-F8FF198240D3}" srcOrd="0" destOrd="0" presId="urn:microsoft.com/office/officeart/2005/8/layout/matrix2"/>
    <dgm:cxn modelId="{5385CD18-09FF-4652-9553-C9F6E7B64EA2}" srcId="{B178382D-A6C5-4EDA-A079-17B5339C94E4}" destId="{3020F651-047F-46E9-89F3-0737FE64EBFC}" srcOrd="0" destOrd="0" parTransId="{17696D65-8BD2-411A-9AFC-F91BA5014C37}" sibTransId="{1C50BAAB-DB61-4BEB-9642-FE927FF117A4}"/>
    <dgm:cxn modelId="{EFC97F60-C3A0-48EA-A6B3-2AC6D8C782A5}" type="presOf" srcId="{B178382D-A6C5-4EDA-A079-17B5339C94E4}" destId="{9A2EDF46-6008-49A2-9D43-70D81072DE35}" srcOrd="0" destOrd="0" presId="urn:microsoft.com/office/officeart/2005/8/layout/matrix2"/>
    <dgm:cxn modelId="{327229C8-AF3F-49A6-B519-B8FA00F1579A}" srcId="{B178382D-A6C5-4EDA-A079-17B5339C94E4}" destId="{159DC33D-FE99-4634-A3F3-7B8CD9314EF7}" srcOrd="1" destOrd="0" parTransId="{0CA5BEF4-E606-4F76-B605-A4AED3F0B6B6}" sibTransId="{18823D25-1686-43F3-8891-596AAB15348B}"/>
    <dgm:cxn modelId="{F8F990E1-8C4C-454F-8627-02F45A38DC84}" srcId="{B178382D-A6C5-4EDA-A079-17B5339C94E4}" destId="{387941C2-F8B8-454B-ABF0-98AB4CF05849}" srcOrd="2" destOrd="0" parTransId="{510BB06D-1545-48A8-8279-4CA61865059C}" sibTransId="{4C10D62E-3FC0-4C13-92DE-75B91E3D503B}"/>
    <dgm:cxn modelId="{10D80D56-AE20-4499-B017-68EDB03A212B}" srcId="{B178382D-A6C5-4EDA-A079-17B5339C94E4}" destId="{3BDEB390-DCEC-48F6-B017-953E20B95A74}" srcOrd="3" destOrd="0" parTransId="{99F66504-FCD6-49E0-BE7F-A557164EF171}" sibTransId="{2AFC054D-9D95-470A-82A1-2C5085450831}"/>
    <dgm:cxn modelId="{0D08B691-F742-4C4E-958F-0B0C71043664}" type="presParOf" srcId="{9A2EDF46-6008-49A2-9D43-70D81072DE35}" destId="{CB0E0BC8-8C76-4000-9124-B587B214A1DA}" srcOrd="0" destOrd="0" presId="urn:microsoft.com/office/officeart/2005/8/layout/matrix2"/>
    <dgm:cxn modelId="{B3021FFC-B96F-4904-B801-69D999B9FFDB}" type="presParOf" srcId="{9A2EDF46-6008-49A2-9D43-70D81072DE35}" destId="{65BBBA42-EB20-405B-8BB7-A14717F366BA}" srcOrd="1" destOrd="0" presId="urn:microsoft.com/office/officeart/2005/8/layout/matrix2"/>
    <dgm:cxn modelId="{92993E64-4BE2-41D2-9AC8-896372D09A66}" type="presParOf" srcId="{9A2EDF46-6008-49A2-9D43-70D81072DE35}" destId="{A18F0715-915B-46E6-8716-F8FF198240D3}" srcOrd="2" destOrd="0" presId="urn:microsoft.com/office/officeart/2005/8/layout/matrix2"/>
    <dgm:cxn modelId="{3C70DD65-AA17-4085-AABD-6C29F78970B5}" type="presParOf" srcId="{9A2EDF46-6008-49A2-9D43-70D81072DE35}" destId="{7364F066-DE7B-4852-A3B1-62BBDEAF8604}" srcOrd="3" destOrd="0" presId="urn:microsoft.com/office/officeart/2005/8/layout/matrix2"/>
    <dgm:cxn modelId="{64AA07FA-A1D7-48B8-9B62-CDA729D58C5C}" type="presParOf" srcId="{9A2EDF46-6008-49A2-9D43-70D81072DE35}" destId="{81FA84A4-DAE6-4D0A-B944-0FBB6717467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0BC8-8C76-4000-9124-B587B214A1DA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BBA42-EB20-405B-8BB7-A14717F366BA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rgbClr val="99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Заявление</a:t>
          </a:r>
          <a:endParaRPr lang="ru-RU" sz="2400" kern="1200" dirty="0"/>
        </a:p>
      </dsp:txBody>
      <dsp:txXfrm>
        <a:off x="1812686" y="458020"/>
        <a:ext cx="1955852" cy="1955852"/>
      </dsp:txXfrm>
    </dsp:sp>
    <dsp:sp modelId="{A18F0715-915B-46E6-8716-F8FF198240D3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rgbClr val="F7BB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Паспорт</a:t>
          </a:r>
          <a:endParaRPr lang="ru-RU" sz="2400" kern="1200" dirty="0"/>
        </a:p>
      </dsp:txBody>
      <dsp:txXfrm>
        <a:off x="4359460" y="458020"/>
        <a:ext cx="1955852" cy="1955852"/>
      </dsp:txXfrm>
    </dsp:sp>
    <dsp:sp modelId="{7364F066-DE7B-4852-A3B1-62BBDEAF8604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rgbClr val="6000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Обоснование</a:t>
          </a:r>
          <a:endParaRPr lang="ru-RU" sz="2400" kern="1200" dirty="0"/>
        </a:p>
      </dsp:txBody>
      <dsp:txXfrm>
        <a:off x="1812686" y="3004793"/>
        <a:ext cx="1955852" cy="1955852"/>
      </dsp:txXfrm>
    </dsp:sp>
    <dsp:sp modelId="{81FA84A4-DAE6-4D0A-B944-0FBB67174679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rgbClr val="6000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Решение ПОО об участии в конкурсе</a:t>
          </a:r>
          <a:endParaRPr lang="ru-RU" sz="2400" kern="1200" dirty="0"/>
        </a:p>
      </dsp:txBody>
      <dsp:txXfrm>
        <a:off x="4359460" y="3004793"/>
        <a:ext cx="1955852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6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6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3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3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1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2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2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4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0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3C4C-5AF0-49F2-8BF9-25EA37C627BC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EA1B-DB63-4982-8533-15C01F8A1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3773" y="1634980"/>
            <a:ext cx="10774517" cy="230832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Региональные инновационные площадки в сфере среднего профессионального образования: подготовка к участию в конкурсе на присвоение статуса в 2023 году»</a:t>
            </a:r>
            <a:endParaRPr lang="ru-RU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773" y="1111760"/>
            <a:ext cx="426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Инструктивное совещание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00053" y="6197165"/>
            <a:ext cx="2514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марта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2023 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64028" y="5875954"/>
            <a:ext cx="3450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ЦПО Самарской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53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57" y="108236"/>
            <a:ext cx="12285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Региональные инновационные площадки в сфере образования (РИП)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656415" y="2164595"/>
            <a:ext cx="519048" cy="665949"/>
          </a:xfrm>
          <a:prstGeom prst="stripedRightArrow">
            <a:avLst/>
          </a:prstGeom>
          <a:solidFill>
            <a:srgbClr val="F7BBF3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82168" y="2926515"/>
            <a:ext cx="2425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март - май 2021 года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87210"/>
              </p:ext>
            </p:extLst>
          </p:nvPr>
        </p:nvGraphicFramePr>
        <p:xfrm>
          <a:off x="476803" y="2093078"/>
          <a:ext cx="2023671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от ПОО региона на получение статуса РИП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9971"/>
              </p:ext>
            </p:extLst>
          </p:nvPr>
        </p:nvGraphicFramePr>
        <p:xfrm>
          <a:off x="3283262" y="2093078"/>
          <a:ext cx="2023671" cy="822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ЦПО Самарской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Штриховая стрелка вправо 8"/>
          <p:cNvSpPr/>
          <p:nvPr/>
        </p:nvSpPr>
        <p:spPr>
          <a:xfrm>
            <a:off x="5462874" y="2138701"/>
            <a:ext cx="616030" cy="665949"/>
          </a:xfrm>
          <a:prstGeom prst="stripedRightArrow">
            <a:avLst/>
          </a:prstGeom>
          <a:solidFill>
            <a:srgbClr val="F7BBF3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90162"/>
              </p:ext>
            </p:extLst>
          </p:nvPr>
        </p:nvGraphicFramePr>
        <p:xfrm>
          <a:off x="6166933" y="2119739"/>
          <a:ext cx="2023671" cy="822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науки Самарской области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Штриховая стрелка вправо 11"/>
          <p:cNvSpPr/>
          <p:nvPr/>
        </p:nvSpPr>
        <p:spPr>
          <a:xfrm>
            <a:off x="8278633" y="2136664"/>
            <a:ext cx="616030" cy="665949"/>
          </a:xfrm>
          <a:prstGeom prst="stripedRightArrow">
            <a:avLst/>
          </a:prstGeom>
          <a:solidFill>
            <a:srgbClr val="F7BBF3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57823"/>
              </p:ext>
            </p:extLst>
          </p:nvPr>
        </p:nvGraphicFramePr>
        <p:xfrm>
          <a:off x="8982692" y="2093078"/>
          <a:ext cx="2023671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присвоении статуса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РИП в сфере образования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982692" y="3101689"/>
            <a:ext cx="1985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август 2021 года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8612" y="3127597"/>
            <a:ext cx="2185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12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заявок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29591" y="1427991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8 РИП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7239" y="1306051"/>
            <a:ext cx="12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2021 год</a:t>
            </a:r>
            <a:endParaRPr lang="ru-RU" sz="2400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694606" y="4510532"/>
            <a:ext cx="519048" cy="665949"/>
          </a:xfrm>
          <a:prstGeom prst="stripedRightArrow">
            <a:avLst/>
          </a:prstGeom>
          <a:solidFill>
            <a:srgbClr val="F7BBF3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20359" y="5272452"/>
            <a:ext cx="2425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март - май 2022 года</a:t>
            </a:r>
            <a:endParaRPr lang="ru-RU" sz="20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63280"/>
              </p:ext>
            </p:extLst>
          </p:nvPr>
        </p:nvGraphicFramePr>
        <p:xfrm>
          <a:off x="514994" y="4439015"/>
          <a:ext cx="2023671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от ПОО региона на получение статуса РИП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72080"/>
              </p:ext>
            </p:extLst>
          </p:nvPr>
        </p:nvGraphicFramePr>
        <p:xfrm>
          <a:off x="3321453" y="4439015"/>
          <a:ext cx="2023671" cy="822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ЦПО Самарской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Штриховая стрелка вправо 23"/>
          <p:cNvSpPr/>
          <p:nvPr/>
        </p:nvSpPr>
        <p:spPr>
          <a:xfrm>
            <a:off x="5501065" y="4484638"/>
            <a:ext cx="616030" cy="665949"/>
          </a:xfrm>
          <a:prstGeom prst="stripedRightArrow">
            <a:avLst/>
          </a:prstGeom>
          <a:solidFill>
            <a:srgbClr val="F7BBF3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75905"/>
              </p:ext>
            </p:extLst>
          </p:nvPr>
        </p:nvGraphicFramePr>
        <p:xfrm>
          <a:off x="6205124" y="4465676"/>
          <a:ext cx="2023671" cy="822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науки Самарской области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Штриховая стрелка вправо 25"/>
          <p:cNvSpPr/>
          <p:nvPr/>
        </p:nvSpPr>
        <p:spPr>
          <a:xfrm>
            <a:off x="8316824" y="4482601"/>
            <a:ext cx="616030" cy="665949"/>
          </a:xfrm>
          <a:prstGeom prst="stripedRightArrow">
            <a:avLst/>
          </a:prstGeom>
          <a:solidFill>
            <a:srgbClr val="F7BBF3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22421"/>
              </p:ext>
            </p:extLst>
          </p:nvPr>
        </p:nvGraphicFramePr>
        <p:xfrm>
          <a:off x="9020883" y="4439015"/>
          <a:ext cx="2023671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присвоении статуса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РИП в сфере образования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9020883" y="5447626"/>
            <a:ext cx="1985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август 2022 года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6803" y="5473534"/>
            <a:ext cx="2133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14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заявок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967782" y="3773928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 РИП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7239" y="3797595"/>
            <a:ext cx="12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2022 год</a:t>
            </a:r>
            <a:endParaRPr lang="ru-RU" sz="24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668011" y="5505815"/>
            <a:ext cx="0" cy="47218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648946" y="5793333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+2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566615" y="875714"/>
            <a:ext cx="9495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Система среднего профессионального образования Самарской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83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2452" y="1041923"/>
            <a:ext cx="6215097" cy="589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Внедрение технологий интенсификации в профессиональной образовательной организации при подготовке кадров для регионального рынка труда (ГАПОУ «Тольяттинский социально-педагогический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Разработка и апробация организационных механизмов наставничества через систему профессионального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волонтёрства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форме «студент-студент» (ГБПОУ СО «Сызранский медико-гуманитарный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Внедрение в образовательный процесс технологии дистанционной эксплуатации воздушной робототехники (телеуправление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дронами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для формирования навыков работы с искусственным интеллектом систем управления беспилотными авиационными системами (ГБПОУ «Поволжский государственный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Создание инновационной практико-ориентированной модели подготовки специалистов СПО для химической отрасли Самарского региона посредством сетевого взаимодействия и технологии бережливого проектирования процесса подготовки кадров для региональной экономики (ГБПОУ «Тольяттинский химико-технологический колледж»)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Сетевое взаимодействие образовательных учреждений в условиях реализации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предпрофильной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подготовки и профильного обучения (ГБПОУ «Самарский торгово-экономический колледж» и МБОУ Школа №35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Самара)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Центр профессионального развития педагогов – инновационный элемент в организационной структуре ПОО (ГБПОУ «Поволжский государственный колледж»)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722"/>
            <a:ext cx="1190437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инновационные площадки в сфере 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65872"/>
              </p:ext>
            </p:extLst>
          </p:nvPr>
        </p:nvGraphicFramePr>
        <p:xfrm>
          <a:off x="433634" y="2341987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ИНТЕНСИФИКАЦИЯ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7050"/>
              </p:ext>
            </p:extLst>
          </p:nvPr>
        </p:nvGraphicFramePr>
        <p:xfrm>
          <a:off x="433634" y="2895327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09076"/>
              </p:ext>
            </p:extLst>
          </p:nvPr>
        </p:nvGraphicFramePr>
        <p:xfrm>
          <a:off x="433634" y="3448667"/>
          <a:ext cx="2384624" cy="579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29805"/>
              </p:ext>
            </p:extLst>
          </p:nvPr>
        </p:nvGraphicFramePr>
        <p:xfrm>
          <a:off x="433634" y="4185529"/>
          <a:ext cx="2384624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БЕРЕЖЛИВОГО ПРОИЗВОДСТВА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ОБУЧЕНИИ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76131"/>
              </p:ext>
            </p:extLst>
          </p:nvPr>
        </p:nvGraphicFramePr>
        <p:xfrm>
          <a:off x="433634" y="5446235"/>
          <a:ext cx="2384624" cy="822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ИСКУССТВЕННЫМ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ИНТЕЛЛЕКТОМ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3634" y="860806"/>
            <a:ext cx="26009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6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региональных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инновационных площадок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в СПО 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57491"/>
              </p:ext>
            </p:extLst>
          </p:nvPr>
        </p:nvGraphicFramePr>
        <p:xfrm>
          <a:off x="9397861" y="1851510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ТСПК Тольятти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38973"/>
              </p:ext>
            </p:extLst>
          </p:nvPr>
        </p:nvGraphicFramePr>
        <p:xfrm>
          <a:off x="9397861" y="2456717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СМГК Сызрань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71596"/>
              </p:ext>
            </p:extLst>
          </p:nvPr>
        </p:nvGraphicFramePr>
        <p:xfrm>
          <a:off x="9397861" y="3113278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ПГК Самара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11905"/>
              </p:ext>
            </p:extLst>
          </p:nvPr>
        </p:nvGraphicFramePr>
        <p:xfrm>
          <a:off x="9397861" y="3789931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ТХТК Тольятти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41473"/>
              </p:ext>
            </p:extLst>
          </p:nvPr>
        </p:nvGraphicFramePr>
        <p:xfrm>
          <a:off x="9397861" y="4429369"/>
          <a:ext cx="2384624" cy="579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СТЭК и школа №35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Самара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681328" y="1041923"/>
            <a:ext cx="1988036" cy="707886"/>
          </a:xfrm>
          <a:prstGeom prst="rect">
            <a:avLst/>
          </a:prstGeom>
          <a:solidFill>
            <a:srgbClr val="F7BBF3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-ой год работы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97861" y="5719612"/>
            <a:ext cx="2613985" cy="923330"/>
          </a:xfrm>
          <a:prstGeom prst="rect">
            <a:avLst/>
          </a:prstGeom>
          <a:solidFill>
            <a:srgbClr val="F7BBF3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По итогам 1 года работы</a:t>
            </a:r>
          </a:p>
          <a:p>
            <a:pPr algn="ctr"/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ПОДТВЕРДИЛИ</a:t>
            </a:r>
          </a:p>
          <a:p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свой статус 6 РИП из 8</a:t>
            </a:r>
            <a:endParaRPr lang="ru-RU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00" y="860806"/>
            <a:ext cx="62943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Многопрофильность учреждения СПО как условие повышения эффективности </a:t>
            </a:r>
            <a:r>
              <a:rPr lang="ru-RU" sz="13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сельской местности (ГБПОУ СО «Сергиевский губернский техникум»)</a:t>
            </a:r>
          </a:p>
          <a:p>
            <a:pPr marL="342900" indent="-342900" algn="just">
              <a:buAutoNum type="arabicPeriod"/>
            </a:pP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Многоуровневая модель наставничества как механизм создания эффективных социальных лифтов (ГАПОУ СО «Колледж технического и художественного образования г. Тольятти»)</a:t>
            </a:r>
          </a:p>
          <a:p>
            <a:pPr algn="just"/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Профессиональные ступени. Организация на сетевой основе деятельности центра профессионального мастерства «Профессиональные ступени», направленного на сопровождение молодых педагогов и педагогов, не имеющих профессионального педагогического образования (ГБПОУ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«</a:t>
            </a:r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социально-педагогический колледж»)</a:t>
            </a:r>
          </a:p>
          <a:p>
            <a:pPr algn="just"/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Модель наставничества «студент – воспитанник» как механизм взаимодействия колледжа и детского дома по профессиональному самоопределению и социализации детей – сирот и детей, оставшихся без попечения родителей (государственное бюджетное профессиональное образовательное учреждение Самарской области «Губернский колледж г. Сызрани»)</a:t>
            </a:r>
          </a:p>
          <a:p>
            <a:pPr algn="just"/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Социально-психологическое сопровождение инвалидов и лиц с ОВЗ: «школа – колледж – рабочее место» (государственное автономное профессиональное образовательное учреждение Самарской области «Самарский металлургический колледж»)</a:t>
            </a:r>
          </a:p>
          <a:p>
            <a:pPr algn="just"/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«Многофункциональный центр «МФЦ» как механизм обеспечения доступности услуг» (государственное автономное профессиональное образовательное учреждение Самарской области «Самарский государственный колледж»)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4722"/>
            <a:ext cx="1190437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инновационные площадки в сфере 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17809"/>
              </p:ext>
            </p:extLst>
          </p:nvPr>
        </p:nvGraphicFramePr>
        <p:xfrm>
          <a:off x="433633" y="2612036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47471"/>
              </p:ext>
            </p:extLst>
          </p:nvPr>
        </p:nvGraphicFramePr>
        <p:xfrm>
          <a:off x="433633" y="3186939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54171"/>
              </p:ext>
            </p:extLst>
          </p:nvPr>
        </p:nvGraphicFramePr>
        <p:xfrm>
          <a:off x="433633" y="3761842"/>
          <a:ext cx="2384624" cy="579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ПРОФОРИЕНТАЦИЯ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сельской местности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04409"/>
              </p:ext>
            </p:extLst>
          </p:nvPr>
        </p:nvGraphicFramePr>
        <p:xfrm>
          <a:off x="433633" y="4517237"/>
          <a:ext cx="2384624" cy="1066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СОЦИАЛЬНО-ПСИХОЛОГИЧЕСКОЕ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 и лиц с ОВЗ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3927" y="687585"/>
            <a:ext cx="2564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6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новых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региональных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инновационных площадок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в СПО  в 2022 году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97409"/>
              </p:ext>
            </p:extLst>
          </p:nvPr>
        </p:nvGraphicFramePr>
        <p:xfrm>
          <a:off x="9397861" y="1851510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СГТ   Сергиевск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21224"/>
              </p:ext>
            </p:extLst>
          </p:nvPr>
        </p:nvGraphicFramePr>
        <p:xfrm>
          <a:off x="9397861" y="2456717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КТиХО</a:t>
                      </a: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Тольятти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82751"/>
              </p:ext>
            </p:extLst>
          </p:nvPr>
        </p:nvGraphicFramePr>
        <p:xfrm>
          <a:off x="9397861" y="3113278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ССПК Самара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62916"/>
              </p:ext>
            </p:extLst>
          </p:nvPr>
        </p:nvGraphicFramePr>
        <p:xfrm>
          <a:off x="9397861" y="3789931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 г. Сызрани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58540"/>
              </p:ext>
            </p:extLst>
          </p:nvPr>
        </p:nvGraphicFramePr>
        <p:xfrm>
          <a:off x="9397861" y="4429369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СаМеК</a:t>
                      </a:r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Самара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519900" y="815345"/>
            <a:ext cx="2140546" cy="923330"/>
          </a:xfrm>
          <a:prstGeom prst="rect">
            <a:avLst/>
          </a:prstGeom>
          <a:solidFill>
            <a:srgbClr val="F7BBF3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1</a:t>
            </a:r>
            <a:r>
              <a:rPr lang="ru-RU" sz="14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- </a:t>
            </a:r>
            <a:r>
              <a:rPr lang="ru-RU" sz="1600" dirty="0" err="1" smtClean="0">
                <a:solidFill>
                  <a:srgbClr val="9900CC"/>
                </a:solidFill>
                <a:latin typeface="Times New Roman" panose="02020603050405020304" pitchFamily="18" charset="0"/>
              </a:rPr>
              <a:t>ый</a:t>
            </a:r>
            <a:r>
              <a:rPr lang="ru-RU" sz="1600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год работы</a:t>
            </a:r>
          </a:p>
          <a:p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</a:rPr>
              <a:t>с 1 сентября 2022 г.</a:t>
            </a:r>
            <a:endParaRPr lang="ru-RU" dirty="0">
              <a:solidFill>
                <a:srgbClr val="9900CC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35903"/>
              </p:ext>
            </p:extLst>
          </p:nvPr>
        </p:nvGraphicFramePr>
        <p:xfrm>
          <a:off x="9397861" y="5050637"/>
          <a:ext cx="2384624" cy="3955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СГК Самара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31171"/>
              </p:ext>
            </p:extLst>
          </p:nvPr>
        </p:nvGraphicFramePr>
        <p:xfrm>
          <a:off x="433633" y="5763342"/>
          <a:ext cx="2384624" cy="5791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СЕТЕВОЕ ВЗАИМОДЕЙСТВИЕ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3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6006" y="0"/>
            <a:ext cx="8545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Сопровождение деятельности РИП в СПО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99806"/>
              </p:ext>
            </p:extLst>
          </p:nvPr>
        </p:nvGraphicFramePr>
        <p:xfrm>
          <a:off x="429431" y="3431519"/>
          <a:ext cx="2023671" cy="31929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9290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Запуск работы РИП, получивших статус с 01.09.2022</a:t>
                      </a:r>
                    </a:p>
                    <a:p>
                      <a:endParaRPr lang="ru-RU" sz="1600" dirty="0" smtClean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Продолжение</a:t>
                      </a:r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РИП (2 год)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01.09.2022</a:t>
                      </a:r>
                    </a:p>
                    <a:p>
                      <a:endParaRPr lang="ru-RU" sz="1600" baseline="0" dirty="0" smtClean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ПОО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группы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 ЭМК</a:t>
                      </a:r>
                      <a:endParaRPr lang="ru-RU" sz="1600" dirty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46754"/>
              </p:ext>
            </p:extLst>
          </p:nvPr>
        </p:nvGraphicFramePr>
        <p:xfrm>
          <a:off x="2708081" y="2946105"/>
          <a:ext cx="2257898" cy="36576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57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Положения о форуме инноваций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секций и подбор спикеров форума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РИП (</a:t>
                      </a:r>
                      <a:r>
                        <a:rPr lang="ru-RU" sz="1800" baseline="0" dirty="0" err="1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консультирова-ние</a:t>
                      </a: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ЭМК)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93914"/>
              </p:ext>
            </p:extLst>
          </p:nvPr>
        </p:nvGraphicFramePr>
        <p:xfrm>
          <a:off x="5220958" y="2088081"/>
          <a:ext cx="2023671" cy="44805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822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Подготовка регионального форума инноваций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(информационное письмо, сбор заявок участников, формирование экспертных групп)</a:t>
                      </a:r>
                    </a:p>
                    <a:p>
                      <a:pPr marL="0" indent="0">
                        <a:buNone/>
                      </a:pPr>
                      <a:endParaRPr lang="ru-RU" sz="1800" baseline="0" dirty="0" smtClean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Наполнение ЭМК РИП материалами по результатам текущей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07195"/>
              </p:ext>
            </p:extLst>
          </p:nvPr>
        </p:nvGraphicFramePr>
        <p:xfrm>
          <a:off x="7500419" y="2088081"/>
          <a:ext cx="2023671" cy="45145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145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Региональный форум инноваций в СПО </a:t>
                      </a:r>
                    </a:p>
                    <a:p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Подведение промежуточных итогов работы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РИП 1 год,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РИП 2 год (отчеты о промежуточных результатах)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88564" y="2506354"/>
            <a:ext cx="1705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СЕНТЯБРЬ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2022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73949" y="2062057"/>
            <a:ext cx="1517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ОКТЯБРЬ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2022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64020" y="1231060"/>
            <a:ext cx="1337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НОЯБРЬ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2022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45057" y="1174470"/>
            <a:ext cx="1534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ДЕКАБРЬ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2022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82248"/>
              </p:ext>
            </p:extLst>
          </p:nvPr>
        </p:nvGraphicFramePr>
        <p:xfrm>
          <a:off x="9779069" y="2088081"/>
          <a:ext cx="2023671" cy="45145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23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145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Подготовка к новому конкурсу </a:t>
                      </a:r>
                    </a:p>
                    <a:p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Информирование ПОО о конкурсе и подготовке пакета документов для участия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aseline="0" dirty="0" smtClean="0">
                        <a:solidFill>
                          <a:srgbClr val="99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99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Сбор заявок на участие в конкурсе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618211" y="1174469"/>
            <a:ext cx="2345386" cy="830997"/>
          </a:xfrm>
          <a:prstGeom prst="rect">
            <a:avLst/>
          </a:prstGeom>
          <a:solidFill>
            <a:srgbClr val="9900CC"/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ЯНВАРЬ - МАЙ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46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5004" y="113858"/>
            <a:ext cx="7314367" cy="1200329"/>
          </a:xfrm>
          <a:prstGeom prst="rect">
            <a:avLst/>
          </a:prstGeom>
          <a:solidFill>
            <a:srgbClr val="FFDB97"/>
          </a:solidFill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Сопровождение деятельности РИП</a:t>
            </a:r>
          </a:p>
          <a:p>
            <a:pPr algn="r"/>
            <a:r>
              <a:rPr lang="ru-RU" sz="3600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ЭМК Региональные инновационные </a:t>
            </a:r>
            <a:endParaRPr lang="ru-RU" sz="3600" dirty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0499" y="1400761"/>
            <a:ext cx="3450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Платформа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ЦПО Самарской области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9" y="2310938"/>
            <a:ext cx="3436586" cy="34582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0499" y="5848386"/>
            <a:ext cx="3733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https://do.asurso.ru/course/view.php?id=40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04" y="1400761"/>
            <a:ext cx="7314367" cy="49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479" y="201457"/>
            <a:ext cx="5288633" cy="707886"/>
          </a:xfrm>
          <a:prstGeom prst="rect">
            <a:avLst/>
          </a:prstGeom>
          <a:solidFill>
            <a:srgbClr val="FFDB97"/>
          </a:solidFill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Сопровождение деятельности РИП</a:t>
            </a:r>
          </a:p>
          <a:p>
            <a:pPr algn="r"/>
            <a:r>
              <a:rPr lang="ru-RU" sz="2000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ЭМК Региональные инновационные площадки </a:t>
            </a:r>
            <a:endParaRPr lang="ru-RU" sz="2000" dirty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5247" y="555400"/>
            <a:ext cx="5514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Материалы РИП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Сызранский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медико-гуманитарный колледж» в ЭМК РИП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479" y="6338580"/>
            <a:ext cx="37332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https://do.asurso.ru/course/view.php?id=40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04" y="1392384"/>
            <a:ext cx="7314367" cy="5184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9" y="1554986"/>
            <a:ext cx="4286440" cy="37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9585" y="150830"/>
            <a:ext cx="5863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РИП в СПО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304" y="1047948"/>
            <a:ext cx="11152506" cy="1015663"/>
          </a:xfrm>
          <a:prstGeom prst="rect">
            <a:avLst/>
          </a:prstGeom>
          <a:solidFill>
            <a:srgbClr val="FFDB9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Координация работы РИП (ВКС и встречи с представителями) </a:t>
            </a:r>
            <a:r>
              <a:rPr lang="ru-RU" sz="2000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региональных инновационных площадок по вопросам участия в конкурсе и  организации работы после получения статуса «Региональная инновационная площадка </a:t>
            </a:r>
            <a:r>
              <a:rPr lang="ru-RU" sz="20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сфере образования»</a:t>
            </a:r>
            <a:endParaRPr lang="ru-RU" sz="2000" dirty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6080" y="2314398"/>
            <a:ext cx="6426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Индивидуальное консультирование представителей РИП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2967" y="2932785"/>
            <a:ext cx="7919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Промежуточный отчет о результатах работы РИП (ежегодно, декабрь)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0113" y="3561412"/>
            <a:ext cx="7443128" cy="1015663"/>
          </a:xfrm>
          <a:prstGeom prst="rect">
            <a:avLst/>
          </a:prstGeom>
          <a:solidFill>
            <a:srgbClr val="FFDB97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20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форум инноваций «Педагогические идеи и </a:t>
            </a:r>
          </a:p>
          <a:p>
            <a:pPr algn="just"/>
            <a:r>
              <a:rPr lang="ru-RU" sz="2000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инновационные практики в системе среднего профессионального </a:t>
            </a:r>
          </a:p>
          <a:p>
            <a:pPr algn="just"/>
            <a:r>
              <a:rPr lang="ru-RU" sz="2000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  <a:r>
              <a:rPr lang="ru-RU" sz="20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Самарской области (2022, 2023)</a:t>
            </a:r>
            <a:endParaRPr lang="ru-RU" sz="2000" dirty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2967" y="4838685"/>
            <a:ext cx="854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РИП по трансляции инновационного опыта для региональной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системы среднего профессионального образования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305" y="5843525"/>
            <a:ext cx="11256912" cy="707886"/>
          </a:xfrm>
          <a:prstGeom prst="rect">
            <a:avLst/>
          </a:prstGeom>
          <a:solidFill>
            <a:srgbClr val="FFDB9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Отчет о результатах работы региональных инновационных площадок за год</a:t>
            </a:r>
          </a:p>
          <a:p>
            <a:pPr algn="just"/>
            <a:r>
              <a:rPr lang="ru-RU" sz="2000" dirty="0" smtClean="0">
                <a:solidFill>
                  <a:srgbClr val="99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(очная экспертная сессия по защите результатов работы РИП за год) (май, ежегодно)</a:t>
            </a:r>
            <a:endParaRPr lang="ru-RU" sz="2000" dirty="0">
              <a:solidFill>
                <a:srgbClr val="99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11687" y="-74522"/>
            <a:ext cx="68718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Шаги к получению статуса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региональная инновационная площадка в сфере образования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3" name="Google Shape;4307;p126"/>
          <p:cNvSpPr/>
          <p:nvPr/>
        </p:nvSpPr>
        <p:spPr>
          <a:xfrm>
            <a:off x="1488733" y="2403426"/>
            <a:ext cx="8463676" cy="3739798"/>
          </a:xfrm>
          <a:custGeom>
            <a:avLst/>
            <a:gdLst/>
            <a:ahLst/>
            <a:cxnLst/>
            <a:rect l="l" t="t" r="r" b="b"/>
            <a:pathLst>
              <a:path w="4044" h="1821" extrusionOk="0">
                <a:moveTo>
                  <a:pt x="78" y="1706"/>
                </a:moveTo>
                <a:lnTo>
                  <a:pt x="59" y="1711"/>
                </a:lnTo>
                <a:lnTo>
                  <a:pt x="47" y="1723"/>
                </a:lnTo>
                <a:lnTo>
                  <a:pt x="42" y="1741"/>
                </a:lnTo>
                <a:lnTo>
                  <a:pt x="47" y="1760"/>
                </a:lnTo>
                <a:lnTo>
                  <a:pt x="59" y="1772"/>
                </a:lnTo>
                <a:lnTo>
                  <a:pt x="78" y="1777"/>
                </a:lnTo>
                <a:lnTo>
                  <a:pt x="96" y="1772"/>
                </a:lnTo>
                <a:lnTo>
                  <a:pt x="110" y="1760"/>
                </a:lnTo>
                <a:lnTo>
                  <a:pt x="113" y="1741"/>
                </a:lnTo>
                <a:lnTo>
                  <a:pt x="110" y="1723"/>
                </a:lnTo>
                <a:lnTo>
                  <a:pt x="96" y="1711"/>
                </a:lnTo>
                <a:lnTo>
                  <a:pt x="78" y="1706"/>
                </a:lnTo>
                <a:close/>
                <a:moveTo>
                  <a:pt x="4044" y="0"/>
                </a:moveTo>
                <a:lnTo>
                  <a:pt x="4025" y="259"/>
                </a:lnTo>
                <a:lnTo>
                  <a:pt x="3969" y="192"/>
                </a:lnTo>
                <a:lnTo>
                  <a:pt x="3889" y="329"/>
                </a:lnTo>
                <a:lnTo>
                  <a:pt x="3803" y="458"/>
                </a:lnTo>
                <a:lnTo>
                  <a:pt x="3712" y="583"/>
                </a:lnTo>
                <a:lnTo>
                  <a:pt x="3615" y="702"/>
                </a:lnTo>
                <a:lnTo>
                  <a:pt x="3513" y="816"/>
                </a:lnTo>
                <a:lnTo>
                  <a:pt x="3403" y="922"/>
                </a:lnTo>
                <a:lnTo>
                  <a:pt x="3290" y="1023"/>
                </a:lnTo>
                <a:lnTo>
                  <a:pt x="3169" y="1119"/>
                </a:lnTo>
                <a:lnTo>
                  <a:pt x="3046" y="1210"/>
                </a:lnTo>
                <a:lnTo>
                  <a:pt x="2915" y="1294"/>
                </a:lnTo>
                <a:lnTo>
                  <a:pt x="2773" y="1372"/>
                </a:lnTo>
                <a:lnTo>
                  <a:pt x="2628" y="1446"/>
                </a:lnTo>
                <a:lnTo>
                  <a:pt x="2478" y="1514"/>
                </a:lnTo>
                <a:lnTo>
                  <a:pt x="2321" y="1575"/>
                </a:lnTo>
                <a:lnTo>
                  <a:pt x="2161" y="1629"/>
                </a:lnTo>
                <a:lnTo>
                  <a:pt x="1993" y="1676"/>
                </a:lnTo>
                <a:lnTo>
                  <a:pt x="1822" y="1716"/>
                </a:lnTo>
                <a:lnTo>
                  <a:pt x="1646" y="1751"/>
                </a:lnTo>
                <a:lnTo>
                  <a:pt x="1496" y="1774"/>
                </a:lnTo>
                <a:lnTo>
                  <a:pt x="1349" y="1793"/>
                </a:lnTo>
                <a:lnTo>
                  <a:pt x="1206" y="1805"/>
                </a:lnTo>
                <a:lnTo>
                  <a:pt x="1070" y="1814"/>
                </a:lnTo>
                <a:lnTo>
                  <a:pt x="939" y="1819"/>
                </a:lnTo>
                <a:lnTo>
                  <a:pt x="817" y="1821"/>
                </a:lnTo>
                <a:lnTo>
                  <a:pt x="715" y="1819"/>
                </a:lnTo>
                <a:lnTo>
                  <a:pt x="621" y="1818"/>
                </a:lnTo>
                <a:lnTo>
                  <a:pt x="534" y="1812"/>
                </a:lnTo>
                <a:lnTo>
                  <a:pt x="454" y="1807"/>
                </a:lnTo>
                <a:lnTo>
                  <a:pt x="382" y="1802"/>
                </a:lnTo>
                <a:lnTo>
                  <a:pt x="319" y="1797"/>
                </a:lnTo>
                <a:lnTo>
                  <a:pt x="265" y="1790"/>
                </a:lnTo>
                <a:lnTo>
                  <a:pt x="220" y="1784"/>
                </a:lnTo>
                <a:lnTo>
                  <a:pt x="185" y="1779"/>
                </a:lnTo>
                <a:lnTo>
                  <a:pt x="160" y="1776"/>
                </a:lnTo>
                <a:lnTo>
                  <a:pt x="148" y="1774"/>
                </a:lnTo>
                <a:lnTo>
                  <a:pt x="136" y="1793"/>
                </a:lnTo>
                <a:lnTo>
                  <a:pt x="120" y="1807"/>
                </a:lnTo>
                <a:lnTo>
                  <a:pt x="101" y="1816"/>
                </a:lnTo>
                <a:lnTo>
                  <a:pt x="78" y="1819"/>
                </a:lnTo>
                <a:lnTo>
                  <a:pt x="54" y="1816"/>
                </a:lnTo>
                <a:lnTo>
                  <a:pt x="31" y="1804"/>
                </a:lnTo>
                <a:lnTo>
                  <a:pt x="15" y="1788"/>
                </a:lnTo>
                <a:lnTo>
                  <a:pt x="3" y="1765"/>
                </a:lnTo>
                <a:lnTo>
                  <a:pt x="0" y="1741"/>
                </a:lnTo>
                <a:lnTo>
                  <a:pt x="3" y="1716"/>
                </a:lnTo>
                <a:lnTo>
                  <a:pt x="15" y="1695"/>
                </a:lnTo>
                <a:lnTo>
                  <a:pt x="31" y="1678"/>
                </a:lnTo>
                <a:lnTo>
                  <a:pt x="54" y="1667"/>
                </a:lnTo>
                <a:lnTo>
                  <a:pt x="78" y="1664"/>
                </a:lnTo>
                <a:lnTo>
                  <a:pt x="101" y="1667"/>
                </a:lnTo>
                <a:lnTo>
                  <a:pt x="122" y="1676"/>
                </a:lnTo>
                <a:lnTo>
                  <a:pt x="138" y="1692"/>
                </a:lnTo>
                <a:lnTo>
                  <a:pt x="150" y="1711"/>
                </a:lnTo>
                <a:lnTo>
                  <a:pt x="155" y="1734"/>
                </a:lnTo>
                <a:lnTo>
                  <a:pt x="167" y="1736"/>
                </a:lnTo>
                <a:lnTo>
                  <a:pt x="190" y="1739"/>
                </a:lnTo>
                <a:lnTo>
                  <a:pt x="225" y="1743"/>
                </a:lnTo>
                <a:lnTo>
                  <a:pt x="267" y="1748"/>
                </a:lnTo>
                <a:lnTo>
                  <a:pt x="321" y="1755"/>
                </a:lnTo>
                <a:lnTo>
                  <a:pt x="384" y="1760"/>
                </a:lnTo>
                <a:lnTo>
                  <a:pt x="454" y="1765"/>
                </a:lnTo>
                <a:lnTo>
                  <a:pt x="532" y="1770"/>
                </a:lnTo>
                <a:lnTo>
                  <a:pt x="618" y="1774"/>
                </a:lnTo>
                <a:lnTo>
                  <a:pt x="710" y="1777"/>
                </a:lnTo>
                <a:lnTo>
                  <a:pt x="810" y="1779"/>
                </a:lnTo>
                <a:lnTo>
                  <a:pt x="914" y="1777"/>
                </a:lnTo>
                <a:lnTo>
                  <a:pt x="1026" y="1774"/>
                </a:lnTo>
                <a:lnTo>
                  <a:pt x="1141" y="1769"/>
                </a:lnTo>
                <a:lnTo>
                  <a:pt x="1260" y="1758"/>
                </a:lnTo>
                <a:lnTo>
                  <a:pt x="1384" y="1746"/>
                </a:lnTo>
                <a:lnTo>
                  <a:pt x="1510" y="1730"/>
                </a:lnTo>
                <a:lnTo>
                  <a:pt x="1640" y="1709"/>
                </a:lnTo>
                <a:lnTo>
                  <a:pt x="1813" y="1676"/>
                </a:lnTo>
                <a:lnTo>
                  <a:pt x="1983" y="1634"/>
                </a:lnTo>
                <a:lnTo>
                  <a:pt x="2148" y="1587"/>
                </a:lnTo>
                <a:lnTo>
                  <a:pt x="2307" y="1535"/>
                </a:lnTo>
                <a:lnTo>
                  <a:pt x="2463" y="1475"/>
                </a:lnTo>
                <a:lnTo>
                  <a:pt x="2611" y="1409"/>
                </a:lnTo>
                <a:lnTo>
                  <a:pt x="2754" y="1336"/>
                </a:lnTo>
                <a:lnTo>
                  <a:pt x="2892" y="1257"/>
                </a:lnTo>
                <a:lnTo>
                  <a:pt x="3035" y="1165"/>
                </a:lnTo>
                <a:lnTo>
                  <a:pt x="3171" y="1065"/>
                </a:lnTo>
                <a:lnTo>
                  <a:pt x="3300" y="959"/>
                </a:lnTo>
                <a:lnTo>
                  <a:pt x="3423" y="845"/>
                </a:lnTo>
                <a:lnTo>
                  <a:pt x="3540" y="725"/>
                </a:lnTo>
                <a:lnTo>
                  <a:pt x="3648" y="597"/>
                </a:lnTo>
                <a:lnTo>
                  <a:pt x="3749" y="463"/>
                </a:lnTo>
                <a:lnTo>
                  <a:pt x="3843" y="322"/>
                </a:lnTo>
                <a:lnTo>
                  <a:pt x="3931" y="173"/>
                </a:lnTo>
                <a:lnTo>
                  <a:pt x="3845" y="168"/>
                </a:lnTo>
                <a:lnTo>
                  <a:pt x="404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79" y="2827922"/>
            <a:ext cx="2726234" cy="2400657"/>
          </a:xfrm>
          <a:prstGeom prst="rect">
            <a:avLst/>
          </a:prstGeom>
          <a:solidFill>
            <a:srgbClr val="F7BB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</a:p>
          <a:p>
            <a:pPr algn="ctr"/>
            <a:r>
              <a:rPr lang="ru-RU" sz="1400" dirty="0" smtClean="0"/>
              <a:t>Реализация инновационной деятельности</a:t>
            </a:r>
          </a:p>
          <a:p>
            <a:pPr algn="ctr"/>
            <a:r>
              <a:rPr lang="ru-RU" sz="1400" dirty="0" smtClean="0"/>
              <a:t>Разработка инновационного проекта</a:t>
            </a:r>
          </a:p>
          <a:p>
            <a:pPr algn="ctr"/>
            <a:r>
              <a:rPr lang="ru-RU" sz="1400" dirty="0" smtClean="0"/>
              <a:t>Планирование работ для статуса РИП</a:t>
            </a:r>
          </a:p>
          <a:p>
            <a:pPr algn="ctr"/>
            <a:r>
              <a:rPr lang="ru-RU" sz="1400" dirty="0" smtClean="0"/>
              <a:t>Консультации с экспертами в области инноваций</a:t>
            </a:r>
          </a:p>
          <a:p>
            <a:pPr algn="ctr"/>
            <a:r>
              <a:rPr lang="ru-RU" sz="1400" dirty="0" smtClean="0"/>
              <a:t>в образовании и т.д.</a:t>
            </a:r>
            <a:endParaRPr lang="ru-RU" sz="1400" dirty="0"/>
          </a:p>
        </p:txBody>
      </p:sp>
      <p:grpSp>
        <p:nvGrpSpPr>
          <p:cNvPr id="55" name="Google Shape;4410;p129"/>
          <p:cNvGrpSpPr/>
          <p:nvPr/>
        </p:nvGrpSpPr>
        <p:grpSpPr>
          <a:xfrm>
            <a:off x="9679663" y="1195803"/>
            <a:ext cx="1512742" cy="1490258"/>
            <a:chOff x="6842182" y="1733550"/>
            <a:chExt cx="1512742" cy="1490258"/>
          </a:xfrm>
        </p:grpSpPr>
        <p:sp>
          <p:nvSpPr>
            <p:cNvPr id="56" name="Google Shape;4411;p129"/>
            <p:cNvSpPr/>
            <p:nvPr/>
          </p:nvSpPr>
          <p:spPr>
            <a:xfrm>
              <a:off x="6958057" y="1838863"/>
              <a:ext cx="1280990" cy="1279632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4412;p129"/>
            <p:cNvSpPr/>
            <p:nvPr/>
          </p:nvSpPr>
          <p:spPr>
            <a:xfrm>
              <a:off x="689838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4413;p129"/>
            <p:cNvSpPr/>
            <p:nvPr/>
          </p:nvSpPr>
          <p:spPr>
            <a:xfrm>
              <a:off x="723080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4414;p129"/>
            <p:cNvSpPr/>
            <p:nvPr/>
          </p:nvSpPr>
          <p:spPr>
            <a:xfrm>
              <a:off x="684218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4415;p129"/>
            <p:cNvSpPr/>
            <p:nvPr/>
          </p:nvSpPr>
          <p:spPr>
            <a:xfrm>
              <a:off x="685824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4416;p129"/>
            <p:cNvSpPr/>
            <p:nvPr/>
          </p:nvSpPr>
          <p:spPr>
            <a:xfrm>
              <a:off x="701079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4417;p129"/>
            <p:cNvSpPr/>
            <p:nvPr/>
          </p:nvSpPr>
          <p:spPr>
            <a:xfrm>
              <a:off x="687590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124538" y="3021549"/>
            <a:ext cx="3897156" cy="3139321"/>
          </a:xfrm>
          <a:prstGeom prst="rect">
            <a:avLst/>
          </a:prstGeom>
          <a:solidFill>
            <a:srgbClr val="F7BB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  <a:p>
            <a:pPr algn="ctr"/>
            <a:r>
              <a:rPr lang="ru-RU" sz="1400" dirty="0" smtClean="0"/>
              <a:t>Реализация инновационного проекта </a:t>
            </a:r>
          </a:p>
          <a:p>
            <a:pPr algn="ctr"/>
            <a:r>
              <a:rPr lang="ru-RU" sz="1400" dirty="0" smtClean="0"/>
              <a:t>в статусе РИП </a:t>
            </a:r>
            <a:r>
              <a:rPr lang="ru-RU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сентября 2023г.</a:t>
            </a:r>
          </a:p>
          <a:p>
            <a:pPr algn="ctr"/>
            <a:r>
              <a:rPr lang="ru-RU" sz="1400" dirty="0" smtClean="0"/>
              <a:t>Отчет о реализации проектных мероприятий проекта</a:t>
            </a:r>
          </a:p>
          <a:p>
            <a:pPr algn="ctr"/>
            <a:r>
              <a:rPr lang="ru-RU" sz="1400" dirty="0" err="1" smtClean="0"/>
              <a:t>Имиджевая</a:t>
            </a:r>
            <a:r>
              <a:rPr lang="ru-RU" sz="1400" dirty="0" smtClean="0"/>
              <a:t> активность</a:t>
            </a:r>
          </a:p>
          <a:p>
            <a:pPr algn="ctr"/>
            <a:r>
              <a:rPr lang="ru-RU" sz="1400" dirty="0" smtClean="0"/>
              <a:t>Коммуникативная активность в области </a:t>
            </a:r>
          </a:p>
          <a:p>
            <a:pPr algn="ctr"/>
            <a:r>
              <a:rPr lang="ru-RU" sz="1400" dirty="0" smtClean="0"/>
              <a:t>инноваций в системе СПО</a:t>
            </a:r>
          </a:p>
          <a:p>
            <a:pPr algn="ctr"/>
            <a:r>
              <a:rPr lang="ru-RU" sz="1400" dirty="0" smtClean="0"/>
              <a:t>Отбор лучших практик РИП</a:t>
            </a:r>
          </a:p>
          <a:p>
            <a:pPr algn="ctr"/>
            <a:r>
              <a:rPr lang="ru-RU" sz="1400" dirty="0" smtClean="0"/>
              <a:t>Масштабирование результатов работы РИП </a:t>
            </a:r>
          </a:p>
          <a:p>
            <a:pPr algn="ctr"/>
            <a:r>
              <a:rPr lang="ru-RU" sz="1400" dirty="0" smtClean="0"/>
              <a:t>в системе СПО Самарской области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.</a:t>
            </a:r>
            <a:endParaRPr lang="ru-RU" sz="1400" dirty="0"/>
          </a:p>
        </p:txBody>
      </p:sp>
      <p:grpSp>
        <p:nvGrpSpPr>
          <p:cNvPr id="64" name="Google Shape;4386;p129"/>
          <p:cNvGrpSpPr/>
          <p:nvPr/>
        </p:nvGrpSpPr>
        <p:grpSpPr>
          <a:xfrm>
            <a:off x="403308" y="5187797"/>
            <a:ext cx="1512742" cy="1490258"/>
            <a:chOff x="787657" y="1733550"/>
            <a:chExt cx="1512742" cy="1490258"/>
          </a:xfrm>
        </p:grpSpPr>
        <p:sp>
          <p:nvSpPr>
            <p:cNvPr id="65" name="Google Shape;4387;p129"/>
            <p:cNvSpPr/>
            <p:nvPr/>
          </p:nvSpPr>
          <p:spPr>
            <a:xfrm>
              <a:off x="903532" y="1838863"/>
              <a:ext cx="1280990" cy="1279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4388;p129"/>
            <p:cNvSpPr/>
            <p:nvPr/>
          </p:nvSpPr>
          <p:spPr>
            <a:xfrm>
              <a:off x="843862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4389;p129"/>
            <p:cNvSpPr/>
            <p:nvPr/>
          </p:nvSpPr>
          <p:spPr>
            <a:xfrm>
              <a:off x="1176280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4390;p129"/>
            <p:cNvSpPr/>
            <p:nvPr/>
          </p:nvSpPr>
          <p:spPr>
            <a:xfrm>
              <a:off x="787657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4391;p129"/>
            <p:cNvSpPr/>
            <p:nvPr/>
          </p:nvSpPr>
          <p:spPr>
            <a:xfrm>
              <a:off x="803716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4392;p129"/>
            <p:cNvSpPr/>
            <p:nvPr/>
          </p:nvSpPr>
          <p:spPr>
            <a:xfrm>
              <a:off x="956274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4393;p129"/>
            <p:cNvSpPr/>
            <p:nvPr/>
          </p:nvSpPr>
          <p:spPr>
            <a:xfrm>
              <a:off x="821380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" name="Google Shape;4394;p129"/>
          <p:cNvGrpSpPr/>
          <p:nvPr/>
        </p:nvGrpSpPr>
        <p:grpSpPr>
          <a:xfrm>
            <a:off x="1358287" y="664262"/>
            <a:ext cx="1512742" cy="1490258"/>
            <a:chOff x="2805832" y="1733550"/>
            <a:chExt cx="1512742" cy="1490258"/>
          </a:xfrm>
        </p:grpSpPr>
        <p:sp>
          <p:nvSpPr>
            <p:cNvPr id="73" name="Google Shape;4395;p129"/>
            <p:cNvSpPr/>
            <p:nvPr/>
          </p:nvSpPr>
          <p:spPr>
            <a:xfrm>
              <a:off x="2973737" y="1891768"/>
              <a:ext cx="1280990" cy="1279632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596039" y="1766209"/>
            <a:ext cx="3433579" cy="1785104"/>
          </a:xfrm>
          <a:prstGeom prst="rect">
            <a:avLst/>
          </a:prstGeom>
          <a:solidFill>
            <a:srgbClr val="F7BB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ДЕЙСТВИЯ</a:t>
            </a:r>
          </a:p>
          <a:p>
            <a:pPr algn="ctr"/>
            <a:r>
              <a:rPr lang="ru-RU" sz="1400" dirty="0" smtClean="0"/>
              <a:t>Изучение НПА, регулирующих РИП</a:t>
            </a:r>
          </a:p>
          <a:p>
            <a:pPr algn="ctr"/>
            <a:r>
              <a:rPr lang="ru-RU" sz="1400" dirty="0" smtClean="0"/>
              <a:t>Подготовка пакета документов</a:t>
            </a:r>
          </a:p>
          <a:p>
            <a:pPr algn="ctr"/>
            <a:r>
              <a:rPr lang="ru-RU" sz="1400" dirty="0" smtClean="0"/>
              <a:t>Представление пакета документов </a:t>
            </a:r>
          </a:p>
          <a:p>
            <a:pPr algn="ctr"/>
            <a:r>
              <a:rPr lang="ru-RU" sz="1400" dirty="0" smtClean="0"/>
              <a:t>в срок </a:t>
            </a:r>
            <a:r>
              <a:rPr lang="ru-RU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 мая 2023 г. </a:t>
            </a:r>
            <a:r>
              <a:rPr lang="ru-RU" sz="1400" dirty="0" smtClean="0"/>
              <a:t>в ЦПО</a:t>
            </a:r>
            <a:endParaRPr lang="ru-RU" sz="1400" dirty="0"/>
          </a:p>
        </p:txBody>
      </p:sp>
      <p:grpSp>
        <p:nvGrpSpPr>
          <p:cNvPr id="81" name="Google Shape;4402;p129"/>
          <p:cNvGrpSpPr/>
          <p:nvPr/>
        </p:nvGrpSpPr>
        <p:grpSpPr>
          <a:xfrm>
            <a:off x="5593950" y="3438953"/>
            <a:ext cx="1512742" cy="1490258"/>
            <a:chOff x="4824007" y="1733550"/>
            <a:chExt cx="1512742" cy="1490258"/>
          </a:xfrm>
        </p:grpSpPr>
        <p:sp>
          <p:nvSpPr>
            <p:cNvPr id="82" name="Google Shape;4403;p129"/>
            <p:cNvSpPr/>
            <p:nvPr/>
          </p:nvSpPr>
          <p:spPr>
            <a:xfrm>
              <a:off x="4939882" y="1838863"/>
              <a:ext cx="1280990" cy="1279632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4404;p129"/>
            <p:cNvSpPr/>
            <p:nvPr/>
          </p:nvSpPr>
          <p:spPr>
            <a:xfrm>
              <a:off x="4880212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4405;p129"/>
            <p:cNvSpPr/>
            <p:nvPr/>
          </p:nvSpPr>
          <p:spPr>
            <a:xfrm>
              <a:off x="5212630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4406;p129"/>
            <p:cNvSpPr/>
            <p:nvPr/>
          </p:nvSpPr>
          <p:spPr>
            <a:xfrm>
              <a:off x="4824007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4407;p129"/>
            <p:cNvSpPr/>
            <p:nvPr/>
          </p:nvSpPr>
          <p:spPr>
            <a:xfrm>
              <a:off x="4840066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4408;p129"/>
            <p:cNvSpPr/>
            <p:nvPr/>
          </p:nvSpPr>
          <p:spPr>
            <a:xfrm>
              <a:off x="4992624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4409;p129"/>
            <p:cNvSpPr/>
            <p:nvPr/>
          </p:nvSpPr>
          <p:spPr>
            <a:xfrm>
              <a:off x="4857730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565563" y="4884922"/>
            <a:ext cx="3433579" cy="1754326"/>
          </a:xfrm>
          <a:prstGeom prst="rect">
            <a:avLst/>
          </a:prstGeom>
          <a:solidFill>
            <a:srgbClr val="F7BB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</a:t>
            </a:r>
          </a:p>
          <a:p>
            <a:pPr algn="ctr"/>
            <a:r>
              <a:rPr lang="ru-RU" sz="1400" dirty="0" smtClean="0"/>
              <a:t>Экспертиза заявки</a:t>
            </a:r>
          </a:p>
          <a:p>
            <a:pPr algn="ctr"/>
            <a:r>
              <a:rPr lang="ru-RU" sz="1400" dirty="0" smtClean="0"/>
              <a:t>Принятие решения о присвоении статуса РИП</a:t>
            </a:r>
          </a:p>
          <a:p>
            <a:pPr algn="ctr"/>
            <a:r>
              <a:rPr lang="ru-RU" sz="1400" dirty="0" smtClean="0"/>
              <a:t>Приказ Министерства образования и науки Самарской области </a:t>
            </a:r>
          </a:p>
          <a:p>
            <a:pPr algn="ctr"/>
            <a:r>
              <a:rPr lang="ru-RU" sz="1400" dirty="0" smtClean="0"/>
              <a:t>до 25 августа 2023 г.</a:t>
            </a:r>
            <a:endParaRPr lang="ru-RU" sz="1400" dirty="0"/>
          </a:p>
        </p:txBody>
      </p:sp>
      <p:pic>
        <p:nvPicPr>
          <p:cNvPr id="90" name="Picture 2" descr="http://qrcoder.ru/code/?https%3A%2F%2Fdo.asurso.ru%2Fcourse%2Fview.php%3Fid%3D40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3" y="1047265"/>
            <a:ext cx="1780657" cy="17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 стрелкой 90"/>
          <p:cNvCxnSpPr/>
          <p:nvPr/>
        </p:nvCxnSpPr>
        <p:spPr>
          <a:xfrm>
            <a:off x="5997026" y="2113064"/>
            <a:ext cx="554121" cy="0"/>
          </a:xfrm>
          <a:prstGeom prst="straightConnector1">
            <a:avLst/>
          </a:prstGeom>
          <a:ln w="698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oogle Shape;4426;p129"/>
          <p:cNvSpPr/>
          <p:nvPr/>
        </p:nvSpPr>
        <p:spPr>
          <a:xfrm>
            <a:off x="786362" y="5546403"/>
            <a:ext cx="819870" cy="729910"/>
          </a:xfrm>
          <a:custGeom>
            <a:avLst/>
            <a:gdLst/>
            <a:ahLst/>
            <a:cxnLst/>
            <a:rect l="l" t="t" r="r" b="b"/>
            <a:pathLst>
              <a:path w="819870" h="729910" extrusionOk="0">
                <a:moveTo>
                  <a:pt x="111381" y="326808"/>
                </a:moveTo>
                <a:lnTo>
                  <a:pt x="116851" y="327492"/>
                </a:lnTo>
                <a:lnTo>
                  <a:pt x="122093" y="329772"/>
                </a:lnTo>
                <a:lnTo>
                  <a:pt x="126423" y="332964"/>
                </a:lnTo>
                <a:lnTo>
                  <a:pt x="129841" y="337296"/>
                </a:lnTo>
                <a:lnTo>
                  <a:pt x="131892" y="342540"/>
                </a:lnTo>
                <a:lnTo>
                  <a:pt x="132576" y="348240"/>
                </a:lnTo>
                <a:lnTo>
                  <a:pt x="132576" y="687274"/>
                </a:lnTo>
                <a:lnTo>
                  <a:pt x="303504" y="687274"/>
                </a:lnTo>
                <a:lnTo>
                  <a:pt x="303504" y="502139"/>
                </a:lnTo>
                <a:lnTo>
                  <a:pt x="304188" y="489599"/>
                </a:lnTo>
                <a:lnTo>
                  <a:pt x="306239" y="477743"/>
                </a:lnTo>
                <a:lnTo>
                  <a:pt x="309657" y="466115"/>
                </a:lnTo>
                <a:lnTo>
                  <a:pt x="314215" y="455171"/>
                </a:lnTo>
                <a:lnTo>
                  <a:pt x="320141" y="445140"/>
                </a:lnTo>
                <a:lnTo>
                  <a:pt x="326750" y="435564"/>
                </a:lnTo>
                <a:lnTo>
                  <a:pt x="334499" y="426900"/>
                </a:lnTo>
                <a:lnTo>
                  <a:pt x="343387" y="418920"/>
                </a:lnTo>
                <a:lnTo>
                  <a:pt x="352959" y="412080"/>
                </a:lnTo>
                <a:lnTo>
                  <a:pt x="363215" y="406380"/>
                </a:lnTo>
                <a:lnTo>
                  <a:pt x="374154" y="401592"/>
                </a:lnTo>
                <a:lnTo>
                  <a:pt x="385777" y="398400"/>
                </a:lnTo>
                <a:lnTo>
                  <a:pt x="397628" y="396120"/>
                </a:lnTo>
                <a:lnTo>
                  <a:pt x="410163" y="395436"/>
                </a:lnTo>
                <a:lnTo>
                  <a:pt x="422470" y="396120"/>
                </a:lnTo>
                <a:lnTo>
                  <a:pt x="434549" y="398400"/>
                </a:lnTo>
                <a:lnTo>
                  <a:pt x="445944" y="401592"/>
                </a:lnTo>
                <a:lnTo>
                  <a:pt x="456883" y="406380"/>
                </a:lnTo>
                <a:lnTo>
                  <a:pt x="467139" y="412080"/>
                </a:lnTo>
                <a:lnTo>
                  <a:pt x="476711" y="418920"/>
                </a:lnTo>
                <a:lnTo>
                  <a:pt x="485371" y="426900"/>
                </a:lnTo>
                <a:lnTo>
                  <a:pt x="493348" y="435564"/>
                </a:lnTo>
                <a:lnTo>
                  <a:pt x="500185" y="445140"/>
                </a:lnTo>
                <a:lnTo>
                  <a:pt x="505883" y="455171"/>
                </a:lnTo>
                <a:lnTo>
                  <a:pt x="510669" y="466115"/>
                </a:lnTo>
                <a:lnTo>
                  <a:pt x="513859" y="477743"/>
                </a:lnTo>
                <a:lnTo>
                  <a:pt x="516138" y="489599"/>
                </a:lnTo>
                <a:lnTo>
                  <a:pt x="516822" y="502139"/>
                </a:lnTo>
                <a:lnTo>
                  <a:pt x="516822" y="687274"/>
                </a:lnTo>
                <a:lnTo>
                  <a:pt x="687294" y="687274"/>
                </a:lnTo>
                <a:lnTo>
                  <a:pt x="687294" y="348240"/>
                </a:lnTo>
                <a:lnTo>
                  <a:pt x="687978" y="342540"/>
                </a:lnTo>
                <a:lnTo>
                  <a:pt x="690257" y="337296"/>
                </a:lnTo>
                <a:lnTo>
                  <a:pt x="693675" y="332964"/>
                </a:lnTo>
                <a:lnTo>
                  <a:pt x="698006" y="329772"/>
                </a:lnTo>
                <a:lnTo>
                  <a:pt x="703019" y="327492"/>
                </a:lnTo>
                <a:lnTo>
                  <a:pt x="708717" y="326808"/>
                </a:lnTo>
                <a:lnTo>
                  <a:pt x="714415" y="327492"/>
                </a:lnTo>
                <a:lnTo>
                  <a:pt x="719429" y="329772"/>
                </a:lnTo>
                <a:lnTo>
                  <a:pt x="723759" y="332964"/>
                </a:lnTo>
                <a:lnTo>
                  <a:pt x="727177" y="337296"/>
                </a:lnTo>
                <a:lnTo>
                  <a:pt x="729228" y="342540"/>
                </a:lnTo>
                <a:lnTo>
                  <a:pt x="729912" y="348240"/>
                </a:lnTo>
                <a:lnTo>
                  <a:pt x="729912" y="708478"/>
                </a:lnTo>
                <a:lnTo>
                  <a:pt x="729228" y="714178"/>
                </a:lnTo>
                <a:lnTo>
                  <a:pt x="727177" y="719194"/>
                </a:lnTo>
                <a:lnTo>
                  <a:pt x="723759" y="723754"/>
                </a:lnTo>
                <a:lnTo>
                  <a:pt x="719429" y="726946"/>
                </a:lnTo>
                <a:lnTo>
                  <a:pt x="714415" y="729226"/>
                </a:lnTo>
                <a:lnTo>
                  <a:pt x="708717" y="729910"/>
                </a:lnTo>
                <a:lnTo>
                  <a:pt x="495399" y="729910"/>
                </a:lnTo>
                <a:lnTo>
                  <a:pt x="489929" y="729226"/>
                </a:lnTo>
                <a:lnTo>
                  <a:pt x="485143" y="727174"/>
                </a:lnTo>
                <a:lnTo>
                  <a:pt x="480813" y="724210"/>
                </a:lnTo>
                <a:lnTo>
                  <a:pt x="477395" y="720106"/>
                </a:lnTo>
                <a:lnTo>
                  <a:pt x="475116" y="715546"/>
                </a:lnTo>
                <a:lnTo>
                  <a:pt x="474204" y="710302"/>
                </a:lnTo>
                <a:lnTo>
                  <a:pt x="474204" y="709390"/>
                </a:lnTo>
                <a:lnTo>
                  <a:pt x="474204" y="708478"/>
                </a:lnTo>
                <a:lnTo>
                  <a:pt x="474204" y="502139"/>
                </a:lnTo>
                <a:lnTo>
                  <a:pt x="473520" y="492563"/>
                </a:lnTo>
                <a:lnTo>
                  <a:pt x="471469" y="483671"/>
                </a:lnTo>
                <a:lnTo>
                  <a:pt x="468278" y="475235"/>
                </a:lnTo>
                <a:lnTo>
                  <a:pt x="463720" y="467255"/>
                </a:lnTo>
                <a:lnTo>
                  <a:pt x="458251" y="460187"/>
                </a:lnTo>
                <a:lnTo>
                  <a:pt x="452097" y="453803"/>
                </a:lnTo>
                <a:lnTo>
                  <a:pt x="444804" y="448560"/>
                </a:lnTo>
                <a:lnTo>
                  <a:pt x="437056" y="444000"/>
                </a:lnTo>
                <a:lnTo>
                  <a:pt x="428623" y="440808"/>
                </a:lnTo>
                <a:lnTo>
                  <a:pt x="419507" y="438756"/>
                </a:lnTo>
                <a:lnTo>
                  <a:pt x="410163" y="438072"/>
                </a:lnTo>
                <a:lnTo>
                  <a:pt x="400591" y="438756"/>
                </a:lnTo>
                <a:lnTo>
                  <a:pt x="391703" y="440808"/>
                </a:lnTo>
                <a:lnTo>
                  <a:pt x="383270" y="444000"/>
                </a:lnTo>
                <a:lnTo>
                  <a:pt x="375294" y="448560"/>
                </a:lnTo>
                <a:lnTo>
                  <a:pt x="368001" y="453803"/>
                </a:lnTo>
                <a:lnTo>
                  <a:pt x="361619" y="460187"/>
                </a:lnTo>
                <a:lnTo>
                  <a:pt x="356150" y="467255"/>
                </a:lnTo>
                <a:lnTo>
                  <a:pt x="352047" y="475235"/>
                </a:lnTo>
                <a:lnTo>
                  <a:pt x="348857" y="483671"/>
                </a:lnTo>
                <a:lnTo>
                  <a:pt x="346806" y="492563"/>
                </a:lnTo>
                <a:lnTo>
                  <a:pt x="346122" y="502139"/>
                </a:lnTo>
                <a:lnTo>
                  <a:pt x="346122" y="708478"/>
                </a:lnTo>
                <a:lnTo>
                  <a:pt x="346122" y="709390"/>
                </a:lnTo>
                <a:lnTo>
                  <a:pt x="346122" y="710302"/>
                </a:lnTo>
                <a:lnTo>
                  <a:pt x="344755" y="715546"/>
                </a:lnTo>
                <a:lnTo>
                  <a:pt x="342476" y="720106"/>
                </a:lnTo>
                <a:lnTo>
                  <a:pt x="339285" y="724210"/>
                </a:lnTo>
                <a:lnTo>
                  <a:pt x="334955" y="727174"/>
                </a:lnTo>
                <a:lnTo>
                  <a:pt x="330169" y="729226"/>
                </a:lnTo>
                <a:lnTo>
                  <a:pt x="324471" y="729910"/>
                </a:lnTo>
                <a:lnTo>
                  <a:pt x="111381" y="729910"/>
                </a:lnTo>
                <a:lnTo>
                  <a:pt x="105683" y="729226"/>
                </a:lnTo>
                <a:lnTo>
                  <a:pt x="100670" y="726946"/>
                </a:lnTo>
                <a:lnTo>
                  <a:pt x="96111" y="723754"/>
                </a:lnTo>
                <a:lnTo>
                  <a:pt x="92921" y="719194"/>
                </a:lnTo>
                <a:lnTo>
                  <a:pt x="90642" y="714178"/>
                </a:lnTo>
                <a:lnTo>
                  <a:pt x="89958" y="708478"/>
                </a:lnTo>
                <a:lnTo>
                  <a:pt x="89958" y="348240"/>
                </a:lnTo>
                <a:lnTo>
                  <a:pt x="90642" y="342540"/>
                </a:lnTo>
                <a:lnTo>
                  <a:pt x="92921" y="337296"/>
                </a:lnTo>
                <a:lnTo>
                  <a:pt x="96111" y="332964"/>
                </a:lnTo>
                <a:lnTo>
                  <a:pt x="100670" y="329772"/>
                </a:lnTo>
                <a:lnTo>
                  <a:pt x="105683" y="327492"/>
                </a:lnTo>
                <a:close/>
                <a:moveTo>
                  <a:pt x="407431" y="0"/>
                </a:moveTo>
                <a:lnTo>
                  <a:pt x="412666" y="0"/>
                </a:lnTo>
                <a:lnTo>
                  <a:pt x="417902" y="1368"/>
                </a:lnTo>
                <a:lnTo>
                  <a:pt x="422454" y="3874"/>
                </a:lnTo>
                <a:lnTo>
                  <a:pt x="811448" y="288522"/>
                </a:lnTo>
                <a:lnTo>
                  <a:pt x="814863" y="291712"/>
                </a:lnTo>
                <a:lnTo>
                  <a:pt x="817594" y="295815"/>
                </a:lnTo>
                <a:lnTo>
                  <a:pt x="819415" y="299917"/>
                </a:lnTo>
                <a:lnTo>
                  <a:pt x="819870" y="304703"/>
                </a:lnTo>
                <a:lnTo>
                  <a:pt x="819642" y="309489"/>
                </a:lnTo>
                <a:lnTo>
                  <a:pt x="818504" y="314047"/>
                </a:lnTo>
                <a:lnTo>
                  <a:pt x="816001" y="318149"/>
                </a:lnTo>
                <a:lnTo>
                  <a:pt x="812586" y="322023"/>
                </a:lnTo>
                <a:lnTo>
                  <a:pt x="808262" y="324758"/>
                </a:lnTo>
                <a:lnTo>
                  <a:pt x="803482" y="326353"/>
                </a:lnTo>
                <a:lnTo>
                  <a:pt x="798702" y="326809"/>
                </a:lnTo>
                <a:lnTo>
                  <a:pt x="794377" y="326353"/>
                </a:lnTo>
                <a:lnTo>
                  <a:pt x="790053" y="325214"/>
                </a:lnTo>
                <a:lnTo>
                  <a:pt x="786183" y="322935"/>
                </a:lnTo>
                <a:lnTo>
                  <a:pt x="410163" y="47631"/>
                </a:lnTo>
                <a:lnTo>
                  <a:pt x="33915" y="322935"/>
                </a:lnTo>
                <a:lnTo>
                  <a:pt x="29590" y="325214"/>
                </a:lnTo>
                <a:lnTo>
                  <a:pt x="25038" y="326581"/>
                </a:lnTo>
                <a:lnTo>
                  <a:pt x="20485" y="326809"/>
                </a:lnTo>
                <a:lnTo>
                  <a:pt x="15706" y="326125"/>
                </a:lnTo>
                <a:lnTo>
                  <a:pt x="11381" y="324530"/>
                </a:lnTo>
                <a:lnTo>
                  <a:pt x="7511" y="322023"/>
                </a:lnTo>
                <a:lnTo>
                  <a:pt x="4325" y="318149"/>
                </a:lnTo>
                <a:lnTo>
                  <a:pt x="1821" y="314047"/>
                </a:lnTo>
                <a:lnTo>
                  <a:pt x="228" y="309489"/>
                </a:lnTo>
                <a:lnTo>
                  <a:pt x="0" y="304703"/>
                </a:lnTo>
                <a:lnTo>
                  <a:pt x="683" y="299917"/>
                </a:lnTo>
                <a:lnTo>
                  <a:pt x="2504" y="295815"/>
                </a:lnTo>
                <a:lnTo>
                  <a:pt x="5235" y="291712"/>
                </a:lnTo>
                <a:lnTo>
                  <a:pt x="8649" y="288522"/>
                </a:lnTo>
                <a:lnTo>
                  <a:pt x="397416" y="3874"/>
                </a:lnTo>
                <a:lnTo>
                  <a:pt x="402196" y="13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" name="Google Shape;4418;p129"/>
          <p:cNvGrpSpPr/>
          <p:nvPr/>
        </p:nvGrpSpPr>
        <p:grpSpPr>
          <a:xfrm>
            <a:off x="1721162" y="1120369"/>
            <a:ext cx="868836" cy="651116"/>
            <a:chOff x="3127784" y="2153121"/>
            <a:chExt cx="868836" cy="651116"/>
          </a:xfrm>
        </p:grpSpPr>
        <p:sp>
          <p:nvSpPr>
            <p:cNvPr id="133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" name="Google Shape;4423;p129"/>
          <p:cNvGrpSpPr/>
          <p:nvPr/>
        </p:nvGrpSpPr>
        <p:grpSpPr>
          <a:xfrm>
            <a:off x="5966228" y="3760132"/>
            <a:ext cx="768186" cy="726285"/>
            <a:chOff x="5196284" y="2115537"/>
            <a:chExt cx="768186" cy="726285"/>
          </a:xfrm>
        </p:grpSpPr>
        <p:sp>
          <p:nvSpPr>
            <p:cNvPr id="138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" name="Google Shape;4427;p129"/>
          <p:cNvGrpSpPr/>
          <p:nvPr/>
        </p:nvGrpSpPr>
        <p:grpSpPr>
          <a:xfrm>
            <a:off x="10073116" y="1592000"/>
            <a:ext cx="684186" cy="684182"/>
            <a:chOff x="7256459" y="2136588"/>
            <a:chExt cx="684186" cy="684182"/>
          </a:xfrm>
        </p:grpSpPr>
        <p:sp>
          <p:nvSpPr>
            <p:cNvPr id="141" name="Google Shape;4428;p129"/>
            <p:cNvSpPr/>
            <p:nvPr/>
          </p:nvSpPr>
          <p:spPr>
            <a:xfrm>
              <a:off x="7256459" y="2630336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5" y="27"/>
                  </a:lnTo>
                  <a:lnTo>
                    <a:pt x="511" y="46"/>
                  </a:lnTo>
                  <a:lnTo>
                    <a:pt x="520" y="68"/>
                  </a:lnTo>
                  <a:lnTo>
                    <a:pt x="522" y="91"/>
                  </a:lnTo>
                  <a:lnTo>
                    <a:pt x="520" y="114"/>
                  </a:lnTo>
                  <a:lnTo>
                    <a:pt x="511" y="136"/>
                  </a:lnTo>
                  <a:lnTo>
                    <a:pt x="495" y="154"/>
                  </a:lnTo>
                  <a:lnTo>
                    <a:pt x="153" y="497"/>
                  </a:lnTo>
                  <a:lnTo>
                    <a:pt x="134" y="511"/>
                  </a:lnTo>
                  <a:lnTo>
                    <a:pt x="112" y="521"/>
                  </a:lnTo>
                  <a:lnTo>
                    <a:pt x="89" y="523"/>
                  </a:lnTo>
                  <a:lnTo>
                    <a:pt x="66" y="521"/>
                  </a:lnTo>
                  <a:lnTo>
                    <a:pt x="45" y="511"/>
                  </a:lnTo>
                  <a:lnTo>
                    <a:pt x="25" y="497"/>
                  </a:lnTo>
                  <a:lnTo>
                    <a:pt x="11" y="477"/>
                  </a:lnTo>
                  <a:lnTo>
                    <a:pt x="2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11" y="389"/>
                  </a:lnTo>
                  <a:lnTo>
                    <a:pt x="25" y="370"/>
                  </a:lnTo>
                  <a:lnTo>
                    <a:pt x="369" y="27"/>
                  </a:lnTo>
                  <a:lnTo>
                    <a:pt x="388" y="12"/>
                  </a:lnTo>
                  <a:lnTo>
                    <a:pt x="410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4429;p129"/>
            <p:cNvSpPr/>
            <p:nvPr/>
          </p:nvSpPr>
          <p:spPr>
            <a:xfrm>
              <a:off x="7710573" y="2221895"/>
              <a:ext cx="144765" cy="144764"/>
            </a:xfrm>
            <a:custGeom>
              <a:avLst/>
              <a:gdLst/>
              <a:ahLst/>
              <a:cxnLst/>
              <a:rect l="l" t="t" r="r" b="b"/>
              <a:pathLst>
                <a:path w="843" h="841" extrusionOk="0">
                  <a:moveTo>
                    <a:pt x="422" y="178"/>
                  </a:moveTo>
                  <a:lnTo>
                    <a:pt x="384" y="181"/>
                  </a:lnTo>
                  <a:lnTo>
                    <a:pt x="348" y="189"/>
                  </a:lnTo>
                  <a:lnTo>
                    <a:pt x="313" y="204"/>
                  </a:lnTo>
                  <a:lnTo>
                    <a:pt x="280" y="224"/>
                  </a:lnTo>
                  <a:lnTo>
                    <a:pt x="250" y="249"/>
                  </a:lnTo>
                  <a:lnTo>
                    <a:pt x="226" y="278"/>
                  </a:lnTo>
                  <a:lnTo>
                    <a:pt x="205" y="310"/>
                  </a:lnTo>
                  <a:lnTo>
                    <a:pt x="191" y="345"/>
                  </a:lnTo>
                  <a:lnTo>
                    <a:pt x="182" y="382"/>
                  </a:lnTo>
                  <a:lnTo>
                    <a:pt x="180" y="420"/>
                  </a:lnTo>
                  <a:lnTo>
                    <a:pt x="182" y="458"/>
                  </a:lnTo>
                  <a:lnTo>
                    <a:pt x="191" y="495"/>
                  </a:lnTo>
                  <a:lnTo>
                    <a:pt x="205" y="530"/>
                  </a:lnTo>
                  <a:lnTo>
                    <a:pt x="226" y="562"/>
                  </a:lnTo>
                  <a:lnTo>
                    <a:pt x="250" y="591"/>
                  </a:lnTo>
                  <a:lnTo>
                    <a:pt x="280" y="617"/>
                  </a:lnTo>
                  <a:lnTo>
                    <a:pt x="313" y="637"/>
                  </a:lnTo>
                  <a:lnTo>
                    <a:pt x="348" y="650"/>
                  </a:lnTo>
                  <a:lnTo>
                    <a:pt x="384" y="659"/>
                  </a:lnTo>
                  <a:lnTo>
                    <a:pt x="422" y="662"/>
                  </a:lnTo>
                  <a:lnTo>
                    <a:pt x="459" y="659"/>
                  </a:lnTo>
                  <a:lnTo>
                    <a:pt x="495" y="650"/>
                  </a:lnTo>
                  <a:lnTo>
                    <a:pt x="530" y="637"/>
                  </a:lnTo>
                  <a:lnTo>
                    <a:pt x="563" y="617"/>
                  </a:lnTo>
                  <a:lnTo>
                    <a:pt x="593" y="591"/>
                  </a:lnTo>
                  <a:lnTo>
                    <a:pt x="617" y="562"/>
                  </a:lnTo>
                  <a:lnTo>
                    <a:pt x="638" y="530"/>
                  </a:lnTo>
                  <a:lnTo>
                    <a:pt x="652" y="495"/>
                  </a:lnTo>
                  <a:lnTo>
                    <a:pt x="661" y="458"/>
                  </a:lnTo>
                  <a:lnTo>
                    <a:pt x="663" y="420"/>
                  </a:lnTo>
                  <a:lnTo>
                    <a:pt x="661" y="382"/>
                  </a:lnTo>
                  <a:lnTo>
                    <a:pt x="652" y="345"/>
                  </a:lnTo>
                  <a:lnTo>
                    <a:pt x="638" y="310"/>
                  </a:lnTo>
                  <a:lnTo>
                    <a:pt x="617" y="278"/>
                  </a:lnTo>
                  <a:lnTo>
                    <a:pt x="593" y="249"/>
                  </a:lnTo>
                  <a:lnTo>
                    <a:pt x="563" y="224"/>
                  </a:lnTo>
                  <a:lnTo>
                    <a:pt x="530" y="204"/>
                  </a:lnTo>
                  <a:lnTo>
                    <a:pt x="495" y="189"/>
                  </a:lnTo>
                  <a:lnTo>
                    <a:pt x="459" y="181"/>
                  </a:lnTo>
                  <a:lnTo>
                    <a:pt x="422" y="178"/>
                  </a:lnTo>
                  <a:close/>
                  <a:moveTo>
                    <a:pt x="396" y="0"/>
                  </a:moveTo>
                  <a:lnTo>
                    <a:pt x="447" y="0"/>
                  </a:lnTo>
                  <a:lnTo>
                    <a:pt x="496" y="6"/>
                  </a:lnTo>
                  <a:lnTo>
                    <a:pt x="545" y="16"/>
                  </a:lnTo>
                  <a:lnTo>
                    <a:pt x="592" y="35"/>
                  </a:lnTo>
                  <a:lnTo>
                    <a:pt x="638" y="57"/>
                  </a:lnTo>
                  <a:lnTo>
                    <a:pt x="680" y="86"/>
                  </a:lnTo>
                  <a:lnTo>
                    <a:pt x="720" y="121"/>
                  </a:lnTo>
                  <a:lnTo>
                    <a:pt x="751" y="158"/>
                  </a:lnTo>
                  <a:lnTo>
                    <a:pt x="779" y="196"/>
                  </a:lnTo>
                  <a:lnTo>
                    <a:pt x="802" y="237"/>
                  </a:lnTo>
                  <a:lnTo>
                    <a:pt x="820" y="281"/>
                  </a:lnTo>
                  <a:lnTo>
                    <a:pt x="832" y="326"/>
                  </a:lnTo>
                  <a:lnTo>
                    <a:pt x="841" y="373"/>
                  </a:lnTo>
                  <a:lnTo>
                    <a:pt x="843" y="420"/>
                  </a:lnTo>
                  <a:lnTo>
                    <a:pt x="841" y="468"/>
                  </a:lnTo>
                  <a:lnTo>
                    <a:pt x="832" y="515"/>
                  </a:lnTo>
                  <a:lnTo>
                    <a:pt x="820" y="560"/>
                  </a:lnTo>
                  <a:lnTo>
                    <a:pt x="802" y="603"/>
                  </a:lnTo>
                  <a:lnTo>
                    <a:pt x="779" y="644"/>
                  </a:lnTo>
                  <a:lnTo>
                    <a:pt x="751" y="683"/>
                  </a:lnTo>
                  <a:lnTo>
                    <a:pt x="720" y="718"/>
                  </a:lnTo>
                  <a:lnTo>
                    <a:pt x="683" y="751"/>
                  </a:lnTo>
                  <a:lnTo>
                    <a:pt x="644" y="778"/>
                  </a:lnTo>
                  <a:lnTo>
                    <a:pt x="602" y="801"/>
                  </a:lnTo>
                  <a:lnTo>
                    <a:pt x="558" y="819"/>
                  </a:lnTo>
                  <a:lnTo>
                    <a:pt x="513" y="832"/>
                  </a:lnTo>
                  <a:lnTo>
                    <a:pt x="467" y="839"/>
                  </a:lnTo>
                  <a:lnTo>
                    <a:pt x="422" y="841"/>
                  </a:lnTo>
                  <a:lnTo>
                    <a:pt x="376" y="839"/>
                  </a:lnTo>
                  <a:lnTo>
                    <a:pt x="330" y="832"/>
                  </a:lnTo>
                  <a:lnTo>
                    <a:pt x="285" y="819"/>
                  </a:lnTo>
                  <a:lnTo>
                    <a:pt x="242" y="801"/>
                  </a:lnTo>
                  <a:lnTo>
                    <a:pt x="199" y="778"/>
                  </a:lnTo>
                  <a:lnTo>
                    <a:pt x="159" y="751"/>
                  </a:lnTo>
                  <a:lnTo>
                    <a:pt x="123" y="718"/>
                  </a:lnTo>
                  <a:lnTo>
                    <a:pt x="92" y="683"/>
                  </a:lnTo>
                  <a:lnTo>
                    <a:pt x="64" y="644"/>
                  </a:lnTo>
                  <a:lnTo>
                    <a:pt x="41" y="603"/>
                  </a:lnTo>
                  <a:lnTo>
                    <a:pt x="23" y="560"/>
                  </a:lnTo>
                  <a:lnTo>
                    <a:pt x="11" y="515"/>
                  </a:lnTo>
                  <a:lnTo>
                    <a:pt x="2" y="468"/>
                  </a:lnTo>
                  <a:lnTo>
                    <a:pt x="0" y="420"/>
                  </a:lnTo>
                  <a:lnTo>
                    <a:pt x="2" y="373"/>
                  </a:lnTo>
                  <a:lnTo>
                    <a:pt x="11" y="326"/>
                  </a:lnTo>
                  <a:lnTo>
                    <a:pt x="23" y="281"/>
                  </a:lnTo>
                  <a:lnTo>
                    <a:pt x="41" y="237"/>
                  </a:lnTo>
                  <a:lnTo>
                    <a:pt x="64" y="196"/>
                  </a:lnTo>
                  <a:lnTo>
                    <a:pt x="92" y="158"/>
                  </a:lnTo>
                  <a:lnTo>
                    <a:pt x="123" y="121"/>
                  </a:lnTo>
                  <a:lnTo>
                    <a:pt x="163" y="86"/>
                  </a:lnTo>
                  <a:lnTo>
                    <a:pt x="205" y="57"/>
                  </a:lnTo>
                  <a:lnTo>
                    <a:pt x="251" y="35"/>
                  </a:lnTo>
                  <a:lnTo>
                    <a:pt x="298" y="16"/>
                  </a:lnTo>
                  <a:lnTo>
                    <a:pt x="347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4430;p129"/>
            <p:cNvSpPr/>
            <p:nvPr/>
          </p:nvSpPr>
          <p:spPr>
            <a:xfrm>
              <a:off x="7281448" y="2679453"/>
              <a:ext cx="113744" cy="113743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570" y="0"/>
                  </a:moveTo>
                  <a:lnTo>
                    <a:pt x="593" y="3"/>
                  </a:lnTo>
                  <a:lnTo>
                    <a:pt x="615" y="12"/>
                  </a:lnTo>
                  <a:lnTo>
                    <a:pt x="634" y="27"/>
                  </a:lnTo>
                  <a:lnTo>
                    <a:pt x="649" y="46"/>
                  </a:lnTo>
                  <a:lnTo>
                    <a:pt x="657" y="68"/>
                  </a:lnTo>
                  <a:lnTo>
                    <a:pt x="661" y="90"/>
                  </a:lnTo>
                  <a:lnTo>
                    <a:pt x="657" y="112"/>
                  </a:lnTo>
                  <a:lnTo>
                    <a:pt x="649" y="134"/>
                  </a:lnTo>
                  <a:lnTo>
                    <a:pt x="634" y="154"/>
                  </a:lnTo>
                  <a:lnTo>
                    <a:pt x="153" y="634"/>
                  </a:lnTo>
                  <a:lnTo>
                    <a:pt x="134" y="649"/>
                  </a:lnTo>
                  <a:lnTo>
                    <a:pt x="112" y="657"/>
                  </a:lnTo>
                  <a:lnTo>
                    <a:pt x="89" y="661"/>
                  </a:lnTo>
                  <a:lnTo>
                    <a:pt x="66" y="657"/>
                  </a:lnTo>
                  <a:lnTo>
                    <a:pt x="46" y="649"/>
                  </a:lnTo>
                  <a:lnTo>
                    <a:pt x="27" y="634"/>
                  </a:lnTo>
                  <a:lnTo>
                    <a:pt x="12" y="615"/>
                  </a:lnTo>
                  <a:lnTo>
                    <a:pt x="2" y="593"/>
                  </a:lnTo>
                  <a:lnTo>
                    <a:pt x="0" y="571"/>
                  </a:lnTo>
                  <a:lnTo>
                    <a:pt x="2" y="548"/>
                  </a:lnTo>
                  <a:lnTo>
                    <a:pt x="12" y="527"/>
                  </a:lnTo>
                  <a:lnTo>
                    <a:pt x="27" y="507"/>
                  </a:lnTo>
                  <a:lnTo>
                    <a:pt x="507" y="27"/>
                  </a:lnTo>
                  <a:lnTo>
                    <a:pt x="527" y="12"/>
                  </a:lnTo>
                  <a:lnTo>
                    <a:pt x="549" y="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4431;p129"/>
            <p:cNvSpPr/>
            <p:nvPr/>
          </p:nvSpPr>
          <p:spPr>
            <a:xfrm>
              <a:off x="7273693" y="2136588"/>
              <a:ext cx="666952" cy="666948"/>
            </a:xfrm>
            <a:custGeom>
              <a:avLst/>
              <a:gdLst/>
              <a:ahLst/>
              <a:cxnLst/>
              <a:rect l="l" t="t" r="r" b="b"/>
              <a:pathLst>
                <a:path w="3870" h="3869" extrusionOk="0">
                  <a:moveTo>
                    <a:pt x="788" y="2351"/>
                  </a:moveTo>
                  <a:lnTo>
                    <a:pt x="569" y="2685"/>
                  </a:lnTo>
                  <a:lnTo>
                    <a:pt x="1183" y="3300"/>
                  </a:lnTo>
                  <a:lnTo>
                    <a:pt x="1519" y="3081"/>
                  </a:lnTo>
                  <a:lnTo>
                    <a:pt x="1217" y="2779"/>
                  </a:lnTo>
                  <a:lnTo>
                    <a:pt x="1181" y="2814"/>
                  </a:lnTo>
                  <a:lnTo>
                    <a:pt x="1161" y="2829"/>
                  </a:lnTo>
                  <a:lnTo>
                    <a:pt x="1141" y="2839"/>
                  </a:lnTo>
                  <a:lnTo>
                    <a:pt x="1118" y="2841"/>
                  </a:lnTo>
                  <a:lnTo>
                    <a:pt x="1095" y="2839"/>
                  </a:lnTo>
                  <a:lnTo>
                    <a:pt x="1073" y="2829"/>
                  </a:lnTo>
                  <a:lnTo>
                    <a:pt x="1054" y="2814"/>
                  </a:lnTo>
                  <a:lnTo>
                    <a:pt x="1039" y="2795"/>
                  </a:lnTo>
                  <a:lnTo>
                    <a:pt x="1031" y="2775"/>
                  </a:lnTo>
                  <a:lnTo>
                    <a:pt x="1027" y="2752"/>
                  </a:lnTo>
                  <a:lnTo>
                    <a:pt x="1031" y="2729"/>
                  </a:lnTo>
                  <a:lnTo>
                    <a:pt x="1039" y="2707"/>
                  </a:lnTo>
                  <a:lnTo>
                    <a:pt x="1054" y="2688"/>
                  </a:lnTo>
                  <a:lnTo>
                    <a:pt x="1089" y="2653"/>
                  </a:lnTo>
                  <a:lnTo>
                    <a:pt x="788" y="2351"/>
                  </a:lnTo>
                  <a:close/>
                  <a:moveTo>
                    <a:pt x="3358" y="178"/>
                  </a:moveTo>
                  <a:lnTo>
                    <a:pt x="3264" y="180"/>
                  </a:lnTo>
                  <a:lnTo>
                    <a:pt x="3171" y="187"/>
                  </a:lnTo>
                  <a:lnTo>
                    <a:pt x="3079" y="199"/>
                  </a:lnTo>
                  <a:lnTo>
                    <a:pt x="2991" y="217"/>
                  </a:lnTo>
                  <a:lnTo>
                    <a:pt x="2905" y="239"/>
                  </a:lnTo>
                  <a:lnTo>
                    <a:pt x="2821" y="264"/>
                  </a:lnTo>
                  <a:lnTo>
                    <a:pt x="2740" y="294"/>
                  </a:lnTo>
                  <a:lnTo>
                    <a:pt x="2663" y="327"/>
                  </a:lnTo>
                  <a:lnTo>
                    <a:pt x="2589" y="362"/>
                  </a:lnTo>
                  <a:lnTo>
                    <a:pt x="2519" y="399"/>
                  </a:lnTo>
                  <a:lnTo>
                    <a:pt x="2452" y="438"/>
                  </a:lnTo>
                  <a:lnTo>
                    <a:pt x="2389" y="478"/>
                  </a:lnTo>
                  <a:lnTo>
                    <a:pt x="2331" y="519"/>
                  </a:lnTo>
                  <a:lnTo>
                    <a:pt x="2277" y="560"/>
                  </a:lnTo>
                  <a:lnTo>
                    <a:pt x="2227" y="600"/>
                  </a:lnTo>
                  <a:lnTo>
                    <a:pt x="2182" y="640"/>
                  </a:lnTo>
                  <a:lnTo>
                    <a:pt x="2141" y="678"/>
                  </a:lnTo>
                  <a:lnTo>
                    <a:pt x="1843" y="977"/>
                  </a:lnTo>
                  <a:lnTo>
                    <a:pt x="1840" y="979"/>
                  </a:lnTo>
                  <a:lnTo>
                    <a:pt x="1529" y="1291"/>
                  </a:lnTo>
                  <a:lnTo>
                    <a:pt x="1402" y="1163"/>
                  </a:lnTo>
                  <a:lnTo>
                    <a:pt x="1520" y="1045"/>
                  </a:lnTo>
                  <a:lnTo>
                    <a:pt x="780" y="1161"/>
                  </a:lnTo>
                  <a:lnTo>
                    <a:pt x="298" y="1643"/>
                  </a:lnTo>
                  <a:lnTo>
                    <a:pt x="897" y="1668"/>
                  </a:lnTo>
                  <a:lnTo>
                    <a:pt x="1148" y="1417"/>
                  </a:lnTo>
                  <a:lnTo>
                    <a:pt x="1167" y="1403"/>
                  </a:lnTo>
                  <a:lnTo>
                    <a:pt x="1189" y="1393"/>
                  </a:lnTo>
                  <a:lnTo>
                    <a:pt x="1211" y="1391"/>
                  </a:lnTo>
                  <a:lnTo>
                    <a:pt x="1234" y="1393"/>
                  </a:lnTo>
                  <a:lnTo>
                    <a:pt x="1256" y="1403"/>
                  </a:lnTo>
                  <a:lnTo>
                    <a:pt x="1275" y="1417"/>
                  </a:lnTo>
                  <a:lnTo>
                    <a:pt x="1289" y="1437"/>
                  </a:lnTo>
                  <a:lnTo>
                    <a:pt x="1298" y="1457"/>
                  </a:lnTo>
                  <a:lnTo>
                    <a:pt x="1302" y="1480"/>
                  </a:lnTo>
                  <a:lnTo>
                    <a:pt x="1298" y="1503"/>
                  </a:lnTo>
                  <a:lnTo>
                    <a:pt x="1289" y="1525"/>
                  </a:lnTo>
                  <a:lnTo>
                    <a:pt x="1275" y="1544"/>
                  </a:lnTo>
                  <a:lnTo>
                    <a:pt x="996" y="1823"/>
                  </a:lnTo>
                  <a:lnTo>
                    <a:pt x="996" y="1823"/>
                  </a:lnTo>
                  <a:lnTo>
                    <a:pt x="755" y="2063"/>
                  </a:lnTo>
                  <a:lnTo>
                    <a:pt x="835" y="2144"/>
                  </a:lnTo>
                  <a:lnTo>
                    <a:pt x="838" y="2147"/>
                  </a:lnTo>
                  <a:lnTo>
                    <a:pt x="1217" y="2526"/>
                  </a:lnTo>
                  <a:lnTo>
                    <a:pt x="2303" y="1439"/>
                  </a:lnTo>
                  <a:lnTo>
                    <a:pt x="2322" y="1425"/>
                  </a:lnTo>
                  <a:lnTo>
                    <a:pt x="2344" y="1416"/>
                  </a:lnTo>
                  <a:lnTo>
                    <a:pt x="2367" y="1412"/>
                  </a:lnTo>
                  <a:lnTo>
                    <a:pt x="2390" y="1416"/>
                  </a:lnTo>
                  <a:lnTo>
                    <a:pt x="2411" y="1425"/>
                  </a:lnTo>
                  <a:lnTo>
                    <a:pt x="2430" y="1439"/>
                  </a:lnTo>
                  <a:lnTo>
                    <a:pt x="2444" y="1458"/>
                  </a:lnTo>
                  <a:lnTo>
                    <a:pt x="2454" y="1480"/>
                  </a:lnTo>
                  <a:lnTo>
                    <a:pt x="2457" y="1503"/>
                  </a:lnTo>
                  <a:lnTo>
                    <a:pt x="2454" y="1526"/>
                  </a:lnTo>
                  <a:lnTo>
                    <a:pt x="2444" y="1547"/>
                  </a:lnTo>
                  <a:lnTo>
                    <a:pt x="2430" y="1566"/>
                  </a:lnTo>
                  <a:lnTo>
                    <a:pt x="1344" y="2653"/>
                  </a:lnTo>
                  <a:lnTo>
                    <a:pt x="1722" y="3031"/>
                  </a:lnTo>
                  <a:lnTo>
                    <a:pt x="1726" y="3034"/>
                  </a:lnTo>
                  <a:lnTo>
                    <a:pt x="1805" y="3114"/>
                  </a:lnTo>
                  <a:lnTo>
                    <a:pt x="2046" y="2872"/>
                  </a:lnTo>
                  <a:lnTo>
                    <a:pt x="2047" y="2872"/>
                  </a:lnTo>
                  <a:lnTo>
                    <a:pt x="2325" y="2593"/>
                  </a:lnTo>
                  <a:lnTo>
                    <a:pt x="2344" y="2579"/>
                  </a:lnTo>
                  <a:lnTo>
                    <a:pt x="2366" y="2571"/>
                  </a:lnTo>
                  <a:lnTo>
                    <a:pt x="2389" y="2568"/>
                  </a:lnTo>
                  <a:lnTo>
                    <a:pt x="2412" y="2571"/>
                  </a:lnTo>
                  <a:lnTo>
                    <a:pt x="2434" y="2579"/>
                  </a:lnTo>
                  <a:lnTo>
                    <a:pt x="2453" y="2593"/>
                  </a:lnTo>
                  <a:lnTo>
                    <a:pt x="2467" y="2613"/>
                  </a:lnTo>
                  <a:lnTo>
                    <a:pt x="2476" y="2635"/>
                  </a:lnTo>
                  <a:lnTo>
                    <a:pt x="2478" y="2657"/>
                  </a:lnTo>
                  <a:lnTo>
                    <a:pt x="2476" y="2680"/>
                  </a:lnTo>
                  <a:lnTo>
                    <a:pt x="2467" y="2702"/>
                  </a:lnTo>
                  <a:lnTo>
                    <a:pt x="2453" y="2720"/>
                  </a:lnTo>
                  <a:lnTo>
                    <a:pt x="2202" y="2971"/>
                  </a:lnTo>
                  <a:lnTo>
                    <a:pt x="2227" y="3570"/>
                  </a:lnTo>
                  <a:lnTo>
                    <a:pt x="2709" y="3089"/>
                  </a:lnTo>
                  <a:lnTo>
                    <a:pt x="2824" y="2350"/>
                  </a:lnTo>
                  <a:lnTo>
                    <a:pt x="2707" y="2467"/>
                  </a:lnTo>
                  <a:lnTo>
                    <a:pt x="2687" y="2481"/>
                  </a:lnTo>
                  <a:lnTo>
                    <a:pt x="2666" y="2490"/>
                  </a:lnTo>
                  <a:lnTo>
                    <a:pt x="2643" y="2493"/>
                  </a:lnTo>
                  <a:lnTo>
                    <a:pt x="2621" y="2490"/>
                  </a:lnTo>
                  <a:lnTo>
                    <a:pt x="2599" y="2481"/>
                  </a:lnTo>
                  <a:lnTo>
                    <a:pt x="2580" y="2467"/>
                  </a:lnTo>
                  <a:lnTo>
                    <a:pt x="2565" y="2447"/>
                  </a:lnTo>
                  <a:lnTo>
                    <a:pt x="2556" y="2426"/>
                  </a:lnTo>
                  <a:lnTo>
                    <a:pt x="2553" y="2404"/>
                  </a:lnTo>
                  <a:lnTo>
                    <a:pt x="2556" y="2381"/>
                  </a:lnTo>
                  <a:lnTo>
                    <a:pt x="2565" y="2359"/>
                  </a:lnTo>
                  <a:lnTo>
                    <a:pt x="2580" y="2340"/>
                  </a:lnTo>
                  <a:lnTo>
                    <a:pt x="2892" y="2027"/>
                  </a:lnTo>
                  <a:lnTo>
                    <a:pt x="2892" y="2027"/>
                  </a:lnTo>
                  <a:lnTo>
                    <a:pt x="3192" y="1728"/>
                  </a:lnTo>
                  <a:lnTo>
                    <a:pt x="3230" y="1688"/>
                  </a:lnTo>
                  <a:lnTo>
                    <a:pt x="3270" y="1643"/>
                  </a:lnTo>
                  <a:lnTo>
                    <a:pt x="3311" y="1592"/>
                  </a:lnTo>
                  <a:lnTo>
                    <a:pt x="3352" y="1538"/>
                  </a:lnTo>
                  <a:lnTo>
                    <a:pt x="3392" y="1480"/>
                  </a:lnTo>
                  <a:lnTo>
                    <a:pt x="3432" y="1417"/>
                  </a:lnTo>
                  <a:lnTo>
                    <a:pt x="3471" y="1351"/>
                  </a:lnTo>
                  <a:lnTo>
                    <a:pt x="3508" y="1280"/>
                  </a:lnTo>
                  <a:lnTo>
                    <a:pt x="3544" y="1206"/>
                  </a:lnTo>
                  <a:lnTo>
                    <a:pt x="3577" y="1129"/>
                  </a:lnTo>
                  <a:lnTo>
                    <a:pt x="3606" y="1049"/>
                  </a:lnTo>
                  <a:lnTo>
                    <a:pt x="3632" y="966"/>
                  </a:lnTo>
                  <a:lnTo>
                    <a:pt x="3654" y="879"/>
                  </a:lnTo>
                  <a:lnTo>
                    <a:pt x="3671" y="791"/>
                  </a:lnTo>
                  <a:lnTo>
                    <a:pt x="3683" y="700"/>
                  </a:lnTo>
                  <a:lnTo>
                    <a:pt x="3690" y="607"/>
                  </a:lnTo>
                  <a:lnTo>
                    <a:pt x="3691" y="512"/>
                  </a:lnTo>
                  <a:lnTo>
                    <a:pt x="3685" y="415"/>
                  </a:lnTo>
                  <a:lnTo>
                    <a:pt x="3673" y="317"/>
                  </a:lnTo>
                  <a:lnTo>
                    <a:pt x="3653" y="217"/>
                  </a:lnTo>
                  <a:lnTo>
                    <a:pt x="3554" y="198"/>
                  </a:lnTo>
                  <a:lnTo>
                    <a:pt x="3456" y="184"/>
                  </a:lnTo>
                  <a:lnTo>
                    <a:pt x="3358" y="178"/>
                  </a:lnTo>
                  <a:close/>
                  <a:moveTo>
                    <a:pt x="3347" y="0"/>
                  </a:moveTo>
                  <a:lnTo>
                    <a:pt x="3450" y="4"/>
                  </a:lnTo>
                  <a:lnTo>
                    <a:pt x="3551" y="15"/>
                  </a:lnTo>
                  <a:lnTo>
                    <a:pt x="3651" y="33"/>
                  </a:lnTo>
                  <a:lnTo>
                    <a:pt x="3751" y="56"/>
                  </a:lnTo>
                  <a:lnTo>
                    <a:pt x="3772" y="66"/>
                  </a:lnTo>
                  <a:lnTo>
                    <a:pt x="3790" y="81"/>
                  </a:lnTo>
                  <a:lnTo>
                    <a:pt x="3804" y="99"/>
                  </a:lnTo>
                  <a:lnTo>
                    <a:pt x="3813" y="119"/>
                  </a:lnTo>
                  <a:lnTo>
                    <a:pt x="3838" y="218"/>
                  </a:lnTo>
                  <a:lnTo>
                    <a:pt x="3854" y="318"/>
                  </a:lnTo>
                  <a:lnTo>
                    <a:pt x="3865" y="420"/>
                  </a:lnTo>
                  <a:lnTo>
                    <a:pt x="3870" y="523"/>
                  </a:lnTo>
                  <a:lnTo>
                    <a:pt x="3869" y="626"/>
                  </a:lnTo>
                  <a:lnTo>
                    <a:pt x="3861" y="730"/>
                  </a:lnTo>
                  <a:lnTo>
                    <a:pt x="3845" y="834"/>
                  </a:lnTo>
                  <a:lnTo>
                    <a:pt x="3824" y="938"/>
                  </a:lnTo>
                  <a:lnTo>
                    <a:pt x="3796" y="1042"/>
                  </a:lnTo>
                  <a:lnTo>
                    <a:pt x="3763" y="1144"/>
                  </a:lnTo>
                  <a:lnTo>
                    <a:pt x="3723" y="1243"/>
                  </a:lnTo>
                  <a:lnTo>
                    <a:pt x="3678" y="1341"/>
                  </a:lnTo>
                  <a:lnTo>
                    <a:pt x="3629" y="1438"/>
                  </a:lnTo>
                  <a:lnTo>
                    <a:pt x="3574" y="1530"/>
                  </a:lnTo>
                  <a:lnTo>
                    <a:pt x="3515" y="1619"/>
                  </a:lnTo>
                  <a:lnTo>
                    <a:pt x="3453" y="1704"/>
                  </a:lnTo>
                  <a:lnTo>
                    <a:pt x="3387" y="1782"/>
                  </a:lnTo>
                  <a:lnTo>
                    <a:pt x="3319" y="1854"/>
                  </a:lnTo>
                  <a:lnTo>
                    <a:pt x="3040" y="2133"/>
                  </a:lnTo>
                  <a:lnTo>
                    <a:pt x="2882" y="3145"/>
                  </a:lnTo>
                  <a:lnTo>
                    <a:pt x="2877" y="3163"/>
                  </a:lnTo>
                  <a:lnTo>
                    <a:pt x="2869" y="3180"/>
                  </a:lnTo>
                  <a:lnTo>
                    <a:pt x="2856" y="3195"/>
                  </a:lnTo>
                  <a:lnTo>
                    <a:pt x="2209" y="3842"/>
                  </a:lnTo>
                  <a:lnTo>
                    <a:pt x="2190" y="3857"/>
                  </a:lnTo>
                  <a:lnTo>
                    <a:pt x="2169" y="3865"/>
                  </a:lnTo>
                  <a:lnTo>
                    <a:pt x="2145" y="3869"/>
                  </a:lnTo>
                  <a:lnTo>
                    <a:pt x="2129" y="3867"/>
                  </a:lnTo>
                  <a:lnTo>
                    <a:pt x="2112" y="3863"/>
                  </a:lnTo>
                  <a:lnTo>
                    <a:pt x="2094" y="3853"/>
                  </a:lnTo>
                  <a:lnTo>
                    <a:pt x="2078" y="3839"/>
                  </a:lnTo>
                  <a:lnTo>
                    <a:pt x="2066" y="3823"/>
                  </a:lnTo>
                  <a:lnTo>
                    <a:pt x="2059" y="3803"/>
                  </a:lnTo>
                  <a:lnTo>
                    <a:pt x="2055" y="3783"/>
                  </a:lnTo>
                  <a:lnTo>
                    <a:pt x="2029" y="3144"/>
                  </a:lnTo>
                  <a:lnTo>
                    <a:pt x="1868" y="3305"/>
                  </a:lnTo>
                  <a:lnTo>
                    <a:pt x="1850" y="3319"/>
                  </a:lnTo>
                  <a:lnTo>
                    <a:pt x="1828" y="3328"/>
                  </a:lnTo>
                  <a:lnTo>
                    <a:pt x="1805" y="3330"/>
                  </a:lnTo>
                  <a:lnTo>
                    <a:pt x="1782" y="3328"/>
                  </a:lnTo>
                  <a:lnTo>
                    <a:pt x="1761" y="3319"/>
                  </a:lnTo>
                  <a:lnTo>
                    <a:pt x="1741" y="3305"/>
                  </a:lnTo>
                  <a:lnTo>
                    <a:pt x="1648" y="3211"/>
                  </a:lnTo>
                  <a:lnTo>
                    <a:pt x="1221" y="3490"/>
                  </a:lnTo>
                  <a:lnTo>
                    <a:pt x="1202" y="3499"/>
                  </a:lnTo>
                  <a:lnTo>
                    <a:pt x="1182" y="3504"/>
                  </a:lnTo>
                  <a:lnTo>
                    <a:pt x="1163" y="3504"/>
                  </a:lnTo>
                  <a:lnTo>
                    <a:pt x="1142" y="3499"/>
                  </a:lnTo>
                  <a:lnTo>
                    <a:pt x="1124" y="3491"/>
                  </a:lnTo>
                  <a:lnTo>
                    <a:pt x="1108" y="3477"/>
                  </a:lnTo>
                  <a:lnTo>
                    <a:pt x="391" y="2761"/>
                  </a:lnTo>
                  <a:lnTo>
                    <a:pt x="377" y="2744"/>
                  </a:lnTo>
                  <a:lnTo>
                    <a:pt x="369" y="2726"/>
                  </a:lnTo>
                  <a:lnTo>
                    <a:pt x="364" y="2707"/>
                  </a:lnTo>
                  <a:lnTo>
                    <a:pt x="365" y="2686"/>
                  </a:lnTo>
                  <a:lnTo>
                    <a:pt x="369" y="2667"/>
                  </a:lnTo>
                  <a:lnTo>
                    <a:pt x="378" y="2648"/>
                  </a:lnTo>
                  <a:lnTo>
                    <a:pt x="658" y="2220"/>
                  </a:lnTo>
                  <a:lnTo>
                    <a:pt x="565" y="2127"/>
                  </a:lnTo>
                  <a:lnTo>
                    <a:pt x="550" y="2108"/>
                  </a:lnTo>
                  <a:lnTo>
                    <a:pt x="540" y="2086"/>
                  </a:lnTo>
                  <a:lnTo>
                    <a:pt x="538" y="2063"/>
                  </a:lnTo>
                  <a:lnTo>
                    <a:pt x="540" y="2042"/>
                  </a:lnTo>
                  <a:lnTo>
                    <a:pt x="550" y="2020"/>
                  </a:lnTo>
                  <a:lnTo>
                    <a:pt x="565" y="2001"/>
                  </a:lnTo>
                  <a:lnTo>
                    <a:pt x="724" y="1840"/>
                  </a:lnTo>
                  <a:lnTo>
                    <a:pt x="86" y="1813"/>
                  </a:lnTo>
                  <a:lnTo>
                    <a:pt x="66" y="1810"/>
                  </a:lnTo>
                  <a:lnTo>
                    <a:pt x="46" y="1803"/>
                  </a:lnTo>
                  <a:lnTo>
                    <a:pt x="29" y="1790"/>
                  </a:lnTo>
                  <a:lnTo>
                    <a:pt x="16" y="1775"/>
                  </a:lnTo>
                  <a:lnTo>
                    <a:pt x="6" y="1757"/>
                  </a:lnTo>
                  <a:lnTo>
                    <a:pt x="0" y="1736"/>
                  </a:lnTo>
                  <a:lnTo>
                    <a:pt x="0" y="1716"/>
                  </a:lnTo>
                  <a:lnTo>
                    <a:pt x="4" y="1695"/>
                  </a:lnTo>
                  <a:lnTo>
                    <a:pt x="12" y="1677"/>
                  </a:lnTo>
                  <a:lnTo>
                    <a:pt x="26" y="1660"/>
                  </a:lnTo>
                  <a:lnTo>
                    <a:pt x="673" y="1013"/>
                  </a:lnTo>
                  <a:lnTo>
                    <a:pt x="688" y="1002"/>
                  </a:lnTo>
                  <a:lnTo>
                    <a:pt x="705" y="993"/>
                  </a:lnTo>
                  <a:lnTo>
                    <a:pt x="723" y="989"/>
                  </a:lnTo>
                  <a:lnTo>
                    <a:pt x="1735" y="830"/>
                  </a:lnTo>
                  <a:lnTo>
                    <a:pt x="2014" y="550"/>
                  </a:lnTo>
                  <a:lnTo>
                    <a:pt x="2087" y="483"/>
                  </a:lnTo>
                  <a:lnTo>
                    <a:pt x="2167" y="417"/>
                  </a:lnTo>
                  <a:lnTo>
                    <a:pt x="2251" y="355"/>
                  </a:lnTo>
                  <a:lnTo>
                    <a:pt x="2339" y="295"/>
                  </a:lnTo>
                  <a:lnTo>
                    <a:pt x="2432" y="241"/>
                  </a:lnTo>
                  <a:lnTo>
                    <a:pt x="2528" y="192"/>
                  </a:lnTo>
                  <a:lnTo>
                    <a:pt x="2626" y="147"/>
                  </a:lnTo>
                  <a:lnTo>
                    <a:pt x="2725" y="108"/>
                  </a:lnTo>
                  <a:lnTo>
                    <a:pt x="2829" y="74"/>
                  </a:lnTo>
                  <a:lnTo>
                    <a:pt x="2933" y="47"/>
                  </a:lnTo>
                  <a:lnTo>
                    <a:pt x="3037" y="25"/>
                  </a:lnTo>
                  <a:lnTo>
                    <a:pt x="3140" y="10"/>
                  </a:lnTo>
                  <a:lnTo>
                    <a:pt x="3244" y="2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4432;p129"/>
            <p:cNvSpPr/>
            <p:nvPr/>
          </p:nvSpPr>
          <p:spPr>
            <a:xfrm>
              <a:off x="7356416" y="2730292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6" y="27"/>
                  </a:lnTo>
                  <a:lnTo>
                    <a:pt x="511" y="46"/>
                  </a:lnTo>
                  <a:lnTo>
                    <a:pt x="519" y="68"/>
                  </a:lnTo>
                  <a:lnTo>
                    <a:pt x="523" y="91"/>
                  </a:lnTo>
                  <a:lnTo>
                    <a:pt x="519" y="112"/>
                  </a:lnTo>
                  <a:lnTo>
                    <a:pt x="511" y="134"/>
                  </a:lnTo>
                  <a:lnTo>
                    <a:pt x="496" y="153"/>
                  </a:lnTo>
                  <a:lnTo>
                    <a:pt x="153" y="496"/>
                  </a:lnTo>
                  <a:lnTo>
                    <a:pt x="134" y="511"/>
                  </a:lnTo>
                  <a:lnTo>
                    <a:pt x="113" y="519"/>
                  </a:lnTo>
                  <a:lnTo>
                    <a:pt x="90" y="523"/>
                  </a:lnTo>
                  <a:lnTo>
                    <a:pt x="67" y="519"/>
                  </a:lnTo>
                  <a:lnTo>
                    <a:pt x="46" y="511"/>
                  </a:lnTo>
                  <a:lnTo>
                    <a:pt x="26" y="496"/>
                  </a:lnTo>
                  <a:lnTo>
                    <a:pt x="12" y="477"/>
                  </a:lnTo>
                  <a:lnTo>
                    <a:pt x="3" y="455"/>
                  </a:lnTo>
                  <a:lnTo>
                    <a:pt x="0" y="432"/>
                  </a:lnTo>
                  <a:lnTo>
                    <a:pt x="3" y="409"/>
                  </a:lnTo>
                  <a:lnTo>
                    <a:pt x="12" y="389"/>
                  </a:lnTo>
                  <a:lnTo>
                    <a:pt x="26" y="370"/>
                  </a:lnTo>
                  <a:lnTo>
                    <a:pt x="369" y="27"/>
                  </a:lnTo>
                  <a:lnTo>
                    <a:pt x="389" y="12"/>
                  </a:lnTo>
                  <a:lnTo>
                    <a:pt x="411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3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11687" y="-74522"/>
            <a:ext cx="68718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Процедура конкурса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региональная инновационная площадка в сфере образования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2" name="Google Shape;4418;p129"/>
          <p:cNvGrpSpPr/>
          <p:nvPr/>
        </p:nvGrpSpPr>
        <p:grpSpPr>
          <a:xfrm>
            <a:off x="4242851" y="185151"/>
            <a:ext cx="868836" cy="651116"/>
            <a:chOff x="3127784" y="2153121"/>
            <a:chExt cx="868836" cy="651116"/>
          </a:xfrm>
        </p:grpSpPr>
        <p:sp>
          <p:nvSpPr>
            <p:cNvPr id="133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" name="Google Shape;4423;p129"/>
          <p:cNvGrpSpPr/>
          <p:nvPr/>
        </p:nvGrpSpPr>
        <p:grpSpPr>
          <a:xfrm>
            <a:off x="7279522" y="5421656"/>
            <a:ext cx="573006" cy="564366"/>
            <a:chOff x="5196284" y="2115537"/>
            <a:chExt cx="768186" cy="726285"/>
          </a:xfrm>
        </p:grpSpPr>
        <p:sp>
          <p:nvSpPr>
            <p:cNvPr id="138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" name="Google Shape;4427;p129"/>
          <p:cNvGrpSpPr/>
          <p:nvPr/>
        </p:nvGrpSpPr>
        <p:grpSpPr>
          <a:xfrm rot="2855364">
            <a:off x="581452" y="1387666"/>
            <a:ext cx="684186" cy="684182"/>
            <a:chOff x="7256459" y="2136588"/>
            <a:chExt cx="684186" cy="684182"/>
          </a:xfrm>
        </p:grpSpPr>
        <p:sp>
          <p:nvSpPr>
            <p:cNvPr id="141" name="Google Shape;4428;p129"/>
            <p:cNvSpPr/>
            <p:nvPr/>
          </p:nvSpPr>
          <p:spPr>
            <a:xfrm>
              <a:off x="7256459" y="2630336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5" y="27"/>
                  </a:lnTo>
                  <a:lnTo>
                    <a:pt x="511" y="46"/>
                  </a:lnTo>
                  <a:lnTo>
                    <a:pt x="520" y="68"/>
                  </a:lnTo>
                  <a:lnTo>
                    <a:pt x="522" y="91"/>
                  </a:lnTo>
                  <a:lnTo>
                    <a:pt x="520" y="114"/>
                  </a:lnTo>
                  <a:lnTo>
                    <a:pt x="511" y="136"/>
                  </a:lnTo>
                  <a:lnTo>
                    <a:pt x="495" y="154"/>
                  </a:lnTo>
                  <a:lnTo>
                    <a:pt x="153" y="497"/>
                  </a:lnTo>
                  <a:lnTo>
                    <a:pt x="134" y="511"/>
                  </a:lnTo>
                  <a:lnTo>
                    <a:pt x="112" y="521"/>
                  </a:lnTo>
                  <a:lnTo>
                    <a:pt x="89" y="523"/>
                  </a:lnTo>
                  <a:lnTo>
                    <a:pt x="66" y="521"/>
                  </a:lnTo>
                  <a:lnTo>
                    <a:pt x="45" y="511"/>
                  </a:lnTo>
                  <a:lnTo>
                    <a:pt x="25" y="497"/>
                  </a:lnTo>
                  <a:lnTo>
                    <a:pt x="11" y="477"/>
                  </a:lnTo>
                  <a:lnTo>
                    <a:pt x="2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11" y="389"/>
                  </a:lnTo>
                  <a:lnTo>
                    <a:pt x="25" y="370"/>
                  </a:lnTo>
                  <a:lnTo>
                    <a:pt x="369" y="27"/>
                  </a:lnTo>
                  <a:lnTo>
                    <a:pt x="388" y="12"/>
                  </a:lnTo>
                  <a:lnTo>
                    <a:pt x="410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4429;p129"/>
            <p:cNvSpPr/>
            <p:nvPr/>
          </p:nvSpPr>
          <p:spPr>
            <a:xfrm>
              <a:off x="7710573" y="2221895"/>
              <a:ext cx="144765" cy="144764"/>
            </a:xfrm>
            <a:custGeom>
              <a:avLst/>
              <a:gdLst/>
              <a:ahLst/>
              <a:cxnLst/>
              <a:rect l="l" t="t" r="r" b="b"/>
              <a:pathLst>
                <a:path w="843" h="841" extrusionOk="0">
                  <a:moveTo>
                    <a:pt x="422" y="178"/>
                  </a:moveTo>
                  <a:lnTo>
                    <a:pt x="384" y="181"/>
                  </a:lnTo>
                  <a:lnTo>
                    <a:pt x="348" y="189"/>
                  </a:lnTo>
                  <a:lnTo>
                    <a:pt x="313" y="204"/>
                  </a:lnTo>
                  <a:lnTo>
                    <a:pt x="280" y="224"/>
                  </a:lnTo>
                  <a:lnTo>
                    <a:pt x="250" y="249"/>
                  </a:lnTo>
                  <a:lnTo>
                    <a:pt x="226" y="278"/>
                  </a:lnTo>
                  <a:lnTo>
                    <a:pt x="205" y="310"/>
                  </a:lnTo>
                  <a:lnTo>
                    <a:pt x="191" y="345"/>
                  </a:lnTo>
                  <a:lnTo>
                    <a:pt x="182" y="382"/>
                  </a:lnTo>
                  <a:lnTo>
                    <a:pt x="180" y="420"/>
                  </a:lnTo>
                  <a:lnTo>
                    <a:pt x="182" y="458"/>
                  </a:lnTo>
                  <a:lnTo>
                    <a:pt x="191" y="495"/>
                  </a:lnTo>
                  <a:lnTo>
                    <a:pt x="205" y="530"/>
                  </a:lnTo>
                  <a:lnTo>
                    <a:pt x="226" y="562"/>
                  </a:lnTo>
                  <a:lnTo>
                    <a:pt x="250" y="591"/>
                  </a:lnTo>
                  <a:lnTo>
                    <a:pt x="280" y="617"/>
                  </a:lnTo>
                  <a:lnTo>
                    <a:pt x="313" y="637"/>
                  </a:lnTo>
                  <a:lnTo>
                    <a:pt x="348" y="650"/>
                  </a:lnTo>
                  <a:lnTo>
                    <a:pt x="384" y="659"/>
                  </a:lnTo>
                  <a:lnTo>
                    <a:pt x="422" y="662"/>
                  </a:lnTo>
                  <a:lnTo>
                    <a:pt x="459" y="659"/>
                  </a:lnTo>
                  <a:lnTo>
                    <a:pt x="495" y="650"/>
                  </a:lnTo>
                  <a:lnTo>
                    <a:pt x="530" y="637"/>
                  </a:lnTo>
                  <a:lnTo>
                    <a:pt x="563" y="617"/>
                  </a:lnTo>
                  <a:lnTo>
                    <a:pt x="593" y="591"/>
                  </a:lnTo>
                  <a:lnTo>
                    <a:pt x="617" y="562"/>
                  </a:lnTo>
                  <a:lnTo>
                    <a:pt x="638" y="530"/>
                  </a:lnTo>
                  <a:lnTo>
                    <a:pt x="652" y="495"/>
                  </a:lnTo>
                  <a:lnTo>
                    <a:pt x="661" y="458"/>
                  </a:lnTo>
                  <a:lnTo>
                    <a:pt x="663" y="420"/>
                  </a:lnTo>
                  <a:lnTo>
                    <a:pt x="661" y="382"/>
                  </a:lnTo>
                  <a:lnTo>
                    <a:pt x="652" y="345"/>
                  </a:lnTo>
                  <a:lnTo>
                    <a:pt x="638" y="310"/>
                  </a:lnTo>
                  <a:lnTo>
                    <a:pt x="617" y="278"/>
                  </a:lnTo>
                  <a:lnTo>
                    <a:pt x="593" y="249"/>
                  </a:lnTo>
                  <a:lnTo>
                    <a:pt x="563" y="224"/>
                  </a:lnTo>
                  <a:lnTo>
                    <a:pt x="530" y="204"/>
                  </a:lnTo>
                  <a:lnTo>
                    <a:pt x="495" y="189"/>
                  </a:lnTo>
                  <a:lnTo>
                    <a:pt x="459" y="181"/>
                  </a:lnTo>
                  <a:lnTo>
                    <a:pt x="422" y="178"/>
                  </a:lnTo>
                  <a:close/>
                  <a:moveTo>
                    <a:pt x="396" y="0"/>
                  </a:moveTo>
                  <a:lnTo>
                    <a:pt x="447" y="0"/>
                  </a:lnTo>
                  <a:lnTo>
                    <a:pt x="496" y="6"/>
                  </a:lnTo>
                  <a:lnTo>
                    <a:pt x="545" y="16"/>
                  </a:lnTo>
                  <a:lnTo>
                    <a:pt x="592" y="35"/>
                  </a:lnTo>
                  <a:lnTo>
                    <a:pt x="638" y="57"/>
                  </a:lnTo>
                  <a:lnTo>
                    <a:pt x="680" y="86"/>
                  </a:lnTo>
                  <a:lnTo>
                    <a:pt x="720" y="121"/>
                  </a:lnTo>
                  <a:lnTo>
                    <a:pt x="751" y="158"/>
                  </a:lnTo>
                  <a:lnTo>
                    <a:pt x="779" y="196"/>
                  </a:lnTo>
                  <a:lnTo>
                    <a:pt x="802" y="237"/>
                  </a:lnTo>
                  <a:lnTo>
                    <a:pt x="820" y="281"/>
                  </a:lnTo>
                  <a:lnTo>
                    <a:pt x="832" y="326"/>
                  </a:lnTo>
                  <a:lnTo>
                    <a:pt x="841" y="373"/>
                  </a:lnTo>
                  <a:lnTo>
                    <a:pt x="843" y="420"/>
                  </a:lnTo>
                  <a:lnTo>
                    <a:pt x="841" y="468"/>
                  </a:lnTo>
                  <a:lnTo>
                    <a:pt x="832" y="515"/>
                  </a:lnTo>
                  <a:lnTo>
                    <a:pt x="820" y="560"/>
                  </a:lnTo>
                  <a:lnTo>
                    <a:pt x="802" y="603"/>
                  </a:lnTo>
                  <a:lnTo>
                    <a:pt x="779" y="644"/>
                  </a:lnTo>
                  <a:lnTo>
                    <a:pt x="751" y="683"/>
                  </a:lnTo>
                  <a:lnTo>
                    <a:pt x="720" y="718"/>
                  </a:lnTo>
                  <a:lnTo>
                    <a:pt x="683" y="751"/>
                  </a:lnTo>
                  <a:lnTo>
                    <a:pt x="644" y="778"/>
                  </a:lnTo>
                  <a:lnTo>
                    <a:pt x="602" y="801"/>
                  </a:lnTo>
                  <a:lnTo>
                    <a:pt x="558" y="819"/>
                  </a:lnTo>
                  <a:lnTo>
                    <a:pt x="513" y="832"/>
                  </a:lnTo>
                  <a:lnTo>
                    <a:pt x="467" y="839"/>
                  </a:lnTo>
                  <a:lnTo>
                    <a:pt x="422" y="841"/>
                  </a:lnTo>
                  <a:lnTo>
                    <a:pt x="376" y="839"/>
                  </a:lnTo>
                  <a:lnTo>
                    <a:pt x="330" y="832"/>
                  </a:lnTo>
                  <a:lnTo>
                    <a:pt x="285" y="819"/>
                  </a:lnTo>
                  <a:lnTo>
                    <a:pt x="242" y="801"/>
                  </a:lnTo>
                  <a:lnTo>
                    <a:pt x="199" y="778"/>
                  </a:lnTo>
                  <a:lnTo>
                    <a:pt x="159" y="751"/>
                  </a:lnTo>
                  <a:lnTo>
                    <a:pt x="123" y="718"/>
                  </a:lnTo>
                  <a:lnTo>
                    <a:pt x="92" y="683"/>
                  </a:lnTo>
                  <a:lnTo>
                    <a:pt x="64" y="644"/>
                  </a:lnTo>
                  <a:lnTo>
                    <a:pt x="41" y="603"/>
                  </a:lnTo>
                  <a:lnTo>
                    <a:pt x="23" y="560"/>
                  </a:lnTo>
                  <a:lnTo>
                    <a:pt x="11" y="515"/>
                  </a:lnTo>
                  <a:lnTo>
                    <a:pt x="2" y="468"/>
                  </a:lnTo>
                  <a:lnTo>
                    <a:pt x="0" y="420"/>
                  </a:lnTo>
                  <a:lnTo>
                    <a:pt x="2" y="373"/>
                  </a:lnTo>
                  <a:lnTo>
                    <a:pt x="11" y="326"/>
                  </a:lnTo>
                  <a:lnTo>
                    <a:pt x="23" y="281"/>
                  </a:lnTo>
                  <a:lnTo>
                    <a:pt x="41" y="237"/>
                  </a:lnTo>
                  <a:lnTo>
                    <a:pt x="64" y="196"/>
                  </a:lnTo>
                  <a:lnTo>
                    <a:pt x="92" y="158"/>
                  </a:lnTo>
                  <a:lnTo>
                    <a:pt x="123" y="121"/>
                  </a:lnTo>
                  <a:lnTo>
                    <a:pt x="163" y="86"/>
                  </a:lnTo>
                  <a:lnTo>
                    <a:pt x="205" y="57"/>
                  </a:lnTo>
                  <a:lnTo>
                    <a:pt x="251" y="35"/>
                  </a:lnTo>
                  <a:lnTo>
                    <a:pt x="298" y="16"/>
                  </a:lnTo>
                  <a:lnTo>
                    <a:pt x="347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4430;p129"/>
            <p:cNvSpPr/>
            <p:nvPr/>
          </p:nvSpPr>
          <p:spPr>
            <a:xfrm>
              <a:off x="7281448" y="2679453"/>
              <a:ext cx="113744" cy="113743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570" y="0"/>
                  </a:moveTo>
                  <a:lnTo>
                    <a:pt x="593" y="3"/>
                  </a:lnTo>
                  <a:lnTo>
                    <a:pt x="615" y="12"/>
                  </a:lnTo>
                  <a:lnTo>
                    <a:pt x="634" y="27"/>
                  </a:lnTo>
                  <a:lnTo>
                    <a:pt x="649" y="46"/>
                  </a:lnTo>
                  <a:lnTo>
                    <a:pt x="657" y="68"/>
                  </a:lnTo>
                  <a:lnTo>
                    <a:pt x="661" y="90"/>
                  </a:lnTo>
                  <a:lnTo>
                    <a:pt x="657" y="112"/>
                  </a:lnTo>
                  <a:lnTo>
                    <a:pt x="649" y="134"/>
                  </a:lnTo>
                  <a:lnTo>
                    <a:pt x="634" y="154"/>
                  </a:lnTo>
                  <a:lnTo>
                    <a:pt x="153" y="634"/>
                  </a:lnTo>
                  <a:lnTo>
                    <a:pt x="134" y="649"/>
                  </a:lnTo>
                  <a:lnTo>
                    <a:pt x="112" y="657"/>
                  </a:lnTo>
                  <a:lnTo>
                    <a:pt x="89" y="661"/>
                  </a:lnTo>
                  <a:lnTo>
                    <a:pt x="66" y="657"/>
                  </a:lnTo>
                  <a:lnTo>
                    <a:pt x="46" y="649"/>
                  </a:lnTo>
                  <a:lnTo>
                    <a:pt x="27" y="634"/>
                  </a:lnTo>
                  <a:lnTo>
                    <a:pt x="12" y="615"/>
                  </a:lnTo>
                  <a:lnTo>
                    <a:pt x="2" y="593"/>
                  </a:lnTo>
                  <a:lnTo>
                    <a:pt x="0" y="571"/>
                  </a:lnTo>
                  <a:lnTo>
                    <a:pt x="2" y="548"/>
                  </a:lnTo>
                  <a:lnTo>
                    <a:pt x="12" y="527"/>
                  </a:lnTo>
                  <a:lnTo>
                    <a:pt x="27" y="507"/>
                  </a:lnTo>
                  <a:lnTo>
                    <a:pt x="507" y="27"/>
                  </a:lnTo>
                  <a:lnTo>
                    <a:pt x="527" y="12"/>
                  </a:lnTo>
                  <a:lnTo>
                    <a:pt x="549" y="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4431;p129"/>
            <p:cNvSpPr/>
            <p:nvPr/>
          </p:nvSpPr>
          <p:spPr>
            <a:xfrm>
              <a:off x="7273693" y="2136588"/>
              <a:ext cx="666952" cy="666948"/>
            </a:xfrm>
            <a:custGeom>
              <a:avLst/>
              <a:gdLst/>
              <a:ahLst/>
              <a:cxnLst/>
              <a:rect l="l" t="t" r="r" b="b"/>
              <a:pathLst>
                <a:path w="3870" h="3869" extrusionOk="0">
                  <a:moveTo>
                    <a:pt x="788" y="2351"/>
                  </a:moveTo>
                  <a:lnTo>
                    <a:pt x="569" y="2685"/>
                  </a:lnTo>
                  <a:lnTo>
                    <a:pt x="1183" y="3300"/>
                  </a:lnTo>
                  <a:lnTo>
                    <a:pt x="1519" y="3081"/>
                  </a:lnTo>
                  <a:lnTo>
                    <a:pt x="1217" y="2779"/>
                  </a:lnTo>
                  <a:lnTo>
                    <a:pt x="1181" y="2814"/>
                  </a:lnTo>
                  <a:lnTo>
                    <a:pt x="1161" y="2829"/>
                  </a:lnTo>
                  <a:lnTo>
                    <a:pt x="1141" y="2839"/>
                  </a:lnTo>
                  <a:lnTo>
                    <a:pt x="1118" y="2841"/>
                  </a:lnTo>
                  <a:lnTo>
                    <a:pt x="1095" y="2839"/>
                  </a:lnTo>
                  <a:lnTo>
                    <a:pt x="1073" y="2829"/>
                  </a:lnTo>
                  <a:lnTo>
                    <a:pt x="1054" y="2814"/>
                  </a:lnTo>
                  <a:lnTo>
                    <a:pt x="1039" y="2795"/>
                  </a:lnTo>
                  <a:lnTo>
                    <a:pt x="1031" y="2775"/>
                  </a:lnTo>
                  <a:lnTo>
                    <a:pt x="1027" y="2752"/>
                  </a:lnTo>
                  <a:lnTo>
                    <a:pt x="1031" y="2729"/>
                  </a:lnTo>
                  <a:lnTo>
                    <a:pt x="1039" y="2707"/>
                  </a:lnTo>
                  <a:lnTo>
                    <a:pt x="1054" y="2688"/>
                  </a:lnTo>
                  <a:lnTo>
                    <a:pt x="1089" y="2653"/>
                  </a:lnTo>
                  <a:lnTo>
                    <a:pt x="788" y="2351"/>
                  </a:lnTo>
                  <a:close/>
                  <a:moveTo>
                    <a:pt x="3358" y="178"/>
                  </a:moveTo>
                  <a:lnTo>
                    <a:pt x="3264" y="180"/>
                  </a:lnTo>
                  <a:lnTo>
                    <a:pt x="3171" y="187"/>
                  </a:lnTo>
                  <a:lnTo>
                    <a:pt x="3079" y="199"/>
                  </a:lnTo>
                  <a:lnTo>
                    <a:pt x="2991" y="217"/>
                  </a:lnTo>
                  <a:lnTo>
                    <a:pt x="2905" y="239"/>
                  </a:lnTo>
                  <a:lnTo>
                    <a:pt x="2821" y="264"/>
                  </a:lnTo>
                  <a:lnTo>
                    <a:pt x="2740" y="294"/>
                  </a:lnTo>
                  <a:lnTo>
                    <a:pt x="2663" y="327"/>
                  </a:lnTo>
                  <a:lnTo>
                    <a:pt x="2589" y="362"/>
                  </a:lnTo>
                  <a:lnTo>
                    <a:pt x="2519" y="399"/>
                  </a:lnTo>
                  <a:lnTo>
                    <a:pt x="2452" y="438"/>
                  </a:lnTo>
                  <a:lnTo>
                    <a:pt x="2389" y="478"/>
                  </a:lnTo>
                  <a:lnTo>
                    <a:pt x="2331" y="519"/>
                  </a:lnTo>
                  <a:lnTo>
                    <a:pt x="2277" y="560"/>
                  </a:lnTo>
                  <a:lnTo>
                    <a:pt x="2227" y="600"/>
                  </a:lnTo>
                  <a:lnTo>
                    <a:pt x="2182" y="640"/>
                  </a:lnTo>
                  <a:lnTo>
                    <a:pt x="2141" y="678"/>
                  </a:lnTo>
                  <a:lnTo>
                    <a:pt x="1843" y="977"/>
                  </a:lnTo>
                  <a:lnTo>
                    <a:pt x="1840" y="979"/>
                  </a:lnTo>
                  <a:lnTo>
                    <a:pt x="1529" y="1291"/>
                  </a:lnTo>
                  <a:lnTo>
                    <a:pt x="1402" y="1163"/>
                  </a:lnTo>
                  <a:lnTo>
                    <a:pt x="1520" y="1045"/>
                  </a:lnTo>
                  <a:lnTo>
                    <a:pt x="780" y="1161"/>
                  </a:lnTo>
                  <a:lnTo>
                    <a:pt x="298" y="1643"/>
                  </a:lnTo>
                  <a:lnTo>
                    <a:pt x="897" y="1668"/>
                  </a:lnTo>
                  <a:lnTo>
                    <a:pt x="1148" y="1417"/>
                  </a:lnTo>
                  <a:lnTo>
                    <a:pt x="1167" y="1403"/>
                  </a:lnTo>
                  <a:lnTo>
                    <a:pt x="1189" y="1393"/>
                  </a:lnTo>
                  <a:lnTo>
                    <a:pt x="1211" y="1391"/>
                  </a:lnTo>
                  <a:lnTo>
                    <a:pt x="1234" y="1393"/>
                  </a:lnTo>
                  <a:lnTo>
                    <a:pt x="1256" y="1403"/>
                  </a:lnTo>
                  <a:lnTo>
                    <a:pt x="1275" y="1417"/>
                  </a:lnTo>
                  <a:lnTo>
                    <a:pt x="1289" y="1437"/>
                  </a:lnTo>
                  <a:lnTo>
                    <a:pt x="1298" y="1457"/>
                  </a:lnTo>
                  <a:lnTo>
                    <a:pt x="1302" y="1480"/>
                  </a:lnTo>
                  <a:lnTo>
                    <a:pt x="1298" y="1503"/>
                  </a:lnTo>
                  <a:lnTo>
                    <a:pt x="1289" y="1525"/>
                  </a:lnTo>
                  <a:lnTo>
                    <a:pt x="1275" y="1544"/>
                  </a:lnTo>
                  <a:lnTo>
                    <a:pt x="996" y="1823"/>
                  </a:lnTo>
                  <a:lnTo>
                    <a:pt x="996" y="1823"/>
                  </a:lnTo>
                  <a:lnTo>
                    <a:pt x="755" y="2063"/>
                  </a:lnTo>
                  <a:lnTo>
                    <a:pt x="835" y="2144"/>
                  </a:lnTo>
                  <a:lnTo>
                    <a:pt x="838" y="2147"/>
                  </a:lnTo>
                  <a:lnTo>
                    <a:pt x="1217" y="2526"/>
                  </a:lnTo>
                  <a:lnTo>
                    <a:pt x="2303" y="1439"/>
                  </a:lnTo>
                  <a:lnTo>
                    <a:pt x="2322" y="1425"/>
                  </a:lnTo>
                  <a:lnTo>
                    <a:pt x="2344" y="1416"/>
                  </a:lnTo>
                  <a:lnTo>
                    <a:pt x="2367" y="1412"/>
                  </a:lnTo>
                  <a:lnTo>
                    <a:pt x="2390" y="1416"/>
                  </a:lnTo>
                  <a:lnTo>
                    <a:pt x="2411" y="1425"/>
                  </a:lnTo>
                  <a:lnTo>
                    <a:pt x="2430" y="1439"/>
                  </a:lnTo>
                  <a:lnTo>
                    <a:pt x="2444" y="1458"/>
                  </a:lnTo>
                  <a:lnTo>
                    <a:pt x="2454" y="1480"/>
                  </a:lnTo>
                  <a:lnTo>
                    <a:pt x="2457" y="1503"/>
                  </a:lnTo>
                  <a:lnTo>
                    <a:pt x="2454" y="1526"/>
                  </a:lnTo>
                  <a:lnTo>
                    <a:pt x="2444" y="1547"/>
                  </a:lnTo>
                  <a:lnTo>
                    <a:pt x="2430" y="1566"/>
                  </a:lnTo>
                  <a:lnTo>
                    <a:pt x="1344" y="2653"/>
                  </a:lnTo>
                  <a:lnTo>
                    <a:pt x="1722" y="3031"/>
                  </a:lnTo>
                  <a:lnTo>
                    <a:pt x="1726" y="3034"/>
                  </a:lnTo>
                  <a:lnTo>
                    <a:pt x="1805" y="3114"/>
                  </a:lnTo>
                  <a:lnTo>
                    <a:pt x="2046" y="2872"/>
                  </a:lnTo>
                  <a:lnTo>
                    <a:pt x="2047" y="2872"/>
                  </a:lnTo>
                  <a:lnTo>
                    <a:pt x="2325" y="2593"/>
                  </a:lnTo>
                  <a:lnTo>
                    <a:pt x="2344" y="2579"/>
                  </a:lnTo>
                  <a:lnTo>
                    <a:pt x="2366" y="2571"/>
                  </a:lnTo>
                  <a:lnTo>
                    <a:pt x="2389" y="2568"/>
                  </a:lnTo>
                  <a:lnTo>
                    <a:pt x="2412" y="2571"/>
                  </a:lnTo>
                  <a:lnTo>
                    <a:pt x="2434" y="2579"/>
                  </a:lnTo>
                  <a:lnTo>
                    <a:pt x="2453" y="2593"/>
                  </a:lnTo>
                  <a:lnTo>
                    <a:pt x="2467" y="2613"/>
                  </a:lnTo>
                  <a:lnTo>
                    <a:pt x="2476" y="2635"/>
                  </a:lnTo>
                  <a:lnTo>
                    <a:pt x="2478" y="2657"/>
                  </a:lnTo>
                  <a:lnTo>
                    <a:pt x="2476" y="2680"/>
                  </a:lnTo>
                  <a:lnTo>
                    <a:pt x="2467" y="2702"/>
                  </a:lnTo>
                  <a:lnTo>
                    <a:pt x="2453" y="2720"/>
                  </a:lnTo>
                  <a:lnTo>
                    <a:pt x="2202" y="2971"/>
                  </a:lnTo>
                  <a:lnTo>
                    <a:pt x="2227" y="3570"/>
                  </a:lnTo>
                  <a:lnTo>
                    <a:pt x="2709" y="3089"/>
                  </a:lnTo>
                  <a:lnTo>
                    <a:pt x="2824" y="2350"/>
                  </a:lnTo>
                  <a:lnTo>
                    <a:pt x="2707" y="2467"/>
                  </a:lnTo>
                  <a:lnTo>
                    <a:pt x="2687" y="2481"/>
                  </a:lnTo>
                  <a:lnTo>
                    <a:pt x="2666" y="2490"/>
                  </a:lnTo>
                  <a:lnTo>
                    <a:pt x="2643" y="2493"/>
                  </a:lnTo>
                  <a:lnTo>
                    <a:pt x="2621" y="2490"/>
                  </a:lnTo>
                  <a:lnTo>
                    <a:pt x="2599" y="2481"/>
                  </a:lnTo>
                  <a:lnTo>
                    <a:pt x="2580" y="2467"/>
                  </a:lnTo>
                  <a:lnTo>
                    <a:pt x="2565" y="2447"/>
                  </a:lnTo>
                  <a:lnTo>
                    <a:pt x="2556" y="2426"/>
                  </a:lnTo>
                  <a:lnTo>
                    <a:pt x="2553" y="2404"/>
                  </a:lnTo>
                  <a:lnTo>
                    <a:pt x="2556" y="2381"/>
                  </a:lnTo>
                  <a:lnTo>
                    <a:pt x="2565" y="2359"/>
                  </a:lnTo>
                  <a:lnTo>
                    <a:pt x="2580" y="2340"/>
                  </a:lnTo>
                  <a:lnTo>
                    <a:pt x="2892" y="2027"/>
                  </a:lnTo>
                  <a:lnTo>
                    <a:pt x="2892" y="2027"/>
                  </a:lnTo>
                  <a:lnTo>
                    <a:pt x="3192" y="1728"/>
                  </a:lnTo>
                  <a:lnTo>
                    <a:pt x="3230" y="1688"/>
                  </a:lnTo>
                  <a:lnTo>
                    <a:pt x="3270" y="1643"/>
                  </a:lnTo>
                  <a:lnTo>
                    <a:pt x="3311" y="1592"/>
                  </a:lnTo>
                  <a:lnTo>
                    <a:pt x="3352" y="1538"/>
                  </a:lnTo>
                  <a:lnTo>
                    <a:pt x="3392" y="1480"/>
                  </a:lnTo>
                  <a:lnTo>
                    <a:pt x="3432" y="1417"/>
                  </a:lnTo>
                  <a:lnTo>
                    <a:pt x="3471" y="1351"/>
                  </a:lnTo>
                  <a:lnTo>
                    <a:pt x="3508" y="1280"/>
                  </a:lnTo>
                  <a:lnTo>
                    <a:pt x="3544" y="1206"/>
                  </a:lnTo>
                  <a:lnTo>
                    <a:pt x="3577" y="1129"/>
                  </a:lnTo>
                  <a:lnTo>
                    <a:pt x="3606" y="1049"/>
                  </a:lnTo>
                  <a:lnTo>
                    <a:pt x="3632" y="966"/>
                  </a:lnTo>
                  <a:lnTo>
                    <a:pt x="3654" y="879"/>
                  </a:lnTo>
                  <a:lnTo>
                    <a:pt x="3671" y="791"/>
                  </a:lnTo>
                  <a:lnTo>
                    <a:pt x="3683" y="700"/>
                  </a:lnTo>
                  <a:lnTo>
                    <a:pt x="3690" y="607"/>
                  </a:lnTo>
                  <a:lnTo>
                    <a:pt x="3691" y="512"/>
                  </a:lnTo>
                  <a:lnTo>
                    <a:pt x="3685" y="415"/>
                  </a:lnTo>
                  <a:lnTo>
                    <a:pt x="3673" y="317"/>
                  </a:lnTo>
                  <a:lnTo>
                    <a:pt x="3653" y="217"/>
                  </a:lnTo>
                  <a:lnTo>
                    <a:pt x="3554" y="198"/>
                  </a:lnTo>
                  <a:lnTo>
                    <a:pt x="3456" y="184"/>
                  </a:lnTo>
                  <a:lnTo>
                    <a:pt x="3358" y="178"/>
                  </a:lnTo>
                  <a:close/>
                  <a:moveTo>
                    <a:pt x="3347" y="0"/>
                  </a:moveTo>
                  <a:lnTo>
                    <a:pt x="3450" y="4"/>
                  </a:lnTo>
                  <a:lnTo>
                    <a:pt x="3551" y="15"/>
                  </a:lnTo>
                  <a:lnTo>
                    <a:pt x="3651" y="33"/>
                  </a:lnTo>
                  <a:lnTo>
                    <a:pt x="3751" y="56"/>
                  </a:lnTo>
                  <a:lnTo>
                    <a:pt x="3772" y="66"/>
                  </a:lnTo>
                  <a:lnTo>
                    <a:pt x="3790" y="81"/>
                  </a:lnTo>
                  <a:lnTo>
                    <a:pt x="3804" y="99"/>
                  </a:lnTo>
                  <a:lnTo>
                    <a:pt x="3813" y="119"/>
                  </a:lnTo>
                  <a:lnTo>
                    <a:pt x="3838" y="218"/>
                  </a:lnTo>
                  <a:lnTo>
                    <a:pt x="3854" y="318"/>
                  </a:lnTo>
                  <a:lnTo>
                    <a:pt x="3865" y="420"/>
                  </a:lnTo>
                  <a:lnTo>
                    <a:pt x="3870" y="523"/>
                  </a:lnTo>
                  <a:lnTo>
                    <a:pt x="3869" y="626"/>
                  </a:lnTo>
                  <a:lnTo>
                    <a:pt x="3861" y="730"/>
                  </a:lnTo>
                  <a:lnTo>
                    <a:pt x="3845" y="834"/>
                  </a:lnTo>
                  <a:lnTo>
                    <a:pt x="3824" y="938"/>
                  </a:lnTo>
                  <a:lnTo>
                    <a:pt x="3796" y="1042"/>
                  </a:lnTo>
                  <a:lnTo>
                    <a:pt x="3763" y="1144"/>
                  </a:lnTo>
                  <a:lnTo>
                    <a:pt x="3723" y="1243"/>
                  </a:lnTo>
                  <a:lnTo>
                    <a:pt x="3678" y="1341"/>
                  </a:lnTo>
                  <a:lnTo>
                    <a:pt x="3629" y="1438"/>
                  </a:lnTo>
                  <a:lnTo>
                    <a:pt x="3574" y="1530"/>
                  </a:lnTo>
                  <a:lnTo>
                    <a:pt x="3515" y="1619"/>
                  </a:lnTo>
                  <a:lnTo>
                    <a:pt x="3453" y="1704"/>
                  </a:lnTo>
                  <a:lnTo>
                    <a:pt x="3387" y="1782"/>
                  </a:lnTo>
                  <a:lnTo>
                    <a:pt x="3319" y="1854"/>
                  </a:lnTo>
                  <a:lnTo>
                    <a:pt x="3040" y="2133"/>
                  </a:lnTo>
                  <a:lnTo>
                    <a:pt x="2882" y="3145"/>
                  </a:lnTo>
                  <a:lnTo>
                    <a:pt x="2877" y="3163"/>
                  </a:lnTo>
                  <a:lnTo>
                    <a:pt x="2869" y="3180"/>
                  </a:lnTo>
                  <a:lnTo>
                    <a:pt x="2856" y="3195"/>
                  </a:lnTo>
                  <a:lnTo>
                    <a:pt x="2209" y="3842"/>
                  </a:lnTo>
                  <a:lnTo>
                    <a:pt x="2190" y="3857"/>
                  </a:lnTo>
                  <a:lnTo>
                    <a:pt x="2169" y="3865"/>
                  </a:lnTo>
                  <a:lnTo>
                    <a:pt x="2145" y="3869"/>
                  </a:lnTo>
                  <a:lnTo>
                    <a:pt x="2129" y="3867"/>
                  </a:lnTo>
                  <a:lnTo>
                    <a:pt x="2112" y="3863"/>
                  </a:lnTo>
                  <a:lnTo>
                    <a:pt x="2094" y="3853"/>
                  </a:lnTo>
                  <a:lnTo>
                    <a:pt x="2078" y="3839"/>
                  </a:lnTo>
                  <a:lnTo>
                    <a:pt x="2066" y="3823"/>
                  </a:lnTo>
                  <a:lnTo>
                    <a:pt x="2059" y="3803"/>
                  </a:lnTo>
                  <a:lnTo>
                    <a:pt x="2055" y="3783"/>
                  </a:lnTo>
                  <a:lnTo>
                    <a:pt x="2029" y="3144"/>
                  </a:lnTo>
                  <a:lnTo>
                    <a:pt x="1868" y="3305"/>
                  </a:lnTo>
                  <a:lnTo>
                    <a:pt x="1850" y="3319"/>
                  </a:lnTo>
                  <a:lnTo>
                    <a:pt x="1828" y="3328"/>
                  </a:lnTo>
                  <a:lnTo>
                    <a:pt x="1805" y="3330"/>
                  </a:lnTo>
                  <a:lnTo>
                    <a:pt x="1782" y="3328"/>
                  </a:lnTo>
                  <a:lnTo>
                    <a:pt x="1761" y="3319"/>
                  </a:lnTo>
                  <a:lnTo>
                    <a:pt x="1741" y="3305"/>
                  </a:lnTo>
                  <a:lnTo>
                    <a:pt x="1648" y="3211"/>
                  </a:lnTo>
                  <a:lnTo>
                    <a:pt x="1221" y="3490"/>
                  </a:lnTo>
                  <a:lnTo>
                    <a:pt x="1202" y="3499"/>
                  </a:lnTo>
                  <a:lnTo>
                    <a:pt x="1182" y="3504"/>
                  </a:lnTo>
                  <a:lnTo>
                    <a:pt x="1163" y="3504"/>
                  </a:lnTo>
                  <a:lnTo>
                    <a:pt x="1142" y="3499"/>
                  </a:lnTo>
                  <a:lnTo>
                    <a:pt x="1124" y="3491"/>
                  </a:lnTo>
                  <a:lnTo>
                    <a:pt x="1108" y="3477"/>
                  </a:lnTo>
                  <a:lnTo>
                    <a:pt x="391" y="2761"/>
                  </a:lnTo>
                  <a:lnTo>
                    <a:pt x="377" y="2744"/>
                  </a:lnTo>
                  <a:lnTo>
                    <a:pt x="369" y="2726"/>
                  </a:lnTo>
                  <a:lnTo>
                    <a:pt x="364" y="2707"/>
                  </a:lnTo>
                  <a:lnTo>
                    <a:pt x="365" y="2686"/>
                  </a:lnTo>
                  <a:lnTo>
                    <a:pt x="369" y="2667"/>
                  </a:lnTo>
                  <a:lnTo>
                    <a:pt x="378" y="2648"/>
                  </a:lnTo>
                  <a:lnTo>
                    <a:pt x="658" y="2220"/>
                  </a:lnTo>
                  <a:lnTo>
                    <a:pt x="565" y="2127"/>
                  </a:lnTo>
                  <a:lnTo>
                    <a:pt x="550" y="2108"/>
                  </a:lnTo>
                  <a:lnTo>
                    <a:pt x="540" y="2086"/>
                  </a:lnTo>
                  <a:lnTo>
                    <a:pt x="538" y="2063"/>
                  </a:lnTo>
                  <a:lnTo>
                    <a:pt x="540" y="2042"/>
                  </a:lnTo>
                  <a:lnTo>
                    <a:pt x="550" y="2020"/>
                  </a:lnTo>
                  <a:lnTo>
                    <a:pt x="565" y="2001"/>
                  </a:lnTo>
                  <a:lnTo>
                    <a:pt x="724" y="1840"/>
                  </a:lnTo>
                  <a:lnTo>
                    <a:pt x="86" y="1813"/>
                  </a:lnTo>
                  <a:lnTo>
                    <a:pt x="66" y="1810"/>
                  </a:lnTo>
                  <a:lnTo>
                    <a:pt x="46" y="1803"/>
                  </a:lnTo>
                  <a:lnTo>
                    <a:pt x="29" y="1790"/>
                  </a:lnTo>
                  <a:lnTo>
                    <a:pt x="16" y="1775"/>
                  </a:lnTo>
                  <a:lnTo>
                    <a:pt x="6" y="1757"/>
                  </a:lnTo>
                  <a:lnTo>
                    <a:pt x="0" y="1736"/>
                  </a:lnTo>
                  <a:lnTo>
                    <a:pt x="0" y="1716"/>
                  </a:lnTo>
                  <a:lnTo>
                    <a:pt x="4" y="1695"/>
                  </a:lnTo>
                  <a:lnTo>
                    <a:pt x="12" y="1677"/>
                  </a:lnTo>
                  <a:lnTo>
                    <a:pt x="26" y="1660"/>
                  </a:lnTo>
                  <a:lnTo>
                    <a:pt x="673" y="1013"/>
                  </a:lnTo>
                  <a:lnTo>
                    <a:pt x="688" y="1002"/>
                  </a:lnTo>
                  <a:lnTo>
                    <a:pt x="705" y="993"/>
                  </a:lnTo>
                  <a:lnTo>
                    <a:pt x="723" y="989"/>
                  </a:lnTo>
                  <a:lnTo>
                    <a:pt x="1735" y="830"/>
                  </a:lnTo>
                  <a:lnTo>
                    <a:pt x="2014" y="550"/>
                  </a:lnTo>
                  <a:lnTo>
                    <a:pt x="2087" y="483"/>
                  </a:lnTo>
                  <a:lnTo>
                    <a:pt x="2167" y="417"/>
                  </a:lnTo>
                  <a:lnTo>
                    <a:pt x="2251" y="355"/>
                  </a:lnTo>
                  <a:lnTo>
                    <a:pt x="2339" y="295"/>
                  </a:lnTo>
                  <a:lnTo>
                    <a:pt x="2432" y="241"/>
                  </a:lnTo>
                  <a:lnTo>
                    <a:pt x="2528" y="192"/>
                  </a:lnTo>
                  <a:lnTo>
                    <a:pt x="2626" y="147"/>
                  </a:lnTo>
                  <a:lnTo>
                    <a:pt x="2725" y="108"/>
                  </a:lnTo>
                  <a:lnTo>
                    <a:pt x="2829" y="74"/>
                  </a:lnTo>
                  <a:lnTo>
                    <a:pt x="2933" y="47"/>
                  </a:lnTo>
                  <a:lnTo>
                    <a:pt x="3037" y="25"/>
                  </a:lnTo>
                  <a:lnTo>
                    <a:pt x="3140" y="10"/>
                  </a:lnTo>
                  <a:lnTo>
                    <a:pt x="3244" y="2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4432;p129"/>
            <p:cNvSpPr/>
            <p:nvPr/>
          </p:nvSpPr>
          <p:spPr>
            <a:xfrm>
              <a:off x="7356416" y="2730292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6" y="27"/>
                  </a:lnTo>
                  <a:lnTo>
                    <a:pt x="511" y="46"/>
                  </a:lnTo>
                  <a:lnTo>
                    <a:pt x="519" y="68"/>
                  </a:lnTo>
                  <a:lnTo>
                    <a:pt x="523" y="91"/>
                  </a:lnTo>
                  <a:lnTo>
                    <a:pt x="519" y="112"/>
                  </a:lnTo>
                  <a:lnTo>
                    <a:pt x="511" y="134"/>
                  </a:lnTo>
                  <a:lnTo>
                    <a:pt x="496" y="153"/>
                  </a:lnTo>
                  <a:lnTo>
                    <a:pt x="153" y="496"/>
                  </a:lnTo>
                  <a:lnTo>
                    <a:pt x="134" y="511"/>
                  </a:lnTo>
                  <a:lnTo>
                    <a:pt x="113" y="519"/>
                  </a:lnTo>
                  <a:lnTo>
                    <a:pt x="90" y="523"/>
                  </a:lnTo>
                  <a:lnTo>
                    <a:pt x="67" y="519"/>
                  </a:lnTo>
                  <a:lnTo>
                    <a:pt x="46" y="511"/>
                  </a:lnTo>
                  <a:lnTo>
                    <a:pt x="26" y="496"/>
                  </a:lnTo>
                  <a:lnTo>
                    <a:pt x="12" y="477"/>
                  </a:lnTo>
                  <a:lnTo>
                    <a:pt x="3" y="455"/>
                  </a:lnTo>
                  <a:lnTo>
                    <a:pt x="0" y="432"/>
                  </a:lnTo>
                  <a:lnTo>
                    <a:pt x="3" y="409"/>
                  </a:lnTo>
                  <a:lnTo>
                    <a:pt x="12" y="389"/>
                  </a:lnTo>
                  <a:lnTo>
                    <a:pt x="26" y="370"/>
                  </a:lnTo>
                  <a:lnTo>
                    <a:pt x="369" y="27"/>
                  </a:lnTo>
                  <a:lnTo>
                    <a:pt x="389" y="12"/>
                  </a:lnTo>
                  <a:lnTo>
                    <a:pt x="411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923544" y="2498033"/>
            <a:ext cx="3656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Регистрация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пакета документов в ЦПО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927723" y="3751618"/>
            <a:ext cx="2821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Координационный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совет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317819" y="5326537"/>
            <a:ext cx="40856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Оценка проектов экспертной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группой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(формируется с учетом направленности поданных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заявок на конкурс)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1048826" y="2038138"/>
            <a:ext cx="711996" cy="875780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2251102" y="3333964"/>
            <a:ext cx="510794" cy="634825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3302912" y="4433136"/>
            <a:ext cx="774413" cy="963323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 flipV="1">
            <a:off x="5591519" y="4364947"/>
            <a:ext cx="793303" cy="1031512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ый прямоугольник 98"/>
          <p:cNvSpPr/>
          <p:nvPr/>
        </p:nvSpPr>
        <p:spPr>
          <a:xfrm>
            <a:off x="6257541" y="4500609"/>
            <a:ext cx="2418657" cy="653126"/>
          </a:xfrm>
          <a:prstGeom prst="roundRect">
            <a:avLst/>
          </a:prstGeom>
          <a:solidFill>
            <a:srgbClr val="CD6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Экспертные заключения</a:t>
            </a:r>
            <a:endParaRPr lang="ru-RU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05227" y="3637741"/>
            <a:ext cx="2173574" cy="639024"/>
          </a:xfrm>
          <a:prstGeom prst="roundRect">
            <a:avLst/>
          </a:prstGeom>
          <a:solidFill>
            <a:srgbClr val="CD6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Заявки конкурсантов</a:t>
            </a:r>
            <a:endParaRPr lang="ru-RU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524475" y="1708733"/>
            <a:ext cx="2173574" cy="639024"/>
          </a:xfrm>
          <a:prstGeom prst="roundRect">
            <a:avLst/>
          </a:prstGeom>
          <a:solidFill>
            <a:srgbClr val="CD6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Пакет документов</a:t>
            </a:r>
            <a:endParaRPr lang="ru-RU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884116" y="4580603"/>
            <a:ext cx="2173574" cy="1614015"/>
          </a:xfrm>
          <a:prstGeom prst="roundRect">
            <a:avLst/>
          </a:prstGeom>
          <a:solidFill>
            <a:srgbClr val="CD6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Заявки конкурсантов</a:t>
            </a:r>
          </a:p>
          <a:p>
            <a:pPr algn="ctr"/>
            <a:r>
              <a:rPr lang="ru-RU" dirty="0"/>
              <a:t>не позднее 25 мая текущего года</a:t>
            </a:r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5614879" y="2857157"/>
            <a:ext cx="683692" cy="949285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5904958" y="2064074"/>
            <a:ext cx="3908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Министерство образования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науки Самарской области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686260" y="2892903"/>
            <a:ext cx="2418657" cy="1035182"/>
          </a:xfrm>
          <a:prstGeom prst="roundRect">
            <a:avLst/>
          </a:prstGeom>
          <a:solidFill>
            <a:srgbClr val="CD6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Заключение</a:t>
            </a:r>
          </a:p>
          <a:p>
            <a:pPr algn="ctr"/>
            <a:r>
              <a:rPr lang="ru-RU" dirty="0" smtClean="0"/>
              <a:t>Координационного совета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10114501" y="1764880"/>
            <a:ext cx="175977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15 августа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проведения конкурса издает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признании организации-соискателя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региональной инновационной площадкой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образования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0280088" y="1252017"/>
            <a:ext cx="1428596" cy="523220"/>
          </a:xfrm>
          <a:prstGeom prst="rect">
            <a:avLst/>
          </a:prstGeom>
          <a:solidFill>
            <a:srgbClr val="CD63C8"/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ПРИКАЗ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08" name="Google Shape;4423;p129"/>
          <p:cNvGrpSpPr/>
          <p:nvPr/>
        </p:nvGrpSpPr>
        <p:grpSpPr>
          <a:xfrm>
            <a:off x="7663615" y="5531522"/>
            <a:ext cx="573006" cy="564366"/>
            <a:chOff x="5196284" y="2115537"/>
            <a:chExt cx="768186" cy="726285"/>
          </a:xfrm>
        </p:grpSpPr>
        <p:sp>
          <p:nvSpPr>
            <p:cNvPr id="109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1" name="Google Shape;4423;p129"/>
          <p:cNvGrpSpPr/>
          <p:nvPr/>
        </p:nvGrpSpPr>
        <p:grpSpPr>
          <a:xfrm>
            <a:off x="8027913" y="5656960"/>
            <a:ext cx="573006" cy="564366"/>
            <a:chOff x="5196284" y="2115537"/>
            <a:chExt cx="768186" cy="726285"/>
          </a:xfrm>
        </p:grpSpPr>
        <p:sp>
          <p:nvSpPr>
            <p:cNvPr id="112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4" name="Прямая со стрелкой 113"/>
          <p:cNvCxnSpPr/>
          <p:nvPr/>
        </p:nvCxnSpPr>
        <p:spPr>
          <a:xfrm flipV="1">
            <a:off x="8835554" y="1513627"/>
            <a:ext cx="1324014" cy="542661"/>
          </a:xfrm>
          <a:prstGeom prst="straightConnector1">
            <a:avLst/>
          </a:prstGeom>
          <a:ln w="730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9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11687" y="-74522"/>
            <a:ext cx="68718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Процедура конкурса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региональная инновационная площадка в сфере образования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32" name="Google Shape;4418;p129"/>
          <p:cNvGrpSpPr/>
          <p:nvPr/>
        </p:nvGrpSpPr>
        <p:grpSpPr>
          <a:xfrm>
            <a:off x="4242851" y="185151"/>
            <a:ext cx="868836" cy="651116"/>
            <a:chOff x="3127784" y="2153121"/>
            <a:chExt cx="868836" cy="651116"/>
          </a:xfrm>
        </p:grpSpPr>
        <p:sp>
          <p:nvSpPr>
            <p:cNvPr id="133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" name="Google Shape;4427;p129"/>
          <p:cNvGrpSpPr/>
          <p:nvPr/>
        </p:nvGrpSpPr>
        <p:grpSpPr>
          <a:xfrm rot="2855364">
            <a:off x="581452" y="381867"/>
            <a:ext cx="684186" cy="684182"/>
            <a:chOff x="7256459" y="2136588"/>
            <a:chExt cx="684186" cy="684182"/>
          </a:xfrm>
        </p:grpSpPr>
        <p:sp>
          <p:nvSpPr>
            <p:cNvPr id="141" name="Google Shape;4428;p129"/>
            <p:cNvSpPr/>
            <p:nvPr/>
          </p:nvSpPr>
          <p:spPr>
            <a:xfrm>
              <a:off x="7256459" y="2630336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5" y="27"/>
                  </a:lnTo>
                  <a:lnTo>
                    <a:pt x="511" y="46"/>
                  </a:lnTo>
                  <a:lnTo>
                    <a:pt x="520" y="68"/>
                  </a:lnTo>
                  <a:lnTo>
                    <a:pt x="522" y="91"/>
                  </a:lnTo>
                  <a:lnTo>
                    <a:pt x="520" y="114"/>
                  </a:lnTo>
                  <a:lnTo>
                    <a:pt x="511" y="136"/>
                  </a:lnTo>
                  <a:lnTo>
                    <a:pt x="495" y="154"/>
                  </a:lnTo>
                  <a:lnTo>
                    <a:pt x="153" y="497"/>
                  </a:lnTo>
                  <a:lnTo>
                    <a:pt x="134" y="511"/>
                  </a:lnTo>
                  <a:lnTo>
                    <a:pt x="112" y="521"/>
                  </a:lnTo>
                  <a:lnTo>
                    <a:pt x="89" y="523"/>
                  </a:lnTo>
                  <a:lnTo>
                    <a:pt x="66" y="521"/>
                  </a:lnTo>
                  <a:lnTo>
                    <a:pt x="45" y="511"/>
                  </a:lnTo>
                  <a:lnTo>
                    <a:pt x="25" y="497"/>
                  </a:lnTo>
                  <a:lnTo>
                    <a:pt x="11" y="477"/>
                  </a:lnTo>
                  <a:lnTo>
                    <a:pt x="2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11" y="389"/>
                  </a:lnTo>
                  <a:lnTo>
                    <a:pt x="25" y="370"/>
                  </a:lnTo>
                  <a:lnTo>
                    <a:pt x="369" y="27"/>
                  </a:lnTo>
                  <a:lnTo>
                    <a:pt x="388" y="12"/>
                  </a:lnTo>
                  <a:lnTo>
                    <a:pt x="410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4429;p129"/>
            <p:cNvSpPr/>
            <p:nvPr/>
          </p:nvSpPr>
          <p:spPr>
            <a:xfrm>
              <a:off x="7710573" y="2221895"/>
              <a:ext cx="144765" cy="144764"/>
            </a:xfrm>
            <a:custGeom>
              <a:avLst/>
              <a:gdLst/>
              <a:ahLst/>
              <a:cxnLst/>
              <a:rect l="l" t="t" r="r" b="b"/>
              <a:pathLst>
                <a:path w="843" h="841" extrusionOk="0">
                  <a:moveTo>
                    <a:pt x="422" y="178"/>
                  </a:moveTo>
                  <a:lnTo>
                    <a:pt x="384" y="181"/>
                  </a:lnTo>
                  <a:lnTo>
                    <a:pt x="348" y="189"/>
                  </a:lnTo>
                  <a:lnTo>
                    <a:pt x="313" y="204"/>
                  </a:lnTo>
                  <a:lnTo>
                    <a:pt x="280" y="224"/>
                  </a:lnTo>
                  <a:lnTo>
                    <a:pt x="250" y="249"/>
                  </a:lnTo>
                  <a:lnTo>
                    <a:pt x="226" y="278"/>
                  </a:lnTo>
                  <a:lnTo>
                    <a:pt x="205" y="310"/>
                  </a:lnTo>
                  <a:lnTo>
                    <a:pt x="191" y="345"/>
                  </a:lnTo>
                  <a:lnTo>
                    <a:pt x="182" y="382"/>
                  </a:lnTo>
                  <a:lnTo>
                    <a:pt x="180" y="420"/>
                  </a:lnTo>
                  <a:lnTo>
                    <a:pt x="182" y="458"/>
                  </a:lnTo>
                  <a:lnTo>
                    <a:pt x="191" y="495"/>
                  </a:lnTo>
                  <a:lnTo>
                    <a:pt x="205" y="530"/>
                  </a:lnTo>
                  <a:lnTo>
                    <a:pt x="226" y="562"/>
                  </a:lnTo>
                  <a:lnTo>
                    <a:pt x="250" y="591"/>
                  </a:lnTo>
                  <a:lnTo>
                    <a:pt x="280" y="617"/>
                  </a:lnTo>
                  <a:lnTo>
                    <a:pt x="313" y="637"/>
                  </a:lnTo>
                  <a:lnTo>
                    <a:pt x="348" y="650"/>
                  </a:lnTo>
                  <a:lnTo>
                    <a:pt x="384" y="659"/>
                  </a:lnTo>
                  <a:lnTo>
                    <a:pt x="422" y="662"/>
                  </a:lnTo>
                  <a:lnTo>
                    <a:pt x="459" y="659"/>
                  </a:lnTo>
                  <a:lnTo>
                    <a:pt x="495" y="650"/>
                  </a:lnTo>
                  <a:lnTo>
                    <a:pt x="530" y="637"/>
                  </a:lnTo>
                  <a:lnTo>
                    <a:pt x="563" y="617"/>
                  </a:lnTo>
                  <a:lnTo>
                    <a:pt x="593" y="591"/>
                  </a:lnTo>
                  <a:lnTo>
                    <a:pt x="617" y="562"/>
                  </a:lnTo>
                  <a:lnTo>
                    <a:pt x="638" y="530"/>
                  </a:lnTo>
                  <a:lnTo>
                    <a:pt x="652" y="495"/>
                  </a:lnTo>
                  <a:lnTo>
                    <a:pt x="661" y="458"/>
                  </a:lnTo>
                  <a:lnTo>
                    <a:pt x="663" y="420"/>
                  </a:lnTo>
                  <a:lnTo>
                    <a:pt x="661" y="382"/>
                  </a:lnTo>
                  <a:lnTo>
                    <a:pt x="652" y="345"/>
                  </a:lnTo>
                  <a:lnTo>
                    <a:pt x="638" y="310"/>
                  </a:lnTo>
                  <a:lnTo>
                    <a:pt x="617" y="278"/>
                  </a:lnTo>
                  <a:lnTo>
                    <a:pt x="593" y="249"/>
                  </a:lnTo>
                  <a:lnTo>
                    <a:pt x="563" y="224"/>
                  </a:lnTo>
                  <a:lnTo>
                    <a:pt x="530" y="204"/>
                  </a:lnTo>
                  <a:lnTo>
                    <a:pt x="495" y="189"/>
                  </a:lnTo>
                  <a:lnTo>
                    <a:pt x="459" y="181"/>
                  </a:lnTo>
                  <a:lnTo>
                    <a:pt x="422" y="178"/>
                  </a:lnTo>
                  <a:close/>
                  <a:moveTo>
                    <a:pt x="396" y="0"/>
                  </a:moveTo>
                  <a:lnTo>
                    <a:pt x="447" y="0"/>
                  </a:lnTo>
                  <a:lnTo>
                    <a:pt x="496" y="6"/>
                  </a:lnTo>
                  <a:lnTo>
                    <a:pt x="545" y="16"/>
                  </a:lnTo>
                  <a:lnTo>
                    <a:pt x="592" y="35"/>
                  </a:lnTo>
                  <a:lnTo>
                    <a:pt x="638" y="57"/>
                  </a:lnTo>
                  <a:lnTo>
                    <a:pt x="680" y="86"/>
                  </a:lnTo>
                  <a:lnTo>
                    <a:pt x="720" y="121"/>
                  </a:lnTo>
                  <a:lnTo>
                    <a:pt x="751" y="158"/>
                  </a:lnTo>
                  <a:lnTo>
                    <a:pt x="779" y="196"/>
                  </a:lnTo>
                  <a:lnTo>
                    <a:pt x="802" y="237"/>
                  </a:lnTo>
                  <a:lnTo>
                    <a:pt x="820" y="281"/>
                  </a:lnTo>
                  <a:lnTo>
                    <a:pt x="832" y="326"/>
                  </a:lnTo>
                  <a:lnTo>
                    <a:pt x="841" y="373"/>
                  </a:lnTo>
                  <a:lnTo>
                    <a:pt x="843" y="420"/>
                  </a:lnTo>
                  <a:lnTo>
                    <a:pt x="841" y="468"/>
                  </a:lnTo>
                  <a:lnTo>
                    <a:pt x="832" y="515"/>
                  </a:lnTo>
                  <a:lnTo>
                    <a:pt x="820" y="560"/>
                  </a:lnTo>
                  <a:lnTo>
                    <a:pt x="802" y="603"/>
                  </a:lnTo>
                  <a:lnTo>
                    <a:pt x="779" y="644"/>
                  </a:lnTo>
                  <a:lnTo>
                    <a:pt x="751" y="683"/>
                  </a:lnTo>
                  <a:lnTo>
                    <a:pt x="720" y="718"/>
                  </a:lnTo>
                  <a:lnTo>
                    <a:pt x="683" y="751"/>
                  </a:lnTo>
                  <a:lnTo>
                    <a:pt x="644" y="778"/>
                  </a:lnTo>
                  <a:lnTo>
                    <a:pt x="602" y="801"/>
                  </a:lnTo>
                  <a:lnTo>
                    <a:pt x="558" y="819"/>
                  </a:lnTo>
                  <a:lnTo>
                    <a:pt x="513" y="832"/>
                  </a:lnTo>
                  <a:lnTo>
                    <a:pt x="467" y="839"/>
                  </a:lnTo>
                  <a:lnTo>
                    <a:pt x="422" y="841"/>
                  </a:lnTo>
                  <a:lnTo>
                    <a:pt x="376" y="839"/>
                  </a:lnTo>
                  <a:lnTo>
                    <a:pt x="330" y="832"/>
                  </a:lnTo>
                  <a:lnTo>
                    <a:pt x="285" y="819"/>
                  </a:lnTo>
                  <a:lnTo>
                    <a:pt x="242" y="801"/>
                  </a:lnTo>
                  <a:lnTo>
                    <a:pt x="199" y="778"/>
                  </a:lnTo>
                  <a:lnTo>
                    <a:pt x="159" y="751"/>
                  </a:lnTo>
                  <a:lnTo>
                    <a:pt x="123" y="718"/>
                  </a:lnTo>
                  <a:lnTo>
                    <a:pt x="92" y="683"/>
                  </a:lnTo>
                  <a:lnTo>
                    <a:pt x="64" y="644"/>
                  </a:lnTo>
                  <a:lnTo>
                    <a:pt x="41" y="603"/>
                  </a:lnTo>
                  <a:lnTo>
                    <a:pt x="23" y="560"/>
                  </a:lnTo>
                  <a:lnTo>
                    <a:pt x="11" y="515"/>
                  </a:lnTo>
                  <a:lnTo>
                    <a:pt x="2" y="468"/>
                  </a:lnTo>
                  <a:lnTo>
                    <a:pt x="0" y="420"/>
                  </a:lnTo>
                  <a:lnTo>
                    <a:pt x="2" y="373"/>
                  </a:lnTo>
                  <a:lnTo>
                    <a:pt x="11" y="326"/>
                  </a:lnTo>
                  <a:lnTo>
                    <a:pt x="23" y="281"/>
                  </a:lnTo>
                  <a:lnTo>
                    <a:pt x="41" y="237"/>
                  </a:lnTo>
                  <a:lnTo>
                    <a:pt x="64" y="196"/>
                  </a:lnTo>
                  <a:lnTo>
                    <a:pt x="92" y="158"/>
                  </a:lnTo>
                  <a:lnTo>
                    <a:pt x="123" y="121"/>
                  </a:lnTo>
                  <a:lnTo>
                    <a:pt x="163" y="86"/>
                  </a:lnTo>
                  <a:lnTo>
                    <a:pt x="205" y="57"/>
                  </a:lnTo>
                  <a:lnTo>
                    <a:pt x="251" y="35"/>
                  </a:lnTo>
                  <a:lnTo>
                    <a:pt x="298" y="16"/>
                  </a:lnTo>
                  <a:lnTo>
                    <a:pt x="347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4430;p129"/>
            <p:cNvSpPr/>
            <p:nvPr/>
          </p:nvSpPr>
          <p:spPr>
            <a:xfrm>
              <a:off x="7281448" y="2679453"/>
              <a:ext cx="113744" cy="113743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570" y="0"/>
                  </a:moveTo>
                  <a:lnTo>
                    <a:pt x="593" y="3"/>
                  </a:lnTo>
                  <a:lnTo>
                    <a:pt x="615" y="12"/>
                  </a:lnTo>
                  <a:lnTo>
                    <a:pt x="634" y="27"/>
                  </a:lnTo>
                  <a:lnTo>
                    <a:pt x="649" y="46"/>
                  </a:lnTo>
                  <a:lnTo>
                    <a:pt x="657" y="68"/>
                  </a:lnTo>
                  <a:lnTo>
                    <a:pt x="661" y="90"/>
                  </a:lnTo>
                  <a:lnTo>
                    <a:pt x="657" y="112"/>
                  </a:lnTo>
                  <a:lnTo>
                    <a:pt x="649" y="134"/>
                  </a:lnTo>
                  <a:lnTo>
                    <a:pt x="634" y="154"/>
                  </a:lnTo>
                  <a:lnTo>
                    <a:pt x="153" y="634"/>
                  </a:lnTo>
                  <a:lnTo>
                    <a:pt x="134" y="649"/>
                  </a:lnTo>
                  <a:lnTo>
                    <a:pt x="112" y="657"/>
                  </a:lnTo>
                  <a:lnTo>
                    <a:pt x="89" y="661"/>
                  </a:lnTo>
                  <a:lnTo>
                    <a:pt x="66" y="657"/>
                  </a:lnTo>
                  <a:lnTo>
                    <a:pt x="46" y="649"/>
                  </a:lnTo>
                  <a:lnTo>
                    <a:pt x="27" y="634"/>
                  </a:lnTo>
                  <a:lnTo>
                    <a:pt x="12" y="615"/>
                  </a:lnTo>
                  <a:lnTo>
                    <a:pt x="2" y="593"/>
                  </a:lnTo>
                  <a:lnTo>
                    <a:pt x="0" y="571"/>
                  </a:lnTo>
                  <a:lnTo>
                    <a:pt x="2" y="548"/>
                  </a:lnTo>
                  <a:lnTo>
                    <a:pt x="12" y="527"/>
                  </a:lnTo>
                  <a:lnTo>
                    <a:pt x="27" y="507"/>
                  </a:lnTo>
                  <a:lnTo>
                    <a:pt x="507" y="27"/>
                  </a:lnTo>
                  <a:lnTo>
                    <a:pt x="527" y="12"/>
                  </a:lnTo>
                  <a:lnTo>
                    <a:pt x="549" y="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4431;p129"/>
            <p:cNvSpPr/>
            <p:nvPr/>
          </p:nvSpPr>
          <p:spPr>
            <a:xfrm>
              <a:off x="7273693" y="2136588"/>
              <a:ext cx="666952" cy="666948"/>
            </a:xfrm>
            <a:custGeom>
              <a:avLst/>
              <a:gdLst/>
              <a:ahLst/>
              <a:cxnLst/>
              <a:rect l="l" t="t" r="r" b="b"/>
              <a:pathLst>
                <a:path w="3870" h="3869" extrusionOk="0">
                  <a:moveTo>
                    <a:pt x="788" y="2351"/>
                  </a:moveTo>
                  <a:lnTo>
                    <a:pt x="569" y="2685"/>
                  </a:lnTo>
                  <a:lnTo>
                    <a:pt x="1183" y="3300"/>
                  </a:lnTo>
                  <a:lnTo>
                    <a:pt x="1519" y="3081"/>
                  </a:lnTo>
                  <a:lnTo>
                    <a:pt x="1217" y="2779"/>
                  </a:lnTo>
                  <a:lnTo>
                    <a:pt x="1181" y="2814"/>
                  </a:lnTo>
                  <a:lnTo>
                    <a:pt x="1161" y="2829"/>
                  </a:lnTo>
                  <a:lnTo>
                    <a:pt x="1141" y="2839"/>
                  </a:lnTo>
                  <a:lnTo>
                    <a:pt x="1118" y="2841"/>
                  </a:lnTo>
                  <a:lnTo>
                    <a:pt x="1095" y="2839"/>
                  </a:lnTo>
                  <a:lnTo>
                    <a:pt x="1073" y="2829"/>
                  </a:lnTo>
                  <a:lnTo>
                    <a:pt x="1054" y="2814"/>
                  </a:lnTo>
                  <a:lnTo>
                    <a:pt x="1039" y="2795"/>
                  </a:lnTo>
                  <a:lnTo>
                    <a:pt x="1031" y="2775"/>
                  </a:lnTo>
                  <a:lnTo>
                    <a:pt x="1027" y="2752"/>
                  </a:lnTo>
                  <a:lnTo>
                    <a:pt x="1031" y="2729"/>
                  </a:lnTo>
                  <a:lnTo>
                    <a:pt x="1039" y="2707"/>
                  </a:lnTo>
                  <a:lnTo>
                    <a:pt x="1054" y="2688"/>
                  </a:lnTo>
                  <a:lnTo>
                    <a:pt x="1089" y="2653"/>
                  </a:lnTo>
                  <a:lnTo>
                    <a:pt x="788" y="2351"/>
                  </a:lnTo>
                  <a:close/>
                  <a:moveTo>
                    <a:pt x="3358" y="178"/>
                  </a:moveTo>
                  <a:lnTo>
                    <a:pt x="3264" y="180"/>
                  </a:lnTo>
                  <a:lnTo>
                    <a:pt x="3171" y="187"/>
                  </a:lnTo>
                  <a:lnTo>
                    <a:pt x="3079" y="199"/>
                  </a:lnTo>
                  <a:lnTo>
                    <a:pt x="2991" y="217"/>
                  </a:lnTo>
                  <a:lnTo>
                    <a:pt x="2905" y="239"/>
                  </a:lnTo>
                  <a:lnTo>
                    <a:pt x="2821" y="264"/>
                  </a:lnTo>
                  <a:lnTo>
                    <a:pt x="2740" y="294"/>
                  </a:lnTo>
                  <a:lnTo>
                    <a:pt x="2663" y="327"/>
                  </a:lnTo>
                  <a:lnTo>
                    <a:pt x="2589" y="362"/>
                  </a:lnTo>
                  <a:lnTo>
                    <a:pt x="2519" y="399"/>
                  </a:lnTo>
                  <a:lnTo>
                    <a:pt x="2452" y="438"/>
                  </a:lnTo>
                  <a:lnTo>
                    <a:pt x="2389" y="478"/>
                  </a:lnTo>
                  <a:lnTo>
                    <a:pt x="2331" y="519"/>
                  </a:lnTo>
                  <a:lnTo>
                    <a:pt x="2277" y="560"/>
                  </a:lnTo>
                  <a:lnTo>
                    <a:pt x="2227" y="600"/>
                  </a:lnTo>
                  <a:lnTo>
                    <a:pt x="2182" y="640"/>
                  </a:lnTo>
                  <a:lnTo>
                    <a:pt x="2141" y="678"/>
                  </a:lnTo>
                  <a:lnTo>
                    <a:pt x="1843" y="977"/>
                  </a:lnTo>
                  <a:lnTo>
                    <a:pt x="1840" y="979"/>
                  </a:lnTo>
                  <a:lnTo>
                    <a:pt x="1529" y="1291"/>
                  </a:lnTo>
                  <a:lnTo>
                    <a:pt x="1402" y="1163"/>
                  </a:lnTo>
                  <a:lnTo>
                    <a:pt x="1520" y="1045"/>
                  </a:lnTo>
                  <a:lnTo>
                    <a:pt x="780" y="1161"/>
                  </a:lnTo>
                  <a:lnTo>
                    <a:pt x="298" y="1643"/>
                  </a:lnTo>
                  <a:lnTo>
                    <a:pt x="897" y="1668"/>
                  </a:lnTo>
                  <a:lnTo>
                    <a:pt x="1148" y="1417"/>
                  </a:lnTo>
                  <a:lnTo>
                    <a:pt x="1167" y="1403"/>
                  </a:lnTo>
                  <a:lnTo>
                    <a:pt x="1189" y="1393"/>
                  </a:lnTo>
                  <a:lnTo>
                    <a:pt x="1211" y="1391"/>
                  </a:lnTo>
                  <a:lnTo>
                    <a:pt x="1234" y="1393"/>
                  </a:lnTo>
                  <a:lnTo>
                    <a:pt x="1256" y="1403"/>
                  </a:lnTo>
                  <a:lnTo>
                    <a:pt x="1275" y="1417"/>
                  </a:lnTo>
                  <a:lnTo>
                    <a:pt x="1289" y="1437"/>
                  </a:lnTo>
                  <a:lnTo>
                    <a:pt x="1298" y="1457"/>
                  </a:lnTo>
                  <a:lnTo>
                    <a:pt x="1302" y="1480"/>
                  </a:lnTo>
                  <a:lnTo>
                    <a:pt x="1298" y="1503"/>
                  </a:lnTo>
                  <a:lnTo>
                    <a:pt x="1289" y="1525"/>
                  </a:lnTo>
                  <a:lnTo>
                    <a:pt x="1275" y="1544"/>
                  </a:lnTo>
                  <a:lnTo>
                    <a:pt x="996" y="1823"/>
                  </a:lnTo>
                  <a:lnTo>
                    <a:pt x="996" y="1823"/>
                  </a:lnTo>
                  <a:lnTo>
                    <a:pt x="755" y="2063"/>
                  </a:lnTo>
                  <a:lnTo>
                    <a:pt x="835" y="2144"/>
                  </a:lnTo>
                  <a:lnTo>
                    <a:pt x="838" y="2147"/>
                  </a:lnTo>
                  <a:lnTo>
                    <a:pt x="1217" y="2526"/>
                  </a:lnTo>
                  <a:lnTo>
                    <a:pt x="2303" y="1439"/>
                  </a:lnTo>
                  <a:lnTo>
                    <a:pt x="2322" y="1425"/>
                  </a:lnTo>
                  <a:lnTo>
                    <a:pt x="2344" y="1416"/>
                  </a:lnTo>
                  <a:lnTo>
                    <a:pt x="2367" y="1412"/>
                  </a:lnTo>
                  <a:lnTo>
                    <a:pt x="2390" y="1416"/>
                  </a:lnTo>
                  <a:lnTo>
                    <a:pt x="2411" y="1425"/>
                  </a:lnTo>
                  <a:lnTo>
                    <a:pt x="2430" y="1439"/>
                  </a:lnTo>
                  <a:lnTo>
                    <a:pt x="2444" y="1458"/>
                  </a:lnTo>
                  <a:lnTo>
                    <a:pt x="2454" y="1480"/>
                  </a:lnTo>
                  <a:lnTo>
                    <a:pt x="2457" y="1503"/>
                  </a:lnTo>
                  <a:lnTo>
                    <a:pt x="2454" y="1526"/>
                  </a:lnTo>
                  <a:lnTo>
                    <a:pt x="2444" y="1547"/>
                  </a:lnTo>
                  <a:lnTo>
                    <a:pt x="2430" y="1566"/>
                  </a:lnTo>
                  <a:lnTo>
                    <a:pt x="1344" y="2653"/>
                  </a:lnTo>
                  <a:lnTo>
                    <a:pt x="1722" y="3031"/>
                  </a:lnTo>
                  <a:lnTo>
                    <a:pt x="1726" y="3034"/>
                  </a:lnTo>
                  <a:lnTo>
                    <a:pt x="1805" y="3114"/>
                  </a:lnTo>
                  <a:lnTo>
                    <a:pt x="2046" y="2872"/>
                  </a:lnTo>
                  <a:lnTo>
                    <a:pt x="2047" y="2872"/>
                  </a:lnTo>
                  <a:lnTo>
                    <a:pt x="2325" y="2593"/>
                  </a:lnTo>
                  <a:lnTo>
                    <a:pt x="2344" y="2579"/>
                  </a:lnTo>
                  <a:lnTo>
                    <a:pt x="2366" y="2571"/>
                  </a:lnTo>
                  <a:lnTo>
                    <a:pt x="2389" y="2568"/>
                  </a:lnTo>
                  <a:lnTo>
                    <a:pt x="2412" y="2571"/>
                  </a:lnTo>
                  <a:lnTo>
                    <a:pt x="2434" y="2579"/>
                  </a:lnTo>
                  <a:lnTo>
                    <a:pt x="2453" y="2593"/>
                  </a:lnTo>
                  <a:lnTo>
                    <a:pt x="2467" y="2613"/>
                  </a:lnTo>
                  <a:lnTo>
                    <a:pt x="2476" y="2635"/>
                  </a:lnTo>
                  <a:lnTo>
                    <a:pt x="2478" y="2657"/>
                  </a:lnTo>
                  <a:lnTo>
                    <a:pt x="2476" y="2680"/>
                  </a:lnTo>
                  <a:lnTo>
                    <a:pt x="2467" y="2702"/>
                  </a:lnTo>
                  <a:lnTo>
                    <a:pt x="2453" y="2720"/>
                  </a:lnTo>
                  <a:lnTo>
                    <a:pt x="2202" y="2971"/>
                  </a:lnTo>
                  <a:lnTo>
                    <a:pt x="2227" y="3570"/>
                  </a:lnTo>
                  <a:lnTo>
                    <a:pt x="2709" y="3089"/>
                  </a:lnTo>
                  <a:lnTo>
                    <a:pt x="2824" y="2350"/>
                  </a:lnTo>
                  <a:lnTo>
                    <a:pt x="2707" y="2467"/>
                  </a:lnTo>
                  <a:lnTo>
                    <a:pt x="2687" y="2481"/>
                  </a:lnTo>
                  <a:lnTo>
                    <a:pt x="2666" y="2490"/>
                  </a:lnTo>
                  <a:lnTo>
                    <a:pt x="2643" y="2493"/>
                  </a:lnTo>
                  <a:lnTo>
                    <a:pt x="2621" y="2490"/>
                  </a:lnTo>
                  <a:lnTo>
                    <a:pt x="2599" y="2481"/>
                  </a:lnTo>
                  <a:lnTo>
                    <a:pt x="2580" y="2467"/>
                  </a:lnTo>
                  <a:lnTo>
                    <a:pt x="2565" y="2447"/>
                  </a:lnTo>
                  <a:lnTo>
                    <a:pt x="2556" y="2426"/>
                  </a:lnTo>
                  <a:lnTo>
                    <a:pt x="2553" y="2404"/>
                  </a:lnTo>
                  <a:lnTo>
                    <a:pt x="2556" y="2381"/>
                  </a:lnTo>
                  <a:lnTo>
                    <a:pt x="2565" y="2359"/>
                  </a:lnTo>
                  <a:lnTo>
                    <a:pt x="2580" y="2340"/>
                  </a:lnTo>
                  <a:lnTo>
                    <a:pt x="2892" y="2027"/>
                  </a:lnTo>
                  <a:lnTo>
                    <a:pt x="2892" y="2027"/>
                  </a:lnTo>
                  <a:lnTo>
                    <a:pt x="3192" y="1728"/>
                  </a:lnTo>
                  <a:lnTo>
                    <a:pt x="3230" y="1688"/>
                  </a:lnTo>
                  <a:lnTo>
                    <a:pt x="3270" y="1643"/>
                  </a:lnTo>
                  <a:lnTo>
                    <a:pt x="3311" y="1592"/>
                  </a:lnTo>
                  <a:lnTo>
                    <a:pt x="3352" y="1538"/>
                  </a:lnTo>
                  <a:lnTo>
                    <a:pt x="3392" y="1480"/>
                  </a:lnTo>
                  <a:lnTo>
                    <a:pt x="3432" y="1417"/>
                  </a:lnTo>
                  <a:lnTo>
                    <a:pt x="3471" y="1351"/>
                  </a:lnTo>
                  <a:lnTo>
                    <a:pt x="3508" y="1280"/>
                  </a:lnTo>
                  <a:lnTo>
                    <a:pt x="3544" y="1206"/>
                  </a:lnTo>
                  <a:lnTo>
                    <a:pt x="3577" y="1129"/>
                  </a:lnTo>
                  <a:lnTo>
                    <a:pt x="3606" y="1049"/>
                  </a:lnTo>
                  <a:lnTo>
                    <a:pt x="3632" y="966"/>
                  </a:lnTo>
                  <a:lnTo>
                    <a:pt x="3654" y="879"/>
                  </a:lnTo>
                  <a:lnTo>
                    <a:pt x="3671" y="791"/>
                  </a:lnTo>
                  <a:lnTo>
                    <a:pt x="3683" y="700"/>
                  </a:lnTo>
                  <a:lnTo>
                    <a:pt x="3690" y="607"/>
                  </a:lnTo>
                  <a:lnTo>
                    <a:pt x="3691" y="512"/>
                  </a:lnTo>
                  <a:lnTo>
                    <a:pt x="3685" y="415"/>
                  </a:lnTo>
                  <a:lnTo>
                    <a:pt x="3673" y="317"/>
                  </a:lnTo>
                  <a:lnTo>
                    <a:pt x="3653" y="217"/>
                  </a:lnTo>
                  <a:lnTo>
                    <a:pt x="3554" y="198"/>
                  </a:lnTo>
                  <a:lnTo>
                    <a:pt x="3456" y="184"/>
                  </a:lnTo>
                  <a:lnTo>
                    <a:pt x="3358" y="178"/>
                  </a:lnTo>
                  <a:close/>
                  <a:moveTo>
                    <a:pt x="3347" y="0"/>
                  </a:moveTo>
                  <a:lnTo>
                    <a:pt x="3450" y="4"/>
                  </a:lnTo>
                  <a:lnTo>
                    <a:pt x="3551" y="15"/>
                  </a:lnTo>
                  <a:lnTo>
                    <a:pt x="3651" y="33"/>
                  </a:lnTo>
                  <a:lnTo>
                    <a:pt x="3751" y="56"/>
                  </a:lnTo>
                  <a:lnTo>
                    <a:pt x="3772" y="66"/>
                  </a:lnTo>
                  <a:lnTo>
                    <a:pt x="3790" y="81"/>
                  </a:lnTo>
                  <a:lnTo>
                    <a:pt x="3804" y="99"/>
                  </a:lnTo>
                  <a:lnTo>
                    <a:pt x="3813" y="119"/>
                  </a:lnTo>
                  <a:lnTo>
                    <a:pt x="3838" y="218"/>
                  </a:lnTo>
                  <a:lnTo>
                    <a:pt x="3854" y="318"/>
                  </a:lnTo>
                  <a:lnTo>
                    <a:pt x="3865" y="420"/>
                  </a:lnTo>
                  <a:lnTo>
                    <a:pt x="3870" y="523"/>
                  </a:lnTo>
                  <a:lnTo>
                    <a:pt x="3869" y="626"/>
                  </a:lnTo>
                  <a:lnTo>
                    <a:pt x="3861" y="730"/>
                  </a:lnTo>
                  <a:lnTo>
                    <a:pt x="3845" y="834"/>
                  </a:lnTo>
                  <a:lnTo>
                    <a:pt x="3824" y="938"/>
                  </a:lnTo>
                  <a:lnTo>
                    <a:pt x="3796" y="1042"/>
                  </a:lnTo>
                  <a:lnTo>
                    <a:pt x="3763" y="1144"/>
                  </a:lnTo>
                  <a:lnTo>
                    <a:pt x="3723" y="1243"/>
                  </a:lnTo>
                  <a:lnTo>
                    <a:pt x="3678" y="1341"/>
                  </a:lnTo>
                  <a:lnTo>
                    <a:pt x="3629" y="1438"/>
                  </a:lnTo>
                  <a:lnTo>
                    <a:pt x="3574" y="1530"/>
                  </a:lnTo>
                  <a:lnTo>
                    <a:pt x="3515" y="1619"/>
                  </a:lnTo>
                  <a:lnTo>
                    <a:pt x="3453" y="1704"/>
                  </a:lnTo>
                  <a:lnTo>
                    <a:pt x="3387" y="1782"/>
                  </a:lnTo>
                  <a:lnTo>
                    <a:pt x="3319" y="1854"/>
                  </a:lnTo>
                  <a:lnTo>
                    <a:pt x="3040" y="2133"/>
                  </a:lnTo>
                  <a:lnTo>
                    <a:pt x="2882" y="3145"/>
                  </a:lnTo>
                  <a:lnTo>
                    <a:pt x="2877" y="3163"/>
                  </a:lnTo>
                  <a:lnTo>
                    <a:pt x="2869" y="3180"/>
                  </a:lnTo>
                  <a:lnTo>
                    <a:pt x="2856" y="3195"/>
                  </a:lnTo>
                  <a:lnTo>
                    <a:pt x="2209" y="3842"/>
                  </a:lnTo>
                  <a:lnTo>
                    <a:pt x="2190" y="3857"/>
                  </a:lnTo>
                  <a:lnTo>
                    <a:pt x="2169" y="3865"/>
                  </a:lnTo>
                  <a:lnTo>
                    <a:pt x="2145" y="3869"/>
                  </a:lnTo>
                  <a:lnTo>
                    <a:pt x="2129" y="3867"/>
                  </a:lnTo>
                  <a:lnTo>
                    <a:pt x="2112" y="3863"/>
                  </a:lnTo>
                  <a:lnTo>
                    <a:pt x="2094" y="3853"/>
                  </a:lnTo>
                  <a:lnTo>
                    <a:pt x="2078" y="3839"/>
                  </a:lnTo>
                  <a:lnTo>
                    <a:pt x="2066" y="3823"/>
                  </a:lnTo>
                  <a:lnTo>
                    <a:pt x="2059" y="3803"/>
                  </a:lnTo>
                  <a:lnTo>
                    <a:pt x="2055" y="3783"/>
                  </a:lnTo>
                  <a:lnTo>
                    <a:pt x="2029" y="3144"/>
                  </a:lnTo>
                  <a:lnTo>
                    <a:pt x="1868" y="3305"/>
                  </a:lnTo>
                  <a:lnTo>
                    <a:pt x="1850" y="3319"/>
                  </a:lnTo>
                  <a:lnTo>
                    <a:pt x="1828" y="3328"/>
                  </a:lnTo>
                  <a:lnTo>
                    <a:pt x="1805" y="3330"/>
                  </a:lnTo>
                  <a:lnTo>
                    <a:pt x="1782" y="3328"/>
                  </a:lnTo>
                  <a:lnTo>
                    <a:pt x="1761" y="3319"/>
                  </a:lnTo>
                  <a:lnTo>
                    <a:pt x="1741" y="3305"/>
                  </a:lnTo>
                  <a:lnTo>
                    <a:pt x="1648" y="3211"/>
                  </a:lnTo>
                  <a:lnTo>
                    <a:pt x="1221" y="3490"/>
                  </a:lnTo>
                  <a:lnTo>
                    <a:pt x="1202" y="3499"/>
                  </a:lnTo>
                  <a:lnTo>
                    <a:pt x="1182" y="3504"/>
                  </a:lnTo>
                  <a:lnTo>
                    <a:pt x="1163" y="3504"/>
                  </a:lnTo>
                  <a:lnTo>
                    <a:pt x="1142" y="3499"/>
                  </a:lnTo>
                  <a:lnTo>
                    <a:pt x="1124" y="3491"/>
                  </a:lnTo>
                  <a:lnTo>
                    <a:pt x="1108" y="3477"/>
                  </a:lnTo>
                  <a:lnTo>
                    <a:pt x="391" y="2761"/>
                  </a:lnTo>
                  <a:lnTo>
                    <a:pt x="377" y="2744"/>
                  </a:lnTo>
                  <a:lnTo>
                    <a:pt x="369" y="2726"/>
                  </a:lnTo>
                  <a:lnTo>
                    <a:pt x="364" y="2707"/>
                  </a:lnTo>
                  <a:lnTo>
                    <a:pt x="365" y="2686"/>
                  </a:lnTo>
                  <a:lnTo>
                    <a:pt x="369" y="2667"/>
                  </a:lnTo>
                  <a:lnTo>
                    <a:pt x="378" y="2648"/>
                  </a:lnTo>
                  <a:lnTo>
                    <a:pt x="658" y="2220"/>
                  </a:lnTo>
                  <a:lnTo>
                    <a:pt x="565" y="2127"/>
                  </a:lnTo>
                  <a:lnTo>
                    <a:pt x="550" y="2108"/>
                  </a:lnTo>
                  <a:lnTo>
                    <a:pt x="540" y="2086"/>
                  </a:lnTo>
                  <a:lnTo>
                    <a:pt x="538" y="2063"/>
                  </a:lnTo>
                  <a:lnTo>
                    <a:pt x="540" y="2042"/>
                  </a:lnTo>
                  <a:lnTo>
                    <a:pt x="550" y="2020"/>
                  </a:lnTo>
                  <a:lnTo>
                    <a:pt x="565" y="2001"/>
                  </a:lnTo>
                  <a:lnTo>
                    <a:pt x="724" y="1840"/>
                  </a:lnTo>
                  <a:lnTo>
                    <a:pt x="86" y="1813"/>
                  </a:lnTo>
                  <a:lnTo>
                    <a:pt x="66" y="1810"/>
                  </a:lnTo>
                  <a:lnTo>
                    <a:pt x="46" y="1803"/>
                  </a:lnTo>
                  <a:lnTo>
                    <a:pt x="29" y="1790"/>
                  </a:lnTo>
                  <a:lnTo>
                    <a:pt x="16" y="1775"/>
                  </a:lnTo>
                  <a:lnTo>
                    <a:pt x="6" y="1757"/>
                  </a:lnTo>
                  <a:lnTo>
                    <a:pt x="0" y="1736"/>
                  </a:lnTo>
                  <a:lnTo>
                    <a:pt x="0" y="1716"/>
                  </a:lnTo>
                  <a:lnTo>
                    <a:pt x="4" y="1695"/>
                  </a:lnTo>
                  <a:lnTo>
                    <a:pt x="12" y="1677"/>
                  </a:lnTo>
                  <a:lnTo>
                    <a:pt x="26" y="1660"/>
                  </a:lnTo>
                  <a:lnTo>
                    <a:pt x="673" y="1013"/>
                  </a:lnTo>
                  <a:lnTo>
                    <a:pt x="688" y="1002"/>
                  </a:lnTo>
                  <a:lnTo>
                    <a:pt x="705" y="993"/>
                  </a:lnTo>
                  <a:lnTo>
                    <a:pt x="723" y="989"/>
                  </a:lnTo>
                  <a:lnTo>
                    <a:pt x="1735" y="830"/>
                  </a:lnTo>
                  <a:lnTo>
                    <a:pt x="2014" y="550"/>
                  </a:lnTo>
                  <a:lnTo>
                    <a:pt x="2087" y="483"/>
                  </a:lnTo>
                  <a:lnTo>
                    <a:pt x="2167" y="417"/>
                  </a:lnTo>
                  <a:lnTo>
                    <a:pt x="2251" y="355"/>
                  </a:lnTo>
                  <a:lnTo>
                    <a:pt x="2339" y="295"/>
                  </a:lnTo>
                  <a:lnTo>
                    <a:pt x="2432" y="241"/>
                  </a:lnTo>
                  <a:lnTo>
                    <a:pt x="2528" y="192"/>
                  </a:lnTo>
                  <a:lnTo>
                    <a:pt x="2626" y="147"/>
                  </a:lnTo>
                  <a:lnTo>
                    <a:pt x="2725" y="108"/>
                  </a:lnTo>
                  <a:lnTo>
                    <a:pt x="2829" y="74"/>
                  </a:lnTo>
                  <a:lnTo>
                    <a:pt x="2933" y="47"/>
                  </a:lnTo>
                  <a:lnTo>
                    <a:pt x="3037" y="25"/>
                  </a:lnTo>
                  <a:lnTo>
                    <a:pt x="3140" y="10"/>
                  </a:lnTo>
                  <a:lnTo>
                    <a:pt x="3244" y="2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4432;p129"/>
            <p:cNvSpPr/>
            <p:nvPr/>
          </p:nvSpPr>
          <p:spPr>
            <a:xfrm>
              <a:off x="7356416" y="2730292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6" y="27"/>
                  </a:lnTo>
                  <a:lnTo>
                    <a:pt x="511" y="46"/>
                  </a:lnTo>
                  <a:lnTo>
                    <a:pt x="519" y="68"/>
                  </a:lnTo>
                  <a:lnTo>
                    <a:pt x="523" y="91"/>
                  </a:lnTo>
                  <a:lnTo>
                    <a:pt x="519" y="112"/>
                  </a:lnTo>
                  <a:lnTo>
                    <a:pt x="511" y="134"/>
                  </a:lnTo>
                  <a:lnTo>
                    <a:pt x="496" y="153"/>
                  </a:lnTo>
                  <a:lnTo>
                    <a:pt x="153" y="496"/>
                  </a:lnTo>
                  <a:lnTo>
                    <a:pt x="134" y="511"/>
                  </a:lnTo>
                  <a:lnTo>
                    <a:pt x="113" y="519"/>
                  </a:lnTo>
                  <a:lnTo>
                    <a:pt x="90" y="523"/>
                  </a:lnTo>
                  <a:lnTo>
                    <a:pt x="67" y="519"/>
                  </a:lnTo>
                  <a:lnTo>
                    <a:pt x="46" y="511"/>
                  </a:lnTo>
                  <a:lnTo>
                    <a:pt x="26" y="496"/>
                  </a:lnTo>
                  <a:lnTo>
                    <a:pt x="12" y="477"/>
                  </a:lnTo>
                  <a:lnTo>
                    <a:pt x="3" y="455"/>
                  </a:lnTo>
                  <a:lnTo>
                    <a:pt x="0" y="432"/>
                  </a:lnTo>
                  <a:lnTo>
                    <a:pt x="3" y="409"/>
                  </a:lnTo>
                  <a:lnTo>
                    <a:pt x="12" y="389"/>
                  </a:lnTo>
                  <a:lnTo>
                    <a:pt x="26" y="370"/>
                  </a:lnTo>
                  <a:lnTo>
                    <a:pt x="369" y="27"/>
                  </a:lnTo>
                  <a:lnTo>
                    <a:pt x="389" y="12"/>
                  </a:lnTo>
                  <a:lnTo>
                    <a:pt x="411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1" name="Скругленный прямоугольник 100"/>
          <p:cNvSpPr/>
          <p:nvPr/>
        </p:nvSpPr>
        <p:spPr>
          <a:xfrm>
            <a:off x="1524475" y="489086"/>
            <a:ext cx="2173574" cy="639024"/>
          </a:xfrm>
          <a:prstGeom prst="roundRect">
            <a:avLst/>
          </a:prstGeom>
          <a:solidFill>
            <a:srgbClr val="CD6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Пакет документов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48697" y="1280493"/>
            <a:ext cx="7325980" cy="830997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НЕОБХОДИМЫЕ ДЕЙСТВИЯ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для участия в конкурсе на получение статуса «РИП с сфера образования» (СПО)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745904" y="2378818"/>
            <a:ext cx="4536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мая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2023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69053" y="3288434"/>
            <a:ext cx="8914451" cy="830997"/>
          </a:xfrm>
          <a:prstGeom prst="rect">
            <a:avLst/>
          </a:prstGeom>
          <a:solidFill>
            <a:srgbClr val="CD63C8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Изучение </a:t>
            </a:r>
            <a:r>
              <a:rPr lang="ru-RU" sz="3200" dirty="0">
                <a:solidFill>
                  <a:schemeClr val="bg1"/>
                </a:solidFill>
              </a:rPr>
              <a:t>НПА, регулирующих </a:t>
            </a:r>
            <a:r>
              <a:rPr lang="ru-RU" sz="3200" dirty="0" smtClean="0">
                <a:solidFill>
                  <a:schemeClr val="bg1"/>
                </a:solidFill>
              </a:rPr>
              <a:t>РИП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(ссылка по </a:t>
            </a:r>
            <a:r>
              <a:rPr lang="en-US" sz="1600" dirty="0" smtClean="0">
                <a:solidFill>
                  <a:schemeClr val="bg1"/>
                </a:solidFill>
              </a:rPr>
              <a:t>QR</a:t>
            </a:r>
            <a:r>
              <a:rPr lang="ru-RU" sz="1600" dirty="0" smtClean="0">
                <a:solidFill>
                  <a:schemeClr val="bg1"/>
                </a:solidFill>
              </a:rPr>
              <a:t>-коду – раздел Нормативная база)  !!! </a:t>
            </a:r>
            <a:r>
              <a:rPr lang="ru-RU" sz="1600" b="1" dirty="0" smtClean="0">
                <a:solidFill>
                  <a:schemeClr val="bg1"/>
                </a:solidFill>
              </a:rPr>
              <a:t>В ПРОЦЕССЕ АКТУАЛИЗАЦИИ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4" name="Picture 2" descr="http://qrcoder.ru/code/?https%3A%2F%2Fdo.asurso.ru%2Fcourse%2Fview.php%3Fid%3D40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9" y="3288434"/>
            <a:ext cx="2528932" cy="25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069053" y="4185585"/>
            <a:ext cx="8914451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Подготовка пакета документов в соответствии с шаблонами </a:t>
            </a:r>
            <a:r>
              <a:rPr lang="ru-RU" sz="1600" dirty="0" smtClean="0">
                <a:solidFill>
                  <a:schemeClr val="bg1"/>
                </a:solidFill>
              </a:rPr>
              <a:t>(ссылка по </a:t>
            </a:r>
            <a:r>
              <a:rPr lang="en-US" sz="1600" dirty="0" smtClean="0">
                <a:solidFill>
                  <a:schemeClr val="bg1"/>
                </a:solidFill>
              </a:rPr>
              <a:t>QR</a:t>
            </a:r>
            <a:r>
              <a:rPr lang="ru-RU" sz="1600" dirty="0" smtClean="0">
                <a:solidFill>
                  <a:schemeClr val="bg1"/>
                </a:solidFill>
              </a:rPr>
              <a:t>-коду – раздел Сопроводительная документация)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69053" y="5230777"/>
            <a:ext cx="8914452" cy="144655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Предоставление пакета документов –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 электронном и печатном виде </a:t>
            </a:r>
            <a:r>
              <a:rPr lang="ru-RU" sz="3200" dirty="0" smtClean="0">
                <a:solidFill>
                  <a:schemeClr val="bg1"/>
                </a:solidFill>
              </a:rPr>
              <a:t>– </a:t>
            </a:r>
            <a:r>
              <a:rPr lang="ru-RU" sz="1400" dirty="0" smtClean="0">
                <a:solidFill>
                  <a:schemeClr val="bg1"/>
                </a:solidFill>
              </a:rPr>
              <a:t>в срок до 1 мая 2023 г.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 Центр профессионального образования Самарской области, г. Самара,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ул. Ново-Садовая, 106ж, кабинет 109, </a:t>
            </a:r>
            <a:r>
              <a:rPr lang="ru-RU" sz="1400" dirty="0" err="1" smtClean="0">
                <a:solidFill>
                  <a:schemeClr val="bg1"/>
                </a:solidFill>
              </a:rPr>
              <a:t>Саямовой</a:t>
            </a:r>
            <a:r>
              <a:rPr lang="ru-RU" sz="1400" dirty="0" smtClean="0">
                <a:solidFill>
                  <a:schemeClr val="bg1"/>
                </a:solidFill>
              </a:rPr>
              <a:t> Я.Г. – методисту отдела образовательных программ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3361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2235" y="314403"/>
            <a:ext cx="9469002" cy="1200329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</a:rPr>
              <a:t>РИП – региональная инновационная </a:t>
            </a:r>
            <a:r>
              <a:rPr lang="ru-RU" sz="3600" dirty="0" smtClean="0">
                <a:solidFill>
                  <a:schemeClr val="bg1"/>
                </a:solidFill>
              </a:rPr>
              <a:t>площадка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в сфере образования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9" y="314403"/>
            <a:ext cx="1724173" cy="174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235" y="1628384"/>
            <a:ext cx="9469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- это организация-соискатель, участвующая в инновационном проекте (программе), направленном на обеспечение модернизации и развития системы образования с учетом основных перспективных направлений социально-экономического развития Самарской области на долгосрочный период, реализацию приоритетных направлений государственной политики Российской Федерации в сфере образования на территории региона, эффективное удовлетворение образовательных потребностей граждан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72235" y="4872824"/>
            <a:ext cx="9354357" cy="193899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В соответствии с Приказом министерства образования и науки Самарской области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от 1 октября 2015 г. N </a:t>
            </a:r>
            <a:r>
              <a:rPr lang="ru-RU" sz="1200" dirty="0" smtClean="0">
                <a:solidFill>
                  <a:schemeClr val="bg1"/>
                </a:solidFill>
              </a:rPr>
              <a:t>383-од «Об утверждении порядка признания организаций, осуществляющих образовательную деятельность, и иных действующих в сфере образования организаций, а также их объединений, расположенных на территории Самарской области, региональными инновационными площадками» </a:t>
            </a:r>
            <a:r>
              <a:rPr lang="ru-RU" sz="1200" b="1" dirty="0" smtClean="0">
                <a:solidFill>
                  <a:schemeClr val="bg1"/>
                </a:solidFill>
              </a:rPr>
              <a:t>(с изменениями от 10.11.2022 Приказ Министерства образования и науки Самарской области №674-од)</a:t>
            </a: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!!! Порядок в процессе актуализации !!!</a:t>
            </a:r>
            <a:endParaRPr lang="ru-RU" sz="3600" b="1" dirty="0">
              <a:solidFill>
                <a:schemeClr val="bg1"/>
              </a:solidFill>
            </a:endParaRPr>
          </a:p>
          <a:p>
            <a:pPr algn="just"/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qrcoder.ru/code/?https%3A%2F%2Fdo.asurso.ru%2Fcourse%2Fview.php%3Fid%3D40%23section-1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4887620"/>
            <a:ext cx="1610780" cy="16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4394;p129"/>
          <p:cNvGrpSpPr/>
          <p:nvPr/>
        </p:nvGrpSpPr>
        <p:grpSpPr>
          <a:xfrm>
            <a:off x="480066" y="468071"/>
            <a:ext cx="1112363" cy="1111942"/>
            <a:chOff x="2805832" y="1733550"/>
            <a:chExt cx="1512742" cy="1490258"/>
          </a:xfrm>
        </p:grpSpPr>
        <p:sp>
          <p:nvSpPr>
            <p:cNvPr id="22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solidFill>
              <a:srgbClr val="9900CC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4418;p129"/>
          <p:cNvGrpSpPr/>
          <p:nvPr/>
        </p:nvGrpSpPr>
        <p:grpSpPr>
          <a:xfrm>
            <a:off x="774360" y="804146"/>
            <a:ext cx="638880" cy="485824"/>
            <a:chOff x="3127784" y="2153121"/>
            <a:chExt cx="868836" cy="651116"/>
          </a:xfrm>
        </p:grpSpPr>
        <p:sp>
          <p:nvSpPr>
            <p:cNvPr id="30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572597" y="602710"/>
            <a:ext cx="7654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 пакет документов на статус РИП входят: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55139361"/>
              </p:ext>
            </p:extLst>
          </p:nvPr>
        </p:nvGraphicFramePr>
        <p:xfrm>
          <a:off x="1869727" y="13027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91607" y="2089817"/>
            <a:ext cx="3186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</a:rPr>
              <a:t>подписанное руководителем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организации-соискателя,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по форме, ставится печать организации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389736" y="2089817"/>
            <a:ext cx="3186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подписанный </a:t>
            </a:r>
            <a:r>
              <a:rPr lang="ru-RU" sz="1400" dirty="0">
                <a:solidFill>
                  <a:schemeClr val="bg1"/>
                </a:solidFill>
              </a:rPr>
              <a:t>руководителем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организации-соискателя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по </a:t>
            </a:r>
            <a:r>
              <a:rPr lang="ru-RU" sz="1400" dirty="0">
                <a:solidFill>
                  <a:schemeClr val="bg1"/>
                </a:solidFill>
              </a:rPr>
              <a:t>форме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389736" y="4318224"/>
            <a:ext cx="33534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оформляется в свободной форме в соответствии с практикой организации-соискателя; содержит результаты обсуждения программы (проекта) инновационной деятельности и решение о направлении заявки на соискание статуса РИП по заявленной 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теме, заверяется подписью руководителя и печатью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6636" y="4318224"/>
            <a:ext cx="3231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оформляется в свободной форме 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практикой </a:t>
            </a:r>
            <a:endParaRPr lang="ru-RU" sz="1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организации-соискателя,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заверяется подписью руководителя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печатью организации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4427;p129"/>
          <p:cNvGrpSpPr/>
          <p:nvPr/>
        </p:nvGrpSpPr>
        <p:grpSpPr>
          <a:xfrm rot="2855364">
            <a:off x="581452" y="381867"/>
            <a:ext cx="684186" cy="684182"/>
            <a:chOff x="7256459" y="2136588"/>
            <a:chExt cx="684186" cy="684182"/>
          </a:xfrm>
        </p:grpSpPr>
        <p:sp>
          <p:nvSpPr>
            <p:cNvPr id="141" name="Google Shape;4428;p129"/>
            <p:cNvSpPr/>
            <p:nvPr/>
          </p:nvSpPr>
          <p:spPr>
            <a:xfrm>
              <a:off x="7256459" y="2630336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2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5" y="27"/>
                  </a:lnTo>
                  <a:lnTo>
                    <a:pt x="511" y="46"/>
                  </a:lnTo>
                  <a:lnTo>
                    <a:pt x="520" y="68"/>
                  </a:lnTo>
                  <a:lnTo>
                    <a:pt x="522" y="91"/>
                  </a:lnTo>
                  <a:lnTo>
                    <a:pt x="520" y="114"/>
                  </a:lnTo>
                  <a:lnTo>
                    <a:pt x="511" y="136"/>
                  </a:lnTo>
                  <a:lnTo>
                    <a:pt x="495" y="154"/>
                  </a:lnTo>
                  <a:lnTo>
                    <a:pt x="153" y="497"/>
                  </a:lnTo>
                  <a:lnTo>
                    <a:pt x="134" y="511"/>
                  </a:lnTo>
                  <a:lnTo>
                    <a:pt x="112" y="521"/>
                  </a:lnTo>
                  <a:lnTo>
                    <a:pt x="89" y="523"/>
                  </a:lnTo>
                  <a:lnTo>
                    <a:pt x="66" y="521"/>
                  </a:lnTo>
                  <a:lnTo>
                    <a:pt x="45" y="511"/>
                  </a:lnTo>
                  <a:lnTo>
                    <a:pt x="25" y="497"/>
                  </a:lnTo>
                  <a:lnTo>
                    <a:pt x="11" y="477"/>
                  </a:lnTo>
                  <a:lnTo>
                    <a:pt x="2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11" y="389"/>
                  </a:lnTo>
                  <a:lnTo>
                    <a:pt x="25" y="370"/>
                  </a:lnTo>
                  <a:lnTo>
                    <a:pt x="369" y="27"/>
                  </a:lnTo>
                  <a:lnTo>
                    <a:pt x="388" y="12"/>
                  </a:lnTo>
                  <a:lnTo>
                    <a:pt x="410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4429;p129"/>
            <p:cNvSpPr/>
            <p:nvPr/>
          </p:nvSpPr>
          <p:spPr>
            <a:xfrm>
              <a:off x="7710573" y="2221895"/>
              <a:ext cx="144765" cy="144764"/>
            </a:xfrm>
            <a:custGeom>
              <a:avLst/>
              <a:gdLst/>
              <a:ahLst/>
              <a:cxnLst/>
              <a:rect l="l" t="t" r="r" b="b"/>
              <a:pathLst>
                <a:path w="843" h="841" extrusionOk="0">
                  <a:moveTo>
                    <a:pt x="422" y="178"/>
                  </a:moveTo>
                  <a:lnTo>
                    <a:pt x="384" y="181"/>
                  </a:lnTo>
                  <a:lnTo>
                    <a:pt x="348" y="189"/>
                  </a:lnTo>
                  <a:lnTo>
                    <a:pt x="313" y="204"/>
                  </a:lnTo>
                  <a:lnTo>
                    <a:pt x="280" y="224"/>
                  </a:lnTo>
                  <a:lnTo>
                    <a:pt x="250" y="249"/>
                  </a:lnTo>
                  <a:lnTo>
                    <a:pt x="226" y="278"/>
                  </a:lnTo>
                  <a:lnTo>
                    <a:pt x="205" y="310"/>
                  </a:lnTo>
                  <a:lnTo>
                    <a:pt x="191" y="345"/>
                  </a:lnTo>
                  <a:lnTo>
                    <a:pt x="182" y="382"/>
                  </a:lnTo>
                  <a:lnTo>
                    <a:pt x="180" y="420"/>
                  </a:lnTo>
                  <a:lnTo>
                    <a:pt x="182" y="458"/>
                  </a:lnTo>
                  <a:lnTo>
                    <a:pt x="191" y="495"/>
                  </a:lnTo>
                  <a:lnTo>
                    <a:pt x="205" y="530"/>
                  </a:lnTo>
                  <a:lnTo>
                    <a:pt x="226" y="562"/>
                  </a:lnTo>
                  <a:lnTo>
                    <a:pt x="250" y="591"/>
                  </a:lnTo>
                  <a:lnTo>
                    <a:pt x="280" y="617"/>
                  </a:lnTo>
                  <a:lnTo>
                    <a:pt x="313" y="637"/>
                  </a:lnTo>
                  <a:lnTo>
                    <a:pt x="348" y="650"/>
                  </a:lnTo>
                  <a:lnTo>
                    <a:pt x="384" y="659"/>
                  </a:lnTo>
                  <a:lnTo>
                    <a:pt x="422" y="662"/>
                  </a:lnTo>
                  <a:lnTo>
                    <a:pt x="459" y="659"/>
                  </a:lnTo>
                  <a:lnTo>
                    <a:pt x="495" y="650"/>
                  </a:lnTo>
                  <a:lnTo>
                    <a:pt x="530" y="637"/>
                  </a:lnTo>
                  <a:lnTo>
                    <a:pt x="563" y="617"/>
                  </a:lnTo>
                  <a:lnTo>
                    <a:pt x="593" y="591"/>
                  </a:lnTo>
                  <a:lnTo>
                    <a:pt x="617" y="562"/>
                  </a:lnTo>
                  <a:lnTo>
                    <a:pt x="638" y="530"/>
                  </a:lnTo>
                  <a:lnTo>
                    <a:pt x="652" y="495"/>
                  </a:lnTo>
                  <a:lnTo>
                    <a:pt x="661" y="458"/>
                  </a:lnTo>
                  <a:lnTo>
                    <a:pt x="663" y="420"/>
                  </a:lnTo>
                  <a:lnTo>
                    <a:pt x="661" y="382"/>
                  </a:lnTo>
                  <a:lnTo>
                    <a:pt x="652" y="345"/>
                  </a:lnTo>
                  <a:lnTo>
                    <a:pt x="638" y="310"/>
                  </a:lnTo>
                  <a:lnTo>
                    <a:pt x="617" y="278"/>
                  </a:lnTo>
                  <a:lnTo>
                    <a:pt x="593" y="249"/>
                  </a:lnTo>
                  <a:lnTo>
                    <a:pt x="563" y="224"/>
                  </a:lnTo>
                  <a:lnTo>
                    <a:pt x="530" y="204"/>
                  </a:lnTo>
                  <a:lnTo>
                    <a:pt x="495" y="189"/>
                  </a:lnTo>
                  <a:lnTo>
                    <a:pt x="459" y="181"/>
                  </a:lnTo>
                  <a:lnTo>
                    <a:pt x="422" y="178"/>
                  </a:lnTo>
                  <a:close/>
                  <a:moveTo>
                    <a:pt x="396" y="0"/>
                  </a:moveTo>
                  <a:lnTo>
                    <a:pt x="447" y="0"/>
                  </a:lnTo>
                  <a:lnTo>
                    <a:pt x="496" y="6"/>
                  </a:lnTo>
                  <a:lnTo>
                    <a:pt x="545" y="16"/>
                  </a:lnTo>
                  <a:lnTo>
                    <a:pt x="592" y="35"/>
                  </a:lnTo>
                  <a:lnTo>
                    <a:pt x="638" y="57"/>
                  </a:lnTo>
                  <a:lnTo>
                    <a:pt x="680" y="86"/>
                  </a:lnTo>
                  <a:lnTo>
                    <a:pt x="720" y="121"/>
                  </a:lnTo>
                  <a:lnTo>
                    <a:pt x="751" y="158"/>
                  </a:lnTo>
                  <a:lnTo>
                    <a:pt x="779" y="196"/>
                  </a:lnTo>
                  <a:lnTo>
                    <a:pt x="802" y="237"/>
                  </a:lnTo>
                  <a:lnTo>
                    <a:pt x="820" y="281"/>
                  </a:lnTo>
                  <a:lnTo>
                    <a:pt x="832" y="326"/>
                  </a:lnTo>
                  <a:lnTo>
                    <a:pt x="841" y="373"/>
                  </a:lnTo>
                  <a:lnTo>
                    <a:pt x="843" y="420"/>
                  </a:lnTo>
                  <a:lnTo>
                    <a:pt x="841" y="468"/>
                  </a:lnTo>
                  <a:lnTo>
                    <a:pt x="832" y="515"/>
                  </a:lnTo>
                  <a:lnTo>
                    <a:pt x="820" y="560"/>
                  </a:lnTo>
                  <a:lnTo>
                    <a:pt x="802" y="603"/>
                  </a:lnTo>
                  <a:lnTo>
                    <a:pt x="779" y="644"/>
                  </a:lnTo>
                  <a:lnTo>
                    <a:pt x="751" y="683"/>
                  </a:lnTo>
                  <a:lnTo>
                    <a:pt x="720" y="718"/>
                  </a:lnTo>
                  <a:lnTo>
                    <a:pt x="683" y="751"/>
                  </a:lnTo>
                  <a:lnTo>
                    <a:pt x="644" y="778"/>
                  </a:lnTo>
                  <a:lnTo>
                    <a:pt x="602" y="801"/>
                  </a:lnTo>
                  <a:lnTo>
                    <a:pt x="558" y="819"/>
                  </a:lnTo>
                  <a:lnTo>
                    <a:pt x="513" y="832"/>
                  </a:lnTo>
                  <a:lnTo>
                    <a:pt x="467" y="839"/>
                  </a:lnTo>
                  <a:lnTo>
                    <a:pt x="422" y="841"/>
                  </a:lnTo>
                  <a:lnTo>
                    <a:pt x="376" y="839"/>
                  </a:lnTo>
                  <a:lnTo>
                    <a:pt x="330" y="832"/>
                  </a:lnTo>
                  <a:lnTo>
                    <a:pt x="285" y="819"/>
                  </a:lnTo>
                  <a:lnTo>
                    <a:pt x="242" y="801"/>
                  </a:lnTo>
                  <a:lnTo>
                    <a:pt x="199" y="778"/>
                  </a:lnTo>
                  <a:lnTo>
                    <a:pt x="159" y="751"/>
                  </a:lnTo>
                  <a:lnTo>
                    <a:pt x="123" y="718"/>
                  </a:lnTo>
                  <a:lnTo>
                    <a:pt x="92" y="683"/>
                  </a:lnTo>
                  <a:lnTo>
                    <a:pt x="64" y="644"/>
                  </a:lnTo>
                  <a:lnTo>
                    <a:pt x="41" y="603"/>
                  </a:lnTo>
                  <a:lnTo>
                    <a:pt x="23" y="560"/>
                  </a:lnTo>
                  <a:lnTo>
                    <a:pt x="11" y="515"/>
                  </a:lnTo>
                  <a:lnTo>
                    <a:pt x="2" y="468"/>
                  </a:lnTo>
                  <a:lnTo>
                    <a:pt x="0" y="420"/>
                  </a:lnTo>
                  <a:lnTo>
                    <a:pt x="2" y="373"/>
                  </a:lnTo>
                  <a:lnTo>
                    <a:pt x="11" y="326"/>
                  </a:lnTo>
                  <a:lnTo>
                    <a:pt x="23" y="281"/>
                  </a:lnTo>
                  <a:lnTo>
                    <a:pt x="41" y="237"/>
                  </a:lnTo>
                  <a:lnTo>
                    <a:pt x="64" y="196"/>
                  </a:lnTo>
                  <a:lnTo>
                    <a:pt x="92" y="158"/>
                  </a:lnTo>
                  <a:lnTo>
                    <a:pt x="123" y="121"/>
                  </a:lnTo>
                  <a:lnTo>
                    <a:pt x="163" y="86"/>
                  </a:lnTo>
                  <a:lnTo>
                    <a:pt x="205" y="57"/>
                  </a:lnTo>
                  <a:lnTo>
                    <a:pt x="251" y="35"/>
                  </a:lnTo>
                  <a:lnTo>
                    <a:pt x="298" y="16"/>
                  </a:lnTo>
                  <a:lnTo>
                    <a:pt x="347" y="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4430;p129"/>
            <p:cNvSpPr/>
            <p:nvPr/>
          </p:nvSpPr>
          <p:spPr>
            <a:xfrm>
              <a:off x="7281448" y="2679453"/>
              <a:ext cx="113744" cy="113743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570" y="0"/>
                  </a:moveTo>
                  <a:lnTo>
                    <a:pt x="593" y="3"/>
                  </a:lnTo>
                  <a:lnTo>
                    <a:pt x="615" y="12"/>
                  </a:lnTo>
                  <a:lnTo>
                    <a:pt x="634" y="27"/>
                  </a:lnTo>
                  <a:lnTo>
                    <a:pt x="649" y="46"/>
                  </a:lnTo>
                  <a:lnTo>
                    <a:pt x="657" y="68"/>
                  </a:lnTo>
                  <a:lnTo>
                    <a:pt x="661" y="90"/>
                  </a:lnTo>
                  <a:lnTo>
                    <a:pt x="657" y="112"/>
                  </a:lnTo>
                  <a:lnTo>
                    <a:pt x="649" y="134"/>
                  </a:lnTo>
                  <a:lnTo>
                    <a:pt x="634" y="154"/>
                  </a:lnTo>
                  <a:lnTo>
                    <a:pt x="153" y="634"/>
                  </a:lnTo>
                  <a:lnTo>
                    <a:pt x="134" y="649"/>
                  </a:lnTo>
                  <a:lnTo>
                    <a:pt x="112" y="657"/>
                  </a:lnTo>
                  <a:lnTo>
                    <a:pt x="89" y="661"/>
                  </a:lnTo>
                  <a:lnTo>
                    <a:pt x="66" y="657"/>
                  </a:lnTo>
                  <a:lnTo>
                    <a:pt x="46" y="649"/>
                  </a:lnTo>
                  <a:lnTo>
                    <a:pt x="27" y="634"/>
                  </a:lnTo>
                  <a:lnTo>
                    <a:pt x="12" y="615"/>
                  </a:lnTo>
                  <a:lnTo>
                    <a:pt x="2" y="593"/>
                  </a:lnTo>
                  <a:lnTo>
                    <a:pt x="0" y="571"/>
                  </a:lnTo>
                  <a:lnTo>
                    <a:pt x="2" y="548"/>
                  </a:lnTo>
                  <a:lnTo>
                    <a:pt x="12" y="527"/>
                  </a:lnTo>
                  <a:lnTo>
                    <a:pt x="27" y="507"/>
                  </a:lnTo>
                  <a:lnTo>
                    <a:pt x="507" y="27"/>
                  </a:lnTo>
                  <a:lnTo>
                    <a:pt x="527" y="12"/>
                  </a:lnTo>
                  <a:lnTo>
                    <a:pt x="549" y="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4431;p129"/>
            <p:cNvSpPr/>
            <p:nvPr/>
          </p:nvSpPr>
          <p:spPr>
            <a:xfrm>
              <a:off x="7273693" y="2136588"/>
              <a:ext cx="666952" cy="666948"/>
            </a:xfrm>
            <a:custGeom>
              <a:avLst/>
              <a:gdLst/>
              <a:ahLst/>
              <a:cxnLst/>
              <a:rect l="l" t="t" r="r" b="b"/>
              <a:pathLst>
                <a:path w="3870" h="3869" extrusionOk="0">
                  <a:moveTo>
                    <a:pt x="788" y="2351"/>
                  </a:moveTo>
                  <a:lnTo>
                    <a:pt x="569" y="2685"/>
                  </a:lnTo>
                  <a:lnTo>
                    <a:pt x="1183" y="3300"/>
                  </a:lnTo>
                  <a:lnTo>
                    <a:pt x="1519" y="3081"/>
                  </a:lnTo>
                  <a:lnTo>
                    <a:pt x="1217" y="2779"/>
                  </a:lnTo>
                  <a:lnTo>
                    <a:pt x="1181" y="2814"/>
                  </a:lnTo>
                  <a:lnTo>
                    <a:pt x="1161" y="2829"/>
                  </a:lnTo>
                  <a:lnTo>
                    <a:pt x="1141" y="2839"/>
                  </a:lnTo>
                  <a:lnTo>
                    <a:pt x="1118" y="2841"/>
                  </a:lnTo>
                  <a:lnTo>
                    <a:pt x="1095" y="2839"/>
                  </a:lnTo>
                  <a:lnTo>
                    <a:pt x="1073" y="2829"/>
                  </a:lnTo>
                  <a:lnTo>
                    <a:pt x="1054" y="2814"/>
                  </a:lnTo>
                  <a:lnTo>
                    <a:pt x="1039" y="2795"/>
                  </a:lnTo>
                  <a:lnTo>
                    <a:pt x="1031" y="2775"/>
                  </a:lnTo>
                  <a:lnTo>
                    <a:pt x="1027" y="2752"/>
                  </a:lnTo>
                  <a:lnTo>
                    <a:pt x="1031" y="2729"/>
                  </a:lnTo>
                  <a:lnTo>
                    <a:pt x="1039" y="2707"/>
                  </a:lnTo>
                  <a:lnTo>
                    <a:pt x="1054" y="2688"/>
                  </a:lnTo>
                  <a:lnTo>
                    <a:pt x="1089" y="2653"/>
                  </a:lnTo>
                  <a:lnTo>
                    <a:pt x="788" y="2351"/>
                  </a:lnTo>
                  <a:close/>
                  <a:moveTo>
                    <a:pt x="3358" y="178"/>
                  </a:moveTo>
                  <a:lnTo>
                    <a:pt x="3264" y="180"/>
                  </a:lnTo>
                  <a:lnTo>
                    <a:pt x="3171" y="187"/>
                  </a:lnTo>
                  <a:lnTo>
                    <a:pt x="3079" y="199"/>
                  </a:lnTo>
                  <a:lnTo>
                    <a:pt x="2991" y="217"/>
                  </a:lnTo>
                  <a:lnTo>
                    <a:pt x="2905" y="239"/>
                  </a:lnTo>
                  <a:lnTo>
                    <a:pt x="2821" y="264"/>
                  </a:lnTo>
                  <a:lnTo>
                    <a:pt x="2740" y="294"/>
                  </a:lnTo>
                  <a:lnTo>
                    <a:pt x="2663" y="327"/>
                  </a:lnTo>
                  <a:lnTo>
                    <a:pt x="2589" y="362"/>
                  </a:lnTo>
                  <a:lnTo>
                    <a:pt x="2519" y="399"/>
                  </a:lnTo>
                  <a:lnTo>
                    <a:pt x="2452" y="438"/>
                  </a:lnTo>
                  <a:lnTo>
                    <a:pt x="2389" y="478"/>
                  </a:lnTo>
                  <a:lnTo>
                    <a:pt x="2331" y="519"/>
                  </a:lnTo>
                  <a:lnTo>
                    <a:pt x="2277" y="560"/>
                  </a:lnTo>
                  <a:lnTo>
                    <a:pt x="2227" y="600"/>
                  </a:lnTo>
                  <a:lnTo>
                    <a:pt x="2182" y="640"/>
                  </a:lnTo>
                  <a:lnTo>
                    <a:pt x="2141" y="678"/>
                  </a:lnTo>
                  <a:lnTo>
                    <a:pt x="1843" y="977"/>
                  </a:lnTo>
                  <a:lnTo>
                    <a:pt x="1840" y="979"/>
                  </a:lnTo>
                  <a:lnTo>
                    <a:pt x="1529" y="1291"/>
                  </a:lnTo>
                  <a:lnTo>
                    <a:pt x="1402" y="1163"/>
                  </a:lnTo>
                  <a:lnTo>
                    <a:pt x="1520" y="1045"/>
                  </a:lnTo>
                  <a:lnTo>
                    <a:pt x="780" y="1161"/>
                  </a:lnTo>
                  <a:lnTo>
                    <a:pt x="298" y="1643"/>
                  </a:lnTo>
                  <a:lnTo>
                    <a:pt x="897" y="1668"/>
                  </a:lnTo>
                  <a:lnTo>
                    <a:pt x="1148" y="1417"/>
                  </a:lnTo>
                  <a:lnTo>
                    <a:pt x="1167" y="1403"/>
                  </a:lnTo>
                  <a:lnTo>
                    <a:pt x="1189" y="1393"/>
                  </a:lnTo>
                  <a:lnTo>
                    <a:pt x="1211" y="1391"/>
                  </a:lnTo>
                  <a:lnTo>
                    <a:pt x="1234" y="1393"/>
                  </a:lnTo>
                  <a:lnTo>
                    <a:pt x="1256" y="1403"/>
                  </a:lnTo>
                  <a:lnTo>
                    <a:pt x="1275" y="1417"/>
                  </a:lnTo>
                  <a:lnTo>
                    <a:pt x="1289" y="1437"/>
                  </a:lnTo>
                  <a:lnTo>
                    <a:pt x="1298" y="1457"/>
                  </a:lnTo>
                  <a:lnTo>
                    <a:pt x="1302" y="1480"/>
                  </a:lnTo>
                  <a:lnTo>
                    <a:pt x="1298" y="1503"/>
                  </a:lnTo>
                  <a:lnTo>
                    <a:pt x="1289" y="1525"/>
                  </a:lnTo>
                  <a:lnTo>
                    <a:pt x="1275" y="1544"/>
                  </a:lnTo>
                  <a:lnTo>
                    <a:pt x="996" y="1823"/>
                  </a:lnTo>
                  <a:lnTo>
                    <a:pt x="996" y="1823"/>
                  </a:lnTo>
                  <a:lnTo>
                    <a:pt x="755" y="2063"/>
                  </a:lnTo>
                  <a:lnTo>
                    <a:pt x="835" y="2144"/>
                  </a:lnTo>
                  <a:lnTo>
                    <a:pt x="838" y="2147"/>
                  </a:lnTo>
                  <a:lnTo>
                    <a:pt x="1217" y="2526"/>
                  </a:lnTo>
                  <a:lnTo>
                    <a:pt x="2303" y="1439"/>
                  </a:lnTo>
                  <a:lnTo>
                    <a:pt x="2322" y="1425"/>
                  </a:lnTo>
                  <a:lnTo>
                    <a:pt x="2344" y="1416"/>
                  </a:lnTo>
                  <a:lnTo>
                    <a:pt x="2367" y="1412"/>
                  </a:lnTo>
                  <a:lnTo>
                    <a:pt x="2390" y="1416"/>
                  </a:lnTo>
                  <a:lnTo>
                    <a:pt x="2411" y="1425"/>
                  </a:lnTo>
                  <a:lnTo>
                    <a:pt x="2430" y="1439"/>
                  </a:lnTo>
                  <a:lnTo>
                    <a:pt x="2444" y="1458"/>
                  </a:lnTo>
                  <a:lnTo>
                    <a:pt x="2454" y="1480"/>
                  </a:lnTo>
                  <a:lnTo>
                    <a:pt x="2457" y="1503"/>
                  </a:lnTo>
                  <a:lnTo>
                    <a:pt x="2454" y="1526"/>
                  </a:lnTo>
                  <a:lnTo>
                    <a:pt x="2444" y="1547"/>
                  </a:lnTo>
                  <a:lnTo>
                    <a:pt x="2430" y="1566"/>
                  </a:lnTo>
                  <a:lnTo>
                    <a:pt x="1344" y="2653"/>
                  </a:lnTo>
                  <a:lnTo>
                    <a:pt x="1722" y="3031"/>
                  </a:lnTo>
                  <a:lnTo>
                    <a:pt x="1726" y="3034"/>
                  </a:lnTo>
                  <a:lnTo>
                    <a:pt x="1805" y="3114"/>
                  </a:lnTo>
                  <a:lnTo>
                    <a:pt x="2046" y="2872"/>
                  </a:lnTo>
                  <a:lnTo>
                    <a:pt x="2047" y="2872"/>
                  </a:lnTo>
                  <a:lnTo>
                    <a:pt x="2325" y="2593"/>
                  </a:lnTo>
                  <a:lnTo>
                    <a:pt x="2344" y="2579"/>
                  </a:lnTo>
                  <a:lnTo>
                    <a:pt x="2366" y="2571"/>
                  </a:lnTo>
                  <a:lnTo>
                    <a:pt x="2389" y="2568"/>
                  </a:lnTo>
                  <a:lnTo>
                    <a:pt x="2412" y="2571"/>
                  </a:lnTo>
                  <a:lnTo>
                    <a:pt x="2434" y="2579"/>
                  </a:lnTo>
                  <a:lnTo>
                    <a:pt x="2453" y="2593"/>
                  </a:lnTo>
                  <a:lnTo>
                    <a:pt x="2467" y="2613"/>
                  </a:lnTo>
                  <a:lnTo>
                    <a:pt x="2476" y="2635"/>
                  </a:lnTo>
                  <a:lnTo>
                    <a:pt x="2478" y="2657"/>
                  </a:lnTo>
                  <a:lnTo>
                    <a:pt x="2476" y="2680"/>
                  </a:lnTo>
                  <a:lnTo>
                    <a:pt x="2467" y="2702"/>
                  </a:lnTo>
                  <a:lnTo>
                    <a:pt x="2453" y="2720"/>
                  </a:lnTo>
                  <a:lnTo>
                    <a:pt x="2202" y="2971"/>
                  </a:lnTo>
                  <a:lnTo>
                    <a:pt x="2227" y="3570"/>
                  </a:lnTo>
                  <a:lnTo>
                    <a:pt x="2709" y="3089"/>
                  </a:lnTo>
                  <a:lnTo>
                    <a:pt x="2824" y="2350"/>
                  </a:lnTo>
                  <a:lnTo>
                    <a:pt x="2707" y="2467"/>
                  </a:lnTo>
                  <a:lnTo>
                    <a:pt x="2687" y="2481"/>
                  </a:lnTo>
                  <a:lnTo>
                    <a:pt x="2666" y="2490"/>
                  </a:lnTo>
                  <a:lnTo>
                    <a:pt x="2643" y="2493"/>
                  </a:lnTo>
                  <a:lnTo>
                    <a:pt x="2621" y="2490"/>
                  </a:lnTo>
                  <a:lnTo>
                    <a:pt x="2599" y="2481"/>
                  </a:lnTo>
                  <a:lnTo>
                    <a:pt x="2580" y="2467"/>
                  </a:lnTo>
                  <a:lnTo>
                    <a:pt x="2565" y="2447"/>
                  </a:lnTo>
                  <a:lnTo>
                    <a:pt x="2556" y="2426"/>
                  </a:lnTo>
                  <a:lnTo>
                    <a:pt x="2553" y="2404"/>
                  </a:lnTo>
                  <a:lnTo>
                    <a:pt x="2556" y="2381"/>
                  </a:lnTo>
                  <a:lnTo>
                    <a:pt x="2565" y="2359"/>
                  </a:lnTo>
                  <a:lnTo>
                    <a:pt x="2580" y="2340"/>
                  </a:lnTo>
                  <a:lnTo>
                    <a:pt x="2892" y="2027"/>
                  </a:lnTo>
                  <a:lnTo>
                    <a:pt x="2892" y="2027"/>
                  </a:lnTo>
                  <a:lnTo>
                    <a:pt x="3192" y="1728"/>
                  </a:lnTo>
                  <a:lnTo>
                    <a:pt x="3230" y="1688"/>
                  </a:lnTo>
                  <a:lnTo>
                    <a:pt x="3270" y="1643"/>
                  </a:lnTo>
                  <a:lnTo>
                    <a:pt x="3311" y="1592"/>
                  </a:lnTo>
                  <a:lnTo>
                    <a:pt x="3352" y="1538"/>
                  </a:lnTo>
                  <a:lnTo>
                    <a:pt x="3392" y="1480"/>
                  </a:lnTo>
                  <a:lnTo>
                    <a:pt x="3432" y="1417"/>
                  </a:lnTo>
                  <a:lnTo>
                    <a:pt x="3471" y="1351"/>
                  </a:lnTo>
                  <a:lnTo>
                    <a:pt x="3508" y="1280"/>
                  </a:lnTo>
                  <a:lnTo>
                    <a:pt x="3544" y="1206"/>
                  </a:lnTo>
                  <a:lnTo>
                    <a:pt x="3577" y="1129"/>
                  </a:lnTo>
                  <a:lnTo>
                    <a:pt x="3606" y="1049"/>
                  </a:lnTo>
                  <a:lnTo>
                    <a:pt x="3632" y="966"/>
                  </a:lnTo>
                  <a:lnTo>
                    <a:pt x="3654" y="879"/>
                  </a:lnTo>
                  <a:lnTo>
                    <a:pt x="3671" y="791"/>
                  </a:lnTo>
                  <a:lnTo>
                    <a:pt x="3683" y="700"/>
                  </a:lnTo>
                  <a:lnTo>
                    <a:pt x="3690" y="607"/>
                  </a:lnTo>
                  <a:lnTo>
                    <a:pt x="3691" y="512"/>
                  </a:lnTo>
                  <a:lnTo>
                    <a:pt x="3685" y="415"/>
                  </a:lnTo>
                  <a:lnTo>
                    <a:pt x="3673" y="317"/>
                  </a:lnTo>
                  <a:lnTo>
                    <a:pt x="3653" y="217"/>
                  </a:lnTo>
                  <a:lnTo>
                    <a:pt x="3554" y="198"/>
                  </a:lnTo>
                  <a:lnTo>
                    <a:pt x="3456" y="184"/>
                  </a:lnTo>
                  <a:lnTo>
                    <a:pt x="3358" y="178"/>
                  </a:lnTo>
                  <a:close/>
                  <a:moveTo>
                    <a:pt x="3347" y="0"/>
                  </a:moveTo>
                  <a:lnTo>
                    <a:pt x="3450" y="4"/>
                  </a:lnTo>
                  <a:lnTo>
                    <a:pt x="3551" y="15"/>
                  </a:lnTo>
                  <a:lnTo>
                    <a:pt x="3651" y="33"/>
                  </a:lnTo>
                  <a:lnTo>
                    <a:pt x="3751" y="56"/>
                  </a:lnTo>
                  <a:lnTo>
                    <a:pt x="3772" y="66"/>
                  </a:lnTo>
                  <a:lnTo>
                    <a:pt x="3790" y="81"/>
                  </a:lnTo>
                  <a:lnTo>
                    <a:pt x="3804" y="99"/>
                  </a:lnTo>
                  <a:lnTo>
                    <a:pt x="3813" y="119"/>
                  </a:lnTo>
                  <a:lnTo>
                    <a:pt x="3838" y="218"/>
                  </a:lnTo>
                  <a:lnTo>
                    <a:pt x="3854" y="318"/>
                  </a:lnTo>
                  <a:lnTo>
                    <a:pt x="3865" y="420"/>
                  </a:lnTo>
                  <a:lnTo>
                    <a:pt x="3870" y="523"/>
                  </a:lnTo>
                  <a:lnTo>
                    <a:pt x="3869" y="626"/>
                  </a:lnTo>
                  <a:lnTo>
                    <a:pt x="3861" y="730"/>
                  </a:lnTo>
                  <a:lnTo>
                    <a:pt x="3845" y="834"/>
                  </a:lnTo>
                  <a:lnTo>
                    <a:pt x="3824" y="938"/>
                  </a:lnTo>
                  <a:lnTo>
                    <a:pt x="3796" y="1042"/>
                  </a:lnTo>
                  <a:lnTo>
                    <a:pt x="3763" y="1144"/>
                  </a:lnTo>
                  <a:lnTo>
                    <a:pt x="3723" y="1243"/>
                  </a:lnTo>
                  <a:lnTo>
                    <a:pt x="3678" y="1341"/>
                  </a:lnTo>
                  <a:lnTo>
                    <a:pt x="3629" y="1438"/>
                  </a:lnTo>
                  <a:lnTo>
                    <a:pt x="3574" y="1530"/>
                  </a:lnTo>
                  <a:lnTo>
                    <a:pt x="3515" y="1619"/>
                  </a:lnTo>
                  <a:lnTo>
                    <a:pt x="3453" y="1704"/>
                  </a:lnTo>
                  <a:lnTo>
                    <a:pt x="3387" y="1782"/>
                  </a:lnTo>
                  <a:lnTo>
                    <a:pt x="3319" y="1854"/>
                  </a:lnTo>
                  <a:lnTo>
                    <a:pt x="3040" y="2133"/>
                  </a:lnTo>
                  <a:lnTo>
                    <a:pt x="2882" y="3145"/>
                  </a:lnTo>
                  <a:lnTo>
                    <a:pt x="2877" y="3163"/>
                  </a:lnTo>
                  <a:lnTo>
                    <a:pt x="2869" y="3180"/>
                  </a:lnTo>
                  <a:lnTo>
                    <a:pt x="2856" y="3195"/>
                  </a:lnTo>
                  <a:lnTo>
                    <a:pt x="2209" y="3842"/>
                  </a:lnTo>
                  <a:lnTo>
                    <a:pt x="2190" y="3857"/>
                  </a:lnTo>
                  <a:lnTo>
                    <a:pt x="2169" y="3865"/>
                  </a:lnTo>
                  <a:lnTo>
                    <a:pt x="2145" y="3869"/>
                  </a:lnTo>
                  <a:lnTo>
                    <a:pt x="2129" y="3867"/>
                  </a:lnTo>
                  <a:lnTo>
                    <a:pt x="2112" y="3863"/>
                  </a:lnTo>
                  <a:lnTo>
                    <a:pt x="2094" y="3853"/>
                  </a:lnTo>
                  <a:lnTo>
                    <a:pt x="2078" y="3839"/>
                  </a:lnTo>
                  <a:lnTo>
                    <a:pt x="2066" y="3823"/>
                  </a:lnTo>
                  <a:lnTo>
                    <a:pt x="2059" y="3803"/>
                  </a:lnTo>
                  <a:lnTo>
                    <a:pt x="2055" y="3783"/>
                  </a:lnTo>
                  <a:lnTo>
                    <a:pt x="2029" y="3144"/>
                  </a:lnTo>
                  <a:lnTo>
                    <a:pt x="1868" y="3305"/>
                  </a:lnTo>
                  <a:lnTo>
                    <a:pt x="1850" y="3319"/>
                  </a:lnTo>
                  <a:lnTo>
                    <a:pt x="1828" y="3328"/>
                  </a:lnTo>
                  <a:lnTo>
                    <a:pt x="1805" y="3330"/>
                  </a:lnTo>
                  <a:lnTo>
                    <a:pt x="1782" y="3328"/>
                  </a:lnTo>
                  <a:lnTo>
                    <a:pt x="1761" y="3319"/>
                  </a:lnTo>
                  <a:lnTo>
                    <a:pt x="1741" y="3305"/>
                  </a:lnTo>
                  <a:lnTo>
                    <a:pt x="1648" y="3211"/>
                  </a:lnTo>
                  <a:lnTo>
                    <a:pt x="1221" y="3490"/>
                  </a:lnTo>
                  <a:lnTo>
                    <a:pt x="1202" y="3499"/>
                  </a:lnTo>
                  <a:lnTo>
                    <a:pt x="1182" y="3504"/>
                  </a:lnTo>
                  <a:lnTo>
                    <a:pt x="1163" y="3504"/>
                  </a:lnTo>
                  <a:lnTo>
                    <a:pt x="1142" y="3499"/>
                  </a:lnTo>
                  <a:lnTo>
                    <a:pt x="1124" y="3491"/>
                  </a:lnTo>
                  <a:lnTo>
                    <a:pt x="1108" y="3477"/>
                  </a:lnTo>
                  <a:lnTo>
                    <a:pt x="391" y="2761"/>
                  </a:lnTo>
                  <a:lnTo>
                    <a:pt x="377" y="2744"/>
                  </a:lnTo>
                  <a:lnTo>
                    <a:pt x="369" y="2726"/>
                  </a:lnTo>
                  <a:lnTo>
                    <a:pt x="364" y="2707"/>
                  </a:lnTo>
                  <a:lnTo>
                    <a:pt x="365" y="2686"/>
                  </a:lnTo>
                  <a:lnTo>
                    <a:pt x="369" y="2667"/>
                  </a:lnTo>
                  <a:lnTo>
                    <a:pt x="378" y="2648"/>
                  </a:lnTo>
                  <a:lnTo>
                    <a:pt x="658" y="2220"/>
                  </a:lnTo>
                  <a:lnTo>
                    <a:pt x="565" y="2127"/>
                  </a:lnTo>
                  <a:lnTo>
                    <a:pt x="550" y="2108"/>
                  </a:lnTo>
                  <a:lnTo>
                    <a:pt x="540" y="2086"/>
                  </a:lnTo>
                  <a:lnTo>
                    <a:pt x="538" y="2063"/>
                  </a:lnTo>
                  <a:lnTo>
                    <a:pt x="540" y="2042"/>
                  </a:lnTo>
                  <a:lnTo>
                    <a:pt x="550" y="2020"/>
                  </a:lnTo>
                  <a:lnTo>
                    <a:pt x="565" y="2001"/>
                  </a:lnTo>
                  <a:lnTo>
                    <a:pt x="724" y="1840"/>
                  </a:lnTo>
                  <a:lnTo>
                    <a:pt x="86" y="1813"/>
                  </a:lnTo>
                  <a:lnTo>
                    <a:pt x="66" y="1810"/>
                  </a:lnTo>
                  <a:lnTo>
                    <a:pt x="46" y="1803"/>
                  </a:lnTo>
                  <a:lnTo>
                    <a:pt x="29" y="1790"/>
                  </a:lnTo>
                  <a:lnTo>
                    <a:pt x="16" y="1775"/>
                  </a:lnTo>
                  <a:lnTo>
                    <a:pt x="6" y="1757"/>
                  </a:lnTo>
                  <a:lnTo>
                    <a:pt x="0" y="1736"/>
                  </a:lnTo>
                  <a:lnTo>
                    <a:pt x="0" y="1716"/>
                  </a:lnTo>
                  <a:lnTo>
                    <a:pt x="4" y="1695"/>
                  </a:lnTo>
                  <a:lnTo>
                    <a:pt x="12" y="1677"/>
                  </a:lnTo>
                  <a:lnTo>
                    <a:pt x="26" y="1660"/>
                  </a:lnTo>
                  <a:lnTo>
                    <a:pt x="673" y="1013"/>
                  </a:lnTo>
                  <a:lnTo>
                    <a:pt x="688" y="1002"/>
                  </a:lnTo>
                  <a:lnTo>
                    <a:pt x="705" y="993"/>
                  </a:lnTo>
                  <a:lnTo>
                    <a:pt x="723" y="989"/>
                  </a:lnTo>
                  <a:lnTo>
                    <a:pt x="1735" y="830"/>
                  </a:lnTo>
                  <a:lnTo>
                    <a:pt x="2014" y="550"/>
                  </a:lnTo>
                  <a:lnTo>
                    <a:pt x="2087" y="483"/>
                  </a:lnTo>
                  <a:lnTo>
                    <a:pt x="2167" y="417"/>
                  </a:lnTo>
                  <a:lnTo>
                    <a:pt x="2251" y="355"/>
                  </a:lnTo>
                  <a:lnTo>
                    <a:pt x="2339" y="295"/>
                  </a:lnTo>
                  <a:lnTo>
                    <a:pt x="2432" y="241"/>
                  </a:lnTo>
                  <a:lnTo>
                    <a:pt x="2528" y="192"/>
                  </a:lnTo>
                  <a:lnTo>
                    <a:pt x="2626" y="147"/>
                  </a:lnTo>
                  <a:lnTo>
                    <a:pt x="2725" y="108"/>
                  </a:lnTo>
                  <a:lnTo>
                    <a:pt x="2829" y="74"/>
                  </a:lnTo>
                  <a:lnTo>
                    <a:pt x="2933" y="47"/>
                  </a:lnTo>
                  <a:lnTo>
                    <a:pt x="3037" y="25"/>
                  </a:lnTo>
                  <a:lnTo>
                    <a:pt x="3140" y="10"/>
                  </a:lnTo>
                  <a:lnTo>
                    <a:pt x="3244" y="2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4432;p129"/>
            <p:cNvSpPr/>
            <p:nvPr/>
          </p:nvSpPr>
          <p:spPr>
            <a:xfrm>
              <a:off x="7356416" y="2730292"/>
              <a:ext cx="89616" cy="90478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433" y="0"/>
                  </a:moveTo>
                  <a:lnTo>
                    <a:pt x="455" y="4"/>
                  </a:lnTo>
                  <a:lnTo>
                    <a:pt x="477" y="12"/>
                  </a:lnTo>
                  <a:lnTo>
                    <a:pt x="496" y="27"/>
                  </a:lnTo>
                  <a:lnTo>
                    <a:pt x="511" y="46"/>
                  </a:lnTo>
                  <a:lnTo>
                    <a:pt x="519" y="68"/>
                  </a:lnTo>
                  <a:lnTo>
                    <a:pt x="523" y="91"/>
                  </a:lnTo>
                  <a:lnTo>
                    <a:pt x="519" y="112"/>
                  </a:lnTo>
                  <a:lnTo>
                    <a:pt x="511" y="134"/>
                  </a:lnTo>
                  <a:lnTo>
                    <a:pt x="496" y="153"/>
                  </a:lnTo>
                  <a:lnTo>
                    <a:pt x="153" y="496"/>
                  </a:lnTo>
                  <a:lnTo>
                    <a:pt x="134" y="511"/>
                  </a:lnTo>
                  <a:lnTo>
                    <a:pt x="113" y="519"/>
                  </a:lnTo>
                  <a:lnTo>
                    <a:pt x="90" y="523"/>
                  </a:lnTo>
                  <a:lnTo>
                    <a:pt x="67" y="519"/>
                  </a:lnTo>
                  <a:lnTo>
                    <a:pt x="46" y="511"/>
                  </a:lnTo>
                  <a:lnTo>
                    <a:pt x="26" y="496"/>
                  </a:lnTo>
                  <a:lnTo>
                    <a:pt x="12" y="477"/>
                  </a:lnTo>
                  <a:lnTo>
                    <a:pt x="3" y="455"/>
                  </a:lnTo>
                  <a:lnTo>
                    <a:pt x="0" y="432"/>
                  </a:lnTo>
                  <a:lnTo>
                    <a:pt x="3" y="409"/>
                  </a:lnTo>
                  <a:lnTo>
                    <a:pt x="12" y="389"/>
                  </a:lnTo>
                  <a:lnTo>
                    <a:pt x="26" y="370"/>
                  </a:lnTo>
                  <a:lnTo>
                    <a:pt x="369" y="27"/>
                  </a:lnTo>
                  <a:lnTo>
                    <a:pt x="389" y="12"/>
                  </a:lnTo>
                  <a:lnTo>
                    <a:pt x="411" y="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619625" y="253385"/>
            <a:ext cx="52797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Разработка инновационного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305" y="1123496"/>
            <a:ext cx="167699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99661" y="2330969"/>
            <a:ext cx="10039929" cy="1077218"/>
          </a:xfrm>
          <a:prstGeom prst="rect">
            <a:avLst/>
          </a:prstGeom>
          <a:solidFill>
            <a:srgbClr val="CD63C8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1. С учетом критериев оценки проектов в конкурсе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на статус «региональная инновационная площадка»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99661" y="3869944"/>
            <a:ext cx="10039929" cy="1077218"/>
          </a:xfrm>
          <a:prstGeom prst="rect">
            <a:avLst/>
          </a:prstGeom>
          <a:solidFill>
            <a:srgbClr val="CD63C8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2. Оформление пакета документов и подача их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на рассмотрение до 1 мая 2023 г.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4394;p129"/>
          <p:cNvGrpSpPr/>
          <p:nvPr/>
        </p:nvGrpSpPr>
        <p:grpSpPr>
          <a:xfrm>
            <a:off x="480066" y="468071"/>
            <a:ext cx="1112363" cy="1111942"/>
            <a:chOff x="2805832" y="1733550"/>
            <a:chExt cx="1512742" cy="1490258"/>
          </a:xfrm>
        </p:grpSpPr>
        <p:sp>
          <p:nvSpPr>
            <p:cNvPr id="22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solidFill>
              <a:srgbClr val="9900CC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4418;p129"/>
          <p:cNvGrpSpPr/>
          <p:nvPr/>
        </p:nvGrpSpPr>
        <p:grpSpPr>
          <a:xfrm>
            <a:off x="774360" y="804146"/>
            <a:ext cx="638880" cy="485824"/>
            <a:chOff x="3127784" y="2153121"/>
            <a:chExt cx="868836" cy="651116"/>
          </a:xfrm>
        </p:grpSpPr>
        <p:sp>
          <p:nvSpPr>
            <p:cNvPr id="30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80852" y="742392"/>
            <a:ext cx="7168565" cy="584775"/>
          </a:xfrm>
          <a:prstGeom prst="rect">
            <a:avLst/>
          </a:prstGeom>
          <a:solidFill>
            <a:srgbClr val="9900CC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КРИТЕРИИ ОЦЕНКИ ЗАЯВОК (проектов)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395" y="1665086"/>
            <a:ext cx="2773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Критерий 1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1394" y="2702942"/>
            <a:ext cx="2991301" cy="310550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3512695" y="1776575"/>
            <a:ext cx="84344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Востребованность проекта/программы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для </a:t>
            </a:r>
            <a:r>
              <a:rPr lang="ru-RU" sz="3200" dirty="0">
                <a:solidFill>
                  <a:schemeClr val="bg1"/>
                </a:solidFill>
              </a:rPr>
              <a:t>системы образования Самарской </a:t>
            </a:r>
            <a:r>
              <a:rPr lang="ru-RU" sz="32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	1.1 Актуальность заявленной темы для образования Самарской области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	1.2 Новизна (</a:t>
            </a:r>
            <a:r>
              <a:rPr lang="ru-RU" sz="2400" dirty="0" err="1">
                <a:solidFill>
                  <a:schemeClr val="bg1"/>
                </a:solidFill>
              </a:rPr>
              <a:t>инновационность</a:t>
            </a:r>
            <a:r>
              <a:rPr lang="ru-RU" sz="2400" dirty="0">
                <a:solidFill>
                  <a:schemeClr val="bg1"/>
                </a:solidFill>
              </a:rPr>
              <a:t>) проектной идеи </a:t>
            </a:r>
          </a:p>
          <a:p>
            <a:r>
              <a:rPr lang="ru-RU" sz="2400" dirty="0">
                <a:solidFill>
                  <a:schemeClr val="bg1"/>
                </a:solidFill>
              </a:rPr>
              <a:t>	1.3 Масштабность инновационного проекта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	1.4 Системность инновационного проекта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	1.5 Эффективность инновационного проекта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	1.6 </a:t>
            </a:r>
            <a:r>
              <a:rPr lang="ru-RU" sz="2400" dirty="0" err="1">
                <a:solidFill>
                  <a:schemeClr val="bg1"/>
                </a:solidFill>
              </a:rPr>
              <a:t>Транслируемость</a:t>
            </a:r>
            <a:r>
              <a:rPr lang="ru-RU" sz="2400" dirty="0">
                <a:solidFill>
                  <a:schemeClr val="bg1"/>
                </a:solidFill>
              </a:rPr>
              <a:t> проектной идеи</a:t>
            </a:r>
          </a:p>
        </p:txBody>
      </p:sp>
    </p:spTree>
    <p:extLst>
      <p:ext uri="{BB962C8B-B14F-4D97-AF65-F5344CB8AC3E}">
        <p14:creationId xmlns:p14="http://schemas.microsoft.com/office/powerpoint/2010/main" val="40960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4394;p129"/>
          <p:cNvGrpSpPr/>
          <p:nvPr/>
        </p:nvGrpSpPr>
        <p:grpSpPr>
          <a:xfrm>
            <a:off x="480066" y="468071"/>
            <a:ext cx="1112363" cy="1111942"/>
            <a:chOff x="2805832" y="1733550"/>
            <a:chExt cx="1512742" cy="1490258"/>
          </a:xfrm>
        </p:grpSpPr>
        <p:sp>
          <p:nvSpPr>
            <p:cNvPr id="22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solidFill>
              <a:srgbClr val="9900CC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4418;p129"/>
          <p:cNvGrpSpPr/>
          <p:nvPr/>
        </p:nvGrpSpPr>
        <p:grpSpPr>
          <a:xfrm>
            <a:off x="774360" y="804146"/>
            <a:ext cx="638880" cy="485824"/>
            <a:chOff x="3127784" y="2153121"/>
            <a:chExt cx="868836" cy="651116"/>
          </a:xfrm>
        </p:grpSpPr>
        <p:sp>
          <p:nvSpPr>
            <p:cNvPr id="30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80852" y="742392"/>
            <a:ext cx="7168565" cy="584775"/>
          </a:xfrm>
          <a:prstGeom prst="rect">
            <a:avLst/>
          </a:prstGeom>
          <a:solidFill>
            <a:srgbClr val="9900CC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КРИТЕРИИ ОЦЕНКИ ЗАЯВОК (проектов)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395" y="1665086"/>
            <a:ext cx="2773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Критерий </a:t>
            </a:r>
            <a:r>
              <a:rPr lang="ru-RU" sz="4000" dirty="0" smtClean="0">
                <a:solidFill>
                  <a:schemeClr val="bg1"/>
                </a:solidFill>
              </a:rPr>
              <a:t>2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2656" y="1665086"/>
            <a:ext cx="84344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Содержательная, организационная и техническая проработанность проекта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2.1 </a:t>
            </a:r>
            <a:r>
              <a:rPr lang="ru-RU" sz="2400" dirty="0">
                <a:solidFill>
                  <a:schemeClr val="bg1"/>
                </a:solidFill>
              </a:rPr>
              <a:t>Корректность формулировки темы проекта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2.2 </a:t>
            </a:r>
            <a:r>
              <a:rPr lang="ru-RU" sz="2400" dirty="0">
                <a:solidFill>
                  <a:schemeClr val="bg1"/>
                </a:solidFill>
              </a:rPr>
              <a:t>Полнота инновационного проекта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2.3 Согласованность структурных частей проекта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2.4 Соответствие инициативы нормативным документам РФ, Самарской области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2.5 Степень встраивания инновационного проекта в нормативно-правовое поле субъекта инновации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4243" y="2710890"/>
            <a:ext cx="3050987" cy="2940401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652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4394;p129"/>
          <p:cNvGrpSpPr/>
          <p:nvPr/>
        </p:nvGrpSpPr>
        <p:grpSpPr>
          <a:xfrm>
            <a:off x="480066" y="468071"/>
            <a:ext cx="1112363" cy="1111942"/>
            <a:chOff x="2805832" y="1733550"/>
            <a:chExt cx="1512742" cy="1490258"/>
          </a:xfrm>
        </p:grpSpPr>
        <p:sp>
          <p:nvSpPr>
            <p:cNvPr id="22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solidFill>
              <a:srgbClr val="9900CC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4418;p129"/>
          <p:cNvGrpSpPr/>
          <p:nvPr/>
        </p:nvGrpSpPr>
        <p:grpSpPr>
          <a:xfrm>
            <a:off x="774360" y="804146"/>
            <a:ext cx="638880" cy="485824"/>
            <a:chOff x="3127784" y="2153121"/>
            <a:chExt cx="868836" cy="651116"/>
          </a:xfrm>
        </p:grpSpPr>
        <p:sp>
          <p:nvSpPr>
            <p:cNvPr id="30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80852" y="742392"/>
            <a:ext cx="7168565" cy="584775"/>
          </a:xfrm>
          <a:prstGeom prst="rect">
            <a:avLst/>
          </a:prstGeom>
          <a:solidFill>
            <a:srgbClr val="9900CC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КРИТЕРИИ ОЦЕНКИ ЗАЯВОК (проектов)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395" y="1665086"/>
            <a:ext cx="2773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Критерий 3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2656" y="1665086"/>
            <a:ext cx="84344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Наличие предпосылок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для </a:t>
            </a:r>
            <a:r>
              <a:rPr lang="ru-RU" sz="3200" dirty="0">
                <a:solidFill>
                  <a:schemeClr val="bg1"/>
                </a:solidFill>
              </a:rPr>
              <a:t>осуществления проекта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3.1 Реалистичность инновационного проекта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3.2 Реализуемость инновационного проекта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3.3 </a:t>
            </a:r>
            <a:r>
              <a:rPr lang="ru-RU" sz="2400" dirty="0" err="1">
                <a:solidFill>
                  <a:schemeClr val="bg1"/>
                </a:solidFill>
              </a:rPr>
              <a:t>Инструментальность</a:t>
            </a:r>
            <a:r>
              <a:rPr lang="ru-RU" sz="2400" dirty="0">
                <a:solidFill>
                  <a:schemeClr val="bg1"/>
                </a:solidFill>
              </a:rPr>
              <a:t> (управляемость) проекта 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3.4 Обоснованность устойчивости результатов проекта (программы) после окончания его реализации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3954" y="2478415"/>
            <a:ext cx="3139989" cy="3337769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137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4394;p129"/>
          <p:cNvGrpSpPr/>
          <p:nvPr/>
        </p:nvGrpSpPr>
        <p:grpSpPr>
          <a:xfrm>
            <a:off x="480066" y="468071"/>
            <a:ext cx="1112363" cy="1111942"/>
            <a:chOff x="2805832" y="1733550"/>
            <a:chExt cx="1512742" cy="1490258"/>
          </a:xfrm>
        </p:grpSpPr>
        <p:sp>
          <p:nvSpPr>
            <p:cNvPr id="22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solidFill>
              <a:srgbClr val="9900CC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4418;p129"/>
          <p:cNvGrpSpPr/>
          <p:nvPr/>
        </p:nvGrpSpPr>
        <p:grpSpPr>
          <a:xfrm>
            <a:off x="774360" y="804146"/>
            <a:ext cx="638880" cy="485824"/>
            <a:chOff x="3127784" y="2153121"/>
            <a:chExt cx="868836" cy="651116"/>
          </a:xfrm>
        </p:grpSpPr>
        <p:sp>
          <p:nvSpPr>
            <p:cNvPr id="30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656971" y="398936"/>
            <a:ext cx="63786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ПОДАЧА ПАКЕТА ДОКУМЕНТОВ</a:t>
            </a:r>
          </a:p>
          <a:p>
            <a:pPr algn="r"/>
            <a:r>
              <a:rPr lang="ru-RU" sz="3200" b="1" dirty="0">
                <a:solidFill>
                  <a:schemeClr val="bg1"/>
                </a:solidFill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</a:rPr>
              <a:t>о 1 мая 2023 г.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1833506429"/>
              </p:ext>
            </p:extLst>
          </p:nvPr>
        </p:nvGraphicFramePr>
        <p:xfrm>
          <a:off x="326392" y="1664031"/>
          <a:ext cx="6869538" cy="502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6460281" y="2189619"/>
            <a:ext cx="2983522" cy="1797274"/>
          </a:xfrm>
          <a:prstGeom prst="round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Электронный пакет документов </a:t>
            </a:r>
            <a:endParaRPr lang="en-US" dirty="0" smtClean="0"/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pdf </a:t>
            </a:r>
            <a:r>
              <a:rPr lang="ru-RU" dirty="0" smtClean="0"/>
              <a:t>и </a:t>
            </a:r>
            <a:r>
              <a:rPr lang="en-US" dirty="0" smtClean="0"/>
              <a:t>word)</a:t>
            </a:r>
          </a:p>
          <a:p>
            <a:pPr algn="ctr"/>
            <a:r>
              <a:rPr lang="ru-RU" dirty="0" smtClean="0"/>
              <a:t>Архив с названием</a:t>
            </a:r>
          </a:p>
          <a:p>
            <a:pPr algn="ctr"/>
            <a:r>
              <a:rPr lang="ru-RU" dirty="0" smtClean="0"/>
              <a:t>Заявка статус РИП 2023_ТМК</a:t>
            </a:r>
            <a:endParaRPr lang="ru-RU" dirty="0"/>
          </a:p>
        </p:txBody>
      </p:sp>
      <p:cxnSp>
        <p:nvCxnSpPr>
          <p:cNvPr id="37" name="Прямая со стрелкой 36"/>
          <p:cNvCxnSpPr>
            <a:endCxn id="36" idx="1"/>
          </p:cNvCxnSpPr>
          <p:nvPr/>
        </p:nvCxnSpPr>
        <p:spPr>
          <a:xfrm flipV="1">
            <a:off x="6100997" y="3088256"/>
            <a:ext cx="359284" cy="1086514"/>
          </a:xfrm>
          <a:prstGeom prst="straightConnector1">
            <a:avLst/>
          </a:prstGeom>
          <a:ln w="4445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100997" y="4143448"/>
            <a:ext cx="292526" cy="1247732"/>
          </a:xfrm>
          <a:prstGeom prst="straightConnector1">
            <a:avLst/>
          </a:prstGeom>
          <a:ln w="4445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авая фигурная скобка 39"/>
          <p:cNvSpPr/>
          <p:nvPr/>
        </p:nvSpPr>
        <p:spPr>
          <a:xfrm>
            <a:off x="9338389" y="2154518"/>
            <a:ext cx="419724" cy="4539339"/>
          </a:xfrm>
          <a:prstGeom prst="rightBrace">
            <a:avLst/>
          </a:prstGeom>
          <a:ln w="38100">
            <a:solidFill>
              <a:srgbClr val="FFDB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29610" y="4213442"/>
            <a:ext cx="3050279" cy="2241576"/>
          </a:xfrm>
          <a:prstGeom prst="round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Бумажный вариант пакета документов </a:t>
            </a:r>
            <a:endParaRPr lang="en-US" dirty="0" smtClean="0"/>
          </a:p>
          <a:p>
            <a:pPr algn="ctr"/>
            <a:r>
              <a:rPr lang="ru-RU" dirty="0" smtClean="0"/>
              <a:t>(с подписью руководителя</a:t>
            </a:r>
            <a:r>
              <a:rPr lang="en-US" dirty="0" smtClean="0"/>
              <a:t>)</a:t>
            </a:r>
          </a:p>
          <a:p>
            <a:pPr algn="ctr"/>
            <a:r>
              <a:rPr lang="ru-RU" dirty="0" smtClean="0"/>
              <a:t>В твердой папке – каждый документ в отдельном файле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4394;p129"/>
          <p:cNvGrpSpPr/>
          <p:nvPr/>
        </p:nvGrpSpPr>
        <p:grpSpPr>
          <a:xfrm>
            <a:off x="480066" y="468071"/>
            <a:ext cx="1112363" cy="1111942"/>
            <a:chOff x="2805832" y="1733550"/>
            <a:chExt cx="1512742" cy="1490258"/>
          </a:xfrm>
        </p:grpSpPr>
        <p:sp>
          <p:nvSpPr>
            <p:cNvPr id="22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solidFill>
              <a:srgbClr val="9900CC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4418;p129"/>
          <p:cNvGrpSpPr/>
          <p:nvPr/>
        </p:nvGrpSpPr>
        <p:grpSpPr>
          <a:xfrm>
            <a:off x="774360" y="804146"/>
            <a:ext cx="638880" cy="485824"/>
            <a:chOff x="3127784" y="2153121"/>
            <a:chExt cx="868836" cy="651116"/>
          </a:xfrm>
        </p:grpSpPr>
        <p:sp>
          <p:nvSpPr>
            <p:cNvPr id="30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617227" y="358290"/>
            <a:ext cx="32512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СРОКИ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9" name="Параллелограмм 48"/>
          <p:cNvSpPr/>
          <p:nvPr/>
        </p:nvSpPr>
        <p:spPr>
          <a:xfrm>
            <a:off x="5168853" y="2423976"/>
            <a:ext cx="6632620" cy="901521"/>
          </a:xfrm>
          <a:prstGeom prst="parallelogram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</a:t>
            </a:r>
            <a:r>
              <a:rPr lang="ru-RU" sz="3600" b="1" dirty="0" smtClean="0"/>
              <a:t>1 мая 2023 </a:t>
            </a:r>
            <a:r>
              <a:rPr lang="ru-RU" sz="3200" b="1" dirty="0" smtClean="0"/>
              <a:t>года </a:t>
            </a:r>
            <a:r>
              <a:rPr lang="ru-RU" dirty="0" smtClean="0"/>
              <a:t>– </a:t>
            </a:r>
          </a:p>
          <a:p>
            <a:pPr algn="ctr"/>
            <a:r>
              <a:rPr lang="ru-RU" dirty="0" smtClean="0"/>
              <a:t>подача пакета документов</a:t>
            </a:r>
            <a:endParaRPr lang="ru-RU" dirty="0"/>
          </a:p>
        </p:txBody>
      </p:sp>
      <p:sp>
        <p:nvSpPr>
          <p:cNvPr id="50" name="Параллелограмм 49"/>
          <p:cNvSpPr/>
          <p:nvPr/>
        </p:nvSpPr>
        <p:spPr>
          <a:xfrm>
            <a:off x="3762909" y="3459230"/>
            <a:ext cx="6632620" cy="901521"/>
          </a:xfrm>
          <a:prstGeom prst="parallelogram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июнь 2023 </a:t>
            </a:r>
            <a:r>
              <a:rPr lang="ru-RU" sz="3200" b="1" dirty="0"/>
              <a:t>года </a:t>
            </a:r>
            <a:r>
              <a:rPr lang="ru-RU" dirty="0"/>
              <a:t>– </a:t>
            </a:r>
          </a:p>
          <a:p>
            <a:pPr algn="ctr"/>
            <a:r>
              <a:rPr lang="ru-RU" dirty="0" smtClean="0"/>
              <a:t>экспертиза документов</a:t>
            </a:r>
            <a:endParaRPr lang="ru-RU" dirty="0"/>
          </a:p>
        </p:txBody>
      </p:sp>
      <p:sp>
        <p:nvSpPr>
          <p:cNvPr id="51" name="Параллелограмм 50"/>
          <p:cNvSpPr/>
          <p:nvPr/>
        </p:nvSpPr>
        <p:spPr>
          <a:xfrm>
            <a:off x="2140172" y="4494484"/>
            <a:ext cx="6632620" cy="1021625"/>
          </a:xfrm>
          <a:prstGeom prst="parallelogram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 </a:t>
            </a:r>
            <a:r>
              <a:rPr lang="ru-RU" sz="3200" b="1" dirty="0" smtClean="0"/>
              <a:t>15 августа 2023 </a:t>
            </a:r>
            <a:r>
              <a:rPr lang="ru-RU" sz="3200" b="1" dirty="0"/>
              <a:t>года </a:t>
            </a:r>
            <a:r>
              <a:rPr lang="ru-RU" dirty="0"/>
              <a:t>– </a:t>
            </a:r>
          </a:p>
          <a:p>
            <a:pPr algn="ctr"/>
            <a:r>
              <a:rPr lang="ru-RU" dirty="0" smtClean="0"/>
              <a:t>Приказ о присвоении статуса РИП</a:t>
            </a:r>
            <a:endParaRPr lang="ru-RU" dirty="0"/>
          </a:p>
        </p:txBody>
      </p:sp>
      <p:sp>
        <p:nvSpPr>
          <p:cNvPr id="52" name="Параллелограмм 51"/>
          <p:cNvSpPr/>
          <p:nvPr/>
        </p:nvSpPr>
        <p:spPr>
          <a:xfrm>
            <a:off x="604055" y="5665111"/>
            <a:ext cx="6745946" cy="1112600"/>
          </a:xfrm>
          <a:prstGeom prst="parallelogram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 1 сентября 2023 </a:t>
            </a:r>
            <a:r>
              <a:rPr lang="ru-RU" sz="3200" b="1" dirty="0"/>
              <a:t>года </a:t>
            </a:r>
            <a:r>
              <a:rPr lang="ru-RU" dirty="0"/>
              <a:t>– </a:t>
            </a:r>
          </a:p>
          <a:p>
            <a:pPr algn="ctr"/>
            <a:r>
              <a:rPr lang="ru-RU" dirty="0" smtClean="0"/>
              <a:t>- начало работы региональной инновационной площадки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6268" y="1406521"/>
            <a:ext cx="8018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!!!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Порядок в процессе АКТУАЛИЗАЦИИ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4394;p129"/>
          <p:cNvGrpSpPr/>
          <p:nvPr/>
        </p:nvGrpSpPr>
        <p:grpSpPr>
          <a:xfrm>
            <a:off x="480066" y="468071"/>
            <a:ext cx="1112363" cy="1111942"/>
            <a:chOff x="2805832" y="1733550"/>
            <a:chExt cx="1512742" cy="1490258"/>
          </a:xfrm>
        </p:grpSpPr>
        <p:sp>
          <p:nvSpPr>
            <p:cNvPr id="22" name="Google Shape;4395;p129"/>
            <p:cNvSpPr/>
            <p:nvPr/>
          </p:nvSpPr>
          <p:spPr>
            <a:xfrm>
              <a:off x="2949810" y="1903932"/>
              <a:ext cx="1280990" cy="1279631"/>
            </a:xfrm>
            <a:prstGeom prst="ellipse">
              <a:avLst/>
            </a:prstGeom>
            <a:solidFill>
              <a:srgbClr val="9900CC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4396;p129"/>
            <p:cNvSpPr/>
            <p:nvPr/>
          </p:nvSpPr>
          <p:spPr>
            <a:xfrm>
              <a:off x="2862037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4397;p129"/>
            <p:cNvSpPr/>
            <p:nvPr/>
          </p:nvSpPr>
          <p:spPr>
            <a:xfrm>
              <a:off x="3194455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398;p129"/>
            <p:cNvSpPr/>
            <p:nvPr/>
          </p:nvSpPr>
          <p:spPr>
            <a:xfrm>
              <a:off x="2805832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Google Shape;4399;p129"/>
            <p:cNvSpPr/>
            <p:nvPr/>
          </p:nvSpPr>
          <p:spPr>
            <a:xfrm>
              <a:off x="2821891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Google Shape;4400;p129"/>
            <p:cNvSpPr/>
            <p:nvPr/>
          </p:nvSpPr>
          <p:spPr>
            <a:xfrm>
              <a:off x="2974449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4401;p129"/>
            <p:cNvSpPr/>
            <p:nvPr/>
          </p:nvSpPr>
          <p:spPr>
            <a:xfrm>
              <a:off x="2839555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rgbClr val="F7B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4418;p129"/>
          <p:cNvGrpSpPr/>
          <p:nvPr/>
        </p:nvGrpSpPr>
        <p:grpSpPr>
          <a:xfrm>
            <a:off x="774360" y="804146"/>
            <a:ext cx="638880" cy="485824"/>
            <a:chOff x="3127784" y="2153121"/>
            <a:chExt cx="868836" cy="651116"/>
          </a:xfrm>
        </p:grpSpPr>
        <p:sp>
          <p:nvSpPr>
            <p:cNvPr id="30" name="Google Shape;4419;p129"/>
            <p:cNvSpPr/>
            <p:nvPr/>
          </p:nvSpPr>
          <p:spPr>
            <a:xfrm>
              <a:off x="3127784" y="2153121"/>
              <a:ext cx="712303" cy="651116"/>
            </a:xfrm>
            <a:custGeom>
              <a:avLst/>
              <a:gdLst/>
              <a:ahLst/>
              <a:cxnLst/>
              <a:rect l="l" t="t" r="r" b="b"/>
              <a:pathLst>
                <a:path w="2793" h="2555" extrusionOk="0">
                  <a:moveTo>
                    <a:pt x="2499" y="878"/>
                  </a:moveTo>
                  <a:lnTo>
                    <a:pt x="2499" y="1261"/>
                  </a:lnTo>
                  <a:lnTo>
                    <a:pt x="2530" y="1244"/>
                  </a:lnTo>
                  <a:lnTo>
                    <a:pt x="2556" y="1224"/>
                  </a:lnTo>
                  <a:lnTo>
                    <a:pt x="2579" y="1199"/>
                  </a:lnTo>
                  <a:lnTo>
                    <a:pt x="2598" y="1170"/>
                  </a:lnTo>
                  <a:lnTo>
                    <a:pt x="2612" y="1139"/>
                  </a:lnTo>
                  <a:lnTo>
                    <a:pt x="2621" y="1105"/>
                  </a:lnTo>
                  <a:lnTo>
                    <a:pt x="2624" y="1070"/>
                  </a:lnTo>
                  <a:lnTo>
                    <a:pt x="2621" y="1034"/>
                  </a:lnTo>
                  <a:lnTo>
                    <a:pt x="2612" y="1000"/>
                  </a:lnTo>
                  <a:lnTo>
                    <a:pt x="2598" y="969"/>
                  </a:lnTo>
                  <a:lnTo>
                    <a:pt x="2579" y="940"/>
                  </a:lnTo>
                  <a:lnTo>
                    <a:pt x="2556" y="915"/>
                  </a:lnTo>
                  <a:lnTo>
                    <a:pt x="2530" y="894"/>
                  </a:lnTo>
                  <a:lnTo>
                    <a:pt x="2499" y="878"/>
                  </a:lnTo>
                  <a:close/>
                  <a:moveTo>
                    <a:pt x="487" y="662"/>
                  </a:moveTo>
                  <a:lnTo>
                    <a:pt x="444" y="665"/>
                  </a:lnTo>
                  <a:lnTo>
                    <a:pt x="403" y="673"/>
                  </a:lnTo>
                  <a:lnTo>
                    <a:pt x="364" y="687"/>
                  </a:lnTo>
                  <a:lnTo>
                    <a:pt x="328" y="705"/>
                  </a:lnTo>
                  <a:lnTo>
                    <a:pt x="293" y="728"/>
                  </a:lnTo>
                  <a:lnTo>
                    <a:pt x="264" y="755"/>
                  </a:lnTo>
                  <a:lnTo>
                    <a:pt x="237" y="785"/>
                  </a:lnTo>
                  <a:lnTo>
                    <a:pt x="214" y="819"/>
                  </a:lnTo>
                  <a:lnTo>
                    <a:pt x="195" y="855"/>
                  </a:lnTo>
                  <a:lnTo>
                    <a:pt x="182" y="894"/>
                  </a:lnTo>
                  <a:lnTo>
                    <a:pt x="174" y="936"/>
                  </a:lnTo>
                  <a:lnTo>
                    <a:pt x="171" y="979"/>
                  </a:lnTo>
                  <a:lnTo>
                    <a:pt x="171" y="1160"/>
                  </a:lnTo>
                  <a:lnTo>
                    <a:pt x="174" y="1202"/>
                  </a:lnTo>
                  <a:lnTo>
                    <a:pt x="182" y="1243"/>
                  </a:lnTo>
                  <a:lnTo>
                    <a:pt x="195" y="1283"/>
                  </a:lnTo>
                  <a:lnTo>
                    <a:pt x="214" y="1319"/>
                  </a:lnTo>
                  <a:lnTo>
                    <a:pt x="237" y="1353"/>
                  </a:lnTo>
                  <a:lnTo>
                    <a:pt x="264" y="1383"/>
                  </a:lnTo>
                  <a:lnTo>
                    <a:pt x="293" y="1410"/>
                  </a:lnTo>
                  <a:lnTo>
                    <a:pt x="328" y="1432"/>
                  </a:lnTo>
                  <a:lnTo>
                    <a:pt x="364" y="1451"/>
                  </a:lnTo>
                  <a:lnTo>
                    <a:pt x="403" y="1464"/>
                  </a:lnTo>
                  <a:lnTo>
                    <a:pt x="444" y="1473"/>
                  </a:lnTo>
                  <a:lnTo>
                    <a:pt x="487" y="1476"/>
                  </a:lnTo>
                  <a:lnTo>
                    <a:pt x="785" y="1476"/>
                  </a:lnTo>
                  <a:lnTo>
                    <a:pt x="785" y="662"/>
                  </a:lnTo>
                  <a:lnTo>
                    <a:pt x="487" y="662"/>
                  </a:lnTo>
                  <a:close/>
                  <a:moveTo>
                    <a:pt x="2328" y="245"/>
                  </a:moveTo>
                  <a:lnTo>
                    <a:pt x="2244" y="297"/>
                  </a:lnTo>
                  <a:lnTo>
                    <a:pt x="2164" y="346"/>
                  </a:lnTo>
                  <a:lnTo>
                    <a:pt x="2086" y="389"/>
                  </a:lnTo>
                  <a:lnTo>
                    <a:pt x="2012" y="430"/>
                  </a:lnTo>
                  <a:lnTo>
                    <a:pt x="1941" y="465"/>
                  </a:lnTo>
                  <a:lnTo>
                    <a:pt x="1871" y="497"/>
                  </a:lnTo>
                  <a:lnTo>
                    <a:pt x="1805" y="526"/>
                  </a:lnTo>
                  <a:lnTo>
                    <a:pt x="1742" y="550"/>
                  </a:lnTo>
                  <a:lnTo>
                    <a:pt x="1682" y="572"/>
                  </a:lnTo>
                  <a:lnTo>
                    <a:pt x="1624" y="591"/>
                  </a:lnTo>
                  <a:lnTo>
                    <a:pt x="1569" y="607"/>
                  </a:lnTo>
                  <a:lnTo>
                    <a:pt x="1516" y="621"/>
                  </a:lnTo>
                  <a:lnTo>
                    <a:pt x="1464" y="632"/>
                  </a:lnTo>
                  <a:lnTo>
                    <a:pt x="1416" y="641"/>
                  </a:lnTo>
                  <a:lnTo>
                    <a:pt x="1369" y="648"/>
                  </a:lnTo>
                  <a:lnTo>
                    <a:pt x="1325" y="654"/>
                  </a:lnTo>
                  <a:lnTo>
                    <a:pt x="1282" y="658"/>
                  </a:lnTo>
                  <a:lnTo>
                    <a:pt x="1241" y="660"/>
                  </a:lnTo>
                  <a:lnTo>
                    <a:pt x="1203" y="662"/>
                  </a:lnTo>
                  <a:lnTo>
                    <a:pt x="1165" y="662"/>
                  </a:lnTo>
                  <a:lnTo>
                    <a:pt x="955" y="662"/>
                  </a:lnTo>
                  <a:lnTo>
                    <a:pt x="955" y="1476"/>
                  </a:lnTo>
                  <a:lnTo>
                    <a:pt x="1165" y="1476"/>
                  </a:lnTo>
                  <a:lnTo>
                    <a:pt x="1259" y="1478"/>
                  </a:lnTo>
                  <a:lnTo>
                    <a:pt x="1347" y="1483"/>
                  </a:lnTo>
                  <a:lnTo>
                    <a:pt x="1433" y="1491"/>
                  </a:lnTo>
                  <a:lnTo>
                    <a:pt x="1515" y="1502"/>
                  </a:lnTo>
                  <a:lnTo>
                    <a:pt x="1593" y="1516"/>
                  </a:lnTo>
                  <a:lnTo>
                    <a:pt x="1669" y="1531"/>
                  </a:lnTo>
                  <a:lnTo>
                    <a:pt x="1739" y="1550"/>
                  </a:lnTo>
                  <a:lnTo>
                    <a:pt x="1807" y="1571"/>
                  </a:lnTo>
                  <a:lnTo>
                    <a:pt x="1871" y="1592"/>
                  </a:lnTo>
                  <a:lnTo>
                    <a:pt x="1931" y="1615"/>
                  </a:lnTo>
                  <a:lnTo>
                    <a:pt x="1989" y="1640"/>
                  </a:lnTo>
                  <a:lnTo>
                    <a:pt x="2043" y="1666"/>
                  </a:lnTo>
                  <a:lnTo>
                    <a:pt x="2094" y="1691"/>
                  </a:lnTo>
                  <a:lnTo>
                    <a:pt x="2140" y="1718"/>
                  </a:lnTo>
                  <a:lnTo>
                    <a:pt x="2184" y="1744"/>
                  </a:lnTo>
                  <a:lnTo>
                    <a:pt x="2225" y="1771"/>
                  </a:lnTo>
                  <a:lnTo>
                    <a:pt x="2263" y="1798"/>
                  </a:lnTo>
                  <a:lnTo>
                    <a:pt x="2297" y="1824"/>
                  </a:lnTo>
                  <a:lnTo>
                    <a:pt x="2328" y="1848"/>
                  </a:lnTo>
                  <a:lnTo>
                    <a:pt x="2328" y="245"/>
                  </a:lnTo>
                  <a:close/>
                  <a:moveTo>
                    <a:pt x="2418" y="0"/>
                  </a:moveTo>
                  <a:lnTo>
                    <a:pt x="2436" y="3"/>
                  </a:lnTo>
                  <a:lnTo>
                    <a:pt x="2453" y="9"/>
                  </a:lnTo>
                  <a:lnTo>
                    <a:pt x="2469" y="20"/>
                  </a:lnTo>
                  <a:lnTo>
                    <a:pt x="2482" y="33"/>
                  </a:lnTo>
                  <a:lnTo>
                    <a:pt x="2491" y="49"/>
                  </a:lnTo>
                  <a:lnTo>
                    <a:pt x="2497" y="66"/>
                  </a:lnTo>
                  <a:lnTo>
                    <a:pt x="2499" y="85"/>
                  </a:lnTo>
                  <a:lnTo>
                    <a:pt x="2499" y="699"/>
                  </a:lnTo>
                  <a:lnTo>
                    <a:pt x="2544" y="713"/>
                  </a:lnTo>
                  <a:lnTo>
                    <a:pt x="2586" y="730"/>
                  </a:lnTo>
                  <a:lnTo>
                    <a:pt x="2626" y="754"/>
                  </a:lnTo>
                  <a:lnTo>
                    <a:pt x="2663" y="782"/>
                  </a:lnTo>
                  <a:lnTo>
                    <a:pt x="2695" y="814"/>
                  </a:lnTo>
                  <a:lnTo>
                    <a:pt x="2724" y="849"/>
                  </a:lnTo>
                  <a:lnTo>
                    <a:pt x="2749" y="888"/>
                  </a:lnTo>
                  <a:lnTo>
                    <a:pt x="2767" y="929"/>
                  </a:lnTo>
                  <a:lnTo>
                    <a:pt x="2782" y="975"/>
                  </a:lnTo>
                  <a:lnTo>
                    <a:pt x="2791" y="1021"/>
                  </a:lnTo>
                  <a:lnTo>
                    <a:pt x="2793" y="1070"/>
                  </a:lnTo>
                  <a:lnTo>
                    <a:pt x="2790" y="1118"/>
                  </a:lnTo>
                  <a:lnTo>
                    <a:pt x="2782" y="1165"/>
                  </a:lnTo>
                  <a:lnTo>
                    <a:pt x="2767" y="1209"/>
                  </a:lnTo>
                  <a:lnTo>
                    <a:pt x="2748" y="1251"/>
                  </a:lnTo>
                  <a:lnTo>
                    <a:pt x="2723" y="1290"/>
                  </a:lnTo>
                  <a:lnTo>
                    <a:pt x="2695" y="1326"/>
                  </a:lnTo>
                  <a:lnTo>
                    <a:pt x="2662" y="1357"/>
                  </a:lnTo>
                  <a:lnTo>
                    <a:pt x="2626" y="1385"/>
                  </a:lnTo>
                  <a:lnTo>
                    <a:pt x="2585" y="1408"/>
                  </a:lnTo>
                  <a:lnTo>
                    <a:pt x="2543" y="1427"/>
                  </a:lnTo>
                  <a:lnTo>
                    <a:pt x="2499" y="1441"/>
                  </a:lnTo>
                  <a:lnTo>
                    <a:pt x="2499" y="2054"/>
                  </a:lnTo>
                  <a:lnTo>
                    <a:pt x="2496" y="2075"/>
                  </a:lnTo>
                  <a:lnTo>
                    <a:pt x="2488" y="2094"/>
                  </a:lnTo>
                  <a:lnTo>
                    <a:pt x="2476" y="2112"/>
                  </a:lnTo>
                  <a:lnTo>
                    <a:pt x="2459" y="2125"/>
                  </a:lnTo>
                  <a:lnTo>
                    <a:pt x="2440" y="2134"/>
                  </a:lnTo>
                  <a:lnTo>
                    <a:pt x="2427" y="2138"/>
                  </a:lnTo>
                  <a:lnTo>
                    <a:pt x="2414" y="2139"/>
                  </a:lnTo>
                  <a:lnTo>
                    <a:pt x="2394" y="2136"/>
                  </a:lnTo>
                  <a:lnTo>
                    <a:pt x="2376" y="2129"/>
                  </a:lnTo>
                  <a:lnTo>
                    <a:pt x="2359" y="2119"/>
                  </a:lnTo>
                  <a:lnTo>
                    <a:pt x="2346" y="2103"/>
                  </a:lnTo>
                  <a:lnTo>
                    <a:pt x="2343" y="2099"/>
                  </a:lnTo>
                  <a:lnTo>
                    <a:pt x="2336" y="2092"/>
                  </a:lnTo>
                  <a:lnTo>
                    <a:pt x="2327" y="2082"/>
                  </a:lnTo>
                  <a:lnTo>
                    <a:pt x="2315" y="2068"/>
                  </a:lnTo>
                  <a:lnTo>
                    <a:pt x="2299" y="2052"/>
                  </a:lnTo>
                  <a:lnTo>
                    <a:pt x="2281" y="2033"/>
                  </a:lnTo>
                  <a:lnTo>
                    <a:pt x="2260" y="2014"/>
                  </a:lnTo>
                  <a:lnTo>
                    <a:pt x="2234" y="1992"/>
                  </a:lnTo>
                  <a:lnTo>
                    <a:pt x="2206" y="1968"/>
                  </a:lnTo>
                  <a:lnTo>
                    <a:pt x="2175" y="1943"/>
                  </a:lnTo>
                  <a:lnTo>
                    <a:pt x="2140" y="1919"/>
                  </a:lnTo>
                  <a:lnTo>
                    <a:pt x="2102" y="1893"/>
                  </a:lnTo>
                  <a:lnTo>
                    <a:pt x="2059" y="1867"/>
                  </a:lnTo>
                  <a:lnTo>
                    <a:pt x="2014" y="1841"/>
                  </a:lnTo>
                  <a:lnTo>
                    <a:pt x="1964" y="1816"/>
                  </a:lnTo>
                  <a:lnTo>
                    <a:pt x="1912" y="1792"/>
                  </a:lnTo>
                  <a:lnTo>
                    <a:pt x="1855" y="1768"/>
                  </a:lnTo>
                  <a:lnTo>
                    <a:pt x="1794" y="1745"/>
                  </a:lnTo>
                  <a:lnTo>
                    <a:pt x="1730" y="1724"/>
                  </a:lnTo>
                  <a:lnTo>
                    <a:pt x="1662" y="1706"/>
                  </a:lnTo>
                  <a:lnTo>
                    <a:pt x="1589" y="1688"/>
                  </a:lnTo>
                  <a:lnTo>
                    <a:pt x="1513" y="1674"/>
                  </a:lnTo>
                  <a:lnTo>
                    <a:pt x="1432" y="1663"/>
                  </a:lnTo>
                  <a:lnTo>
                    <a:pt x="1347" y="1653"/>
                  </a:lnTo>
                  <a:lnTo>
                    <a:pt x="1259" y="1648"/>
                  </a:lnTo>
                  <a:lnTo>
                    <a:pt x="1165" y="1646"/>
                  </a:lnTo>
                  <a:lnTo>
                    <a:pt x="997" y="1646"/>
                  </a:lnTo>
                  <a:lnTo>
                    <a:pt x="1325" y="2437"/>
                  </a:lnTo>
                  <a:lnTo>
                    <a:pt x="1330" y="2457"/>
                  </a:lnTo>
                  <a:lnTo>
                    <a:pt x="1330" y="2475"/>
                  </a:lnTo>
                  <a:lnTo>
                    <a:pt x="1327" y="2494"/>
                  </a:lnTo>
                  <a:lnTo>
                    <a:pt x="1320" y="2511"/>
                  </a:lnTo>
                  <a:lnTo>
                    <a:pt x="1309" y="2527"/>
                  </a:lnTo>
                  <a:lnTo>
                    <a:pt x="1295" y="2539"/>
                  </a:lnTo>
                  <a:lnTo>
                    <a:pt x="1277" y="2549"/>
                  </a:lnTo>
                  <a:lnTo>
                    <a:pt x="1262" y="2554"/>
                  </a:lnTo>
                  <a:lnTo>
                    <a:pt x="1245" y="2555"/>
                  </a:lnTo>
                  <a:lnTo>
                    <a:pt x="1226" y="2553"/>
                  </a:lnTo>
                  <a:lnTo>
                    <a:pt x="1207" y="2545"/>
                  </a:lnTo>
                  <a:lnTo>
                    <a:pt x="1190" y="2535"/>
                  </a:lnTo>
                  <a:lnTo>
                    <a:pt x="1176" y="2521"/>
                  </a:lnTo>
                  <a:lnTo>
                    <a:pt x="1167" y="2502"/>
                  </a:lnTo>
                  <a:lnTo>
                    <a:pt x="813" y="1646"/>
                  </a:lnTo>
                  <a:lnTo>
                    <a:pt x="487" y="1646"/>
                  </a:lnTo>
                  <a:lnTo>
                    <a:pt x="431" y="1643"/>
                  </a:lnTo>
                  <a:lnTo>
                    <a:pt x="375" y="1634"/>
                  </a:lnTo>
                  <a:lnTo>
                    <a:pt x="323" y="1618"/>
                  </a:lnTo>
                  <a:lnTo>
                    <a:pt x="273" y="1596"/>
                  </a:lnTo>
                  <a:lnTo>
                    <a:pt x="226" y="1571"/>
                  </a:lnTo>
                  <a:lnTo>
                    <a:pt x="183" y="1539"/>
                  </a:lnTo>
                  <a:lnTo>
                    <a:pt x="143" y="1503"/>
                  </a:lnTo>
                  <a:lnTo>
                    <a:pt x="107" y="1463"/>
                  </a:lnTo>
                  <a:lnTo>
                    <a:pt x="75" y="1420"/>
                  </a:lnTo>
                  <a:lnTo>
                    <a:pt x="50" y="1373"/>
                  </a:lnTo>
                  <a:lnTo>
                    <a:pt x="29" y="1323"/>
                  </a:lnTo>
                  <a:lnTo>
                    <a:pt x="12" y="1271"/>
                  </a:lnTo>
                  <a:lnTo>
                    <a:pt x="3" y="1216"/>
                  </a:lnTo>
                  <a:lnTo>
                    <a:pt x="0" y="1160"/>
                  </a:lnTo>
                  <a:lnTo>
                    <a:pt x="0" y="979"/>
                  </a:lnTo>
                  <a:lnTo>
                    <a:pt x="3" y="922"/>
                  </a:lnTo>
                  <a:lnTo>
                    <a:pt x="12" y="867"/>
                  </a:lnTo>
                  <a:lnTo>
                    <a:pt x="29" y="815"/>
                  </a:lnTo>
                  <a:lnTo>
                    <a:pt x="50" y="764"/>
                  </a:lnTo>
                  <a:lnTo>
                    <a:pt x="75" y="718"/>
                  </a:lnTo>
                  <a:lnTo>
                    <a:pt x="107" y="674"/>
                  </a:lnTo>
                  <a:lnTo>
                    <a:pt x="143" y="634"/>
                  </a:lnTo>
                  <a:lnTo>
                    <a:pt x="183" y="599"/>
                  </a:lnTo>
                  <a:lnTo>
                    <a:pt x="226" y="568"/>
                  </a:lnTo>
                  <a:lnTo>
                    <a:pt x="273" y="541"/>
                  </a:lnTo>
                  <a:lnTo>
                    <a:pt x="323" y="520"/>
                  </a:lnTo>
                  <a:lnTo>
                    <a:pt x="375" y="505"/>
                  </a:lnTo>
                  <a:lnTo>
                    <a:pt x="431" y="495"/>
                  </a:lnTo>
                  <a:lnTo>
                    <a:pt x="487" y="492"/>
                  </a:lnTo>
                  <a:lnTo>
                    <a:pt x="1166" y="492"/>
                  </a:lnTo>
                  <a:lnTo>
                    <a:pt x="1199" y="492"/>
                  </a:lnTo>
                  <a:lnTo>
                    <a:pt x="1234" y="490"/>
                  </a:lnTo>
                  <a:lnTo>
                    <a:pt x="1269" y="487"/>
                  </a:lnTo>
                  <a:lnTo>
                    <a:pt x="1307" y="484"/>
                  </a:lnTo>
                  <a:lnTo>
                    <a:pt x="1346" y="479"/>
                  </a:lnTo>
                  <a:lnTo>
                    <a:pt x="1388" y="473"/>
                  </a:lnTo>
                  <a:lnTo>
                    <a:pt x="1431" y="465"/>
                  </a:lnTo>
                  <a:lnTo>
                    <a:pt x="1477" y="455"/>
                  </a:lnTo>
                  <a:lnTo>
                    <a:pt x="1524" y="443"/>
                  </a:lnTo>
                  <a:lnTo>
                    <a:pt x="1574" y="429"/>
                  </a:lnTo>
                  <a:lnTo>
                    <a:pt x="1625" y="412"/>
                  </a:lnTo>
                  <a:lnTo>
                    <a:pt x="1679" y="392"/>
                  </a:lnTo>
                  <a:lnTo>
                    <a:pt x="1735" y="370"/>
                  </a:lnTo>
                  <a:lnTo>
                    <a:pt x="1794" y="345"/>
                  </a:lnTo>
                  <a:lnTo>
                    <a:pt x="1856" y="317"/>
                  </a:lnTo>
                  <a:lnTo>
                    <a:pt x="1920" y="285"/>
                  </a:lnTo>
                  <a:lnTo>
                    <a:pt x="1987" y="250"/>
                  </a:lnTo>
                  <a:lnTo>
                    <a:pt x="2056" y="211"/>
                  </a:lnTo>
                  <a:lnTo>
                    <a:pt x="2129" y="168"/>
                  </a:lnTo>
                  <a:lnTo>
                    <a:pt x="2204" y="122"/>
                  </a:lnTo>
                  <a:lnTo>
                    <a:pt x="2283" y="70"/>
                  </a:lnTo>
                  <a:lnTo>
                    <a:pt x="2364" y="15"/>
                  </a:lnTo>
                  <a:lnTo>
                    <a:pt x="2382" y="6"/>
                  </a:lnTo>
                  <a:lnTo>
                    <a:pt x="2399" y="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4420;p129"/>
            <p:cNvSpPr/>
            <p:nvPr/>
          </p:nvSpPr>
          <p:spPr>
            <a:xfrm>
              <a:off x="3868130" y="2403982"/>
              <a:ext cx="128490" cy="4385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85" y="0"/>
                  </a:moveTo>
                  <a:lnTo>
                    <a:pt x="419" y="0"/>
                  </a:lnTo>
                  <a:lnTo>
                    <a:pt x="442" y="3"/>
                  </a:lnTo>
                  <a:lnTo>
                    <a:pt x="463" y="11"/>
                  </a:lnTo>
                  <a:lnTo>
                    <a:pt x="479" y="25"/>
                  </a:lnTo>
                  <a:lnTo>
                    <a:pt x="493" y="42"/>
                  </a:lnTo>
                  <a:lnTo>
                    <a:pt x="502" y="62"/>
                  </a:lnTo>
                  <a:lnTo>
                    <a:pt x="505" y="86"/>
                  </a:lnTo>
                  <a:lnTo>
                    <a:pt x="502" y="109"/>
                  </a:lnTo>
                  <a:lnTo>
                    <a:pt x="493" y="129"/>
                  </a:lnTo>
                  <a:lnTo>
                    <a:pt x="479" y="146"/>
                  </a:lnTo>
                  <a:lnTo>
                    <a:pt x="463" y="159"/>
                  </a:lnTo>
                  <a:lnTo>
                    <a:pt x="442" y="168"/>
                  </a:lnTo>
                  <a:lnTo>
                    <a:pt x="419" y="172"/>
                  </a:lnTo>
                  <a:lnTo>
                    <a:pt x="85" y="172"/>
                  </a:lnTo>
                  <a:lnTo>
                    <a:pt x="63" y="168"/>
                  </a:lnTo>
                  <a:lnTo>
                    <a:pt x="42" y="159"/>
                  </a:lnTo>
                  <a:lnTo>
                    <a:pt x="26" y="146"/>
                  </a:lnTo>
                  <a:lnTo>
                    <a:pt x="12" y="129"/>
                  </a:lnTo>
                  <a:lnTo>
                    <a:pt x="3" y="1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421;p129"/>
            <p:cNvSpPr/>
            <p:nvPr/>
          </p:nvSpPr>
          <p:spPr>
            <a:xfrm>
              <a:off x="3858442" y="2296397"/>
              <a:ext cx="125431" cy="75972"/>
            </a:xfrm>
            <a:custGeom>
              <a:avLst/>
              <a:gdLst/>
              <a:ahLst/>
              <a:cxnLst/>
              <a:rect l="l" t="t" r="r" b="b"/>
              <a:pathLst>
                <a:path w="492" h="296" extrusionOk="0">
                  <a:moveTo>
                    <a:pt x="415" y="0"/>
                  </a:moveTo>
                  <a:lnTo>
                    <a:pt x="432" y="3"/>
                  </a:lnTo>
                  <a:lnTo>
                    <a:pt x="450" y="10"/>
                  </a:lnTo>
                  <a:lnTo>
                    <a:pt x="465" y="21"/>
                  </a:lnTo>
                  <a:lnTo>
                    <a:pt x="478" y="36"/>
                  </a:lnTo>
                  <a:lnTo>
                    <a:pt x="487" y="53"/>
                  </a:lnTo>
                  <a:lnTo>
                    <a:pt x="492" y="72"/>
                  </a:lnTo>
                  <a:lnTo>
                    <a:pt x="492" y="92"/>
                  </a:lnTo>
                  <a:lnTo>
                    <a:pt x="489" y="109"/>
                  </a:lnTo>
                  <a:lnTo>
                    <a:pt x="482" y="127"/>
                  </a:lnTo>
                  <a:lnTo>
                    <a:pt x="471" y="142"/>
                  </a:lnTo>
                  <a:lnTo>
                    <a:pt x="456" y="155"/>
                  </a:lnTo>
                  <a:lnTo>
                    <a:pt x="439" y="164"/>
                  </a:lnTo>
                  <a:lnTo>
                    <a:pt x="116" y="290"/>
                  </a:lnTo>
                  <a:lnTo>
                    <a:pt x="101" y="294"/>
                  </a:lnTo>
                  <a:lnTo>
                    <a:pt x="85" y="296"/>
                  </a:lnTo>
                  <a:lnTo>
                    <a:pt x="65" y="293"/>
                  </a:lnTo>
                  <a:lnTo>
                    <a:pt x="46" y="287"/>
                  </a:lnTo>
                  <a:lnTo>
                    <a:pt x="29" y="275"/>
                  </a:lnTo>
                  <a:lnTo>
                    <a:pt x="15" y="260"/>
                  </a:lnTo>
                  <a:lnTo>
                    <a:pt x="6" y="241"/>
                  </a:lnTo>
                  <a:lnTo>
                    <a:pt x="0" y="223"/>
                  </a:lnTo>
                  <a:lnTo>
                    <a:pt x="0" y="203"/>
                  </a:lnTo>
                  <a:lnTo>
                    <a:pt x="4" y="186"/>
                  </a:lnTo>
                  <a:lnTo>
                    <a:pt x="11" y="168"/>
                  </a:lnTo>
                  <a:lnTo>
                    <a:pt x="22" y="154"/>
                  </a:lnTo>
                  <a:lnTo>
                    <a:pt x="37" y="141"/>
                  </a:lnTo>
                  <a:lnTo>
                    <a:pt x="53" y="132"/>
                  </a:lnTo>
                  <a:lnTo>
                    <a:pt x="377" y="5"/>
                  </a:lnTo>
                  <a:lnTo>
                    <a:pt x="395" y="0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4422;p129"/>
            <p:cNvSpPr/>
            <p:nvPr/>
          </p:nvSpPr>
          <p:spPr>
            <a:xfrm>
              <a:off x="3858442" y="2478934"/>
              <a:ext cx="125431" cy="75462"/>
            </a:xfrm>
            <a:custGeom>
              <a:avLst/>
              <a:gdLst/>
              <a:ahLst/>
              <a:cxnLst/>
              <a:rect l="l" t="t" r="r" b="b"/>
              <a:pathLst>
                <a:path w="493" h="297" extrusionOk="0">
                  <a:moveTo>
                    <a:pt x="79" y="0"/>
                  </a:moveTo>
                  <a:lnTo>
                    <a:pt x="98" y="1"/>
                  </a:lnTo>
                  <a:lnTo>
                    <a:pt x="117" y="7"/>
                  </a:lnTo>
                  <a:lnTo>
                    <a:pt x="440" y="133"/>
                  </a:lnTo>
                  <a:lnTo>
                    <a:pt x="457" y="142"/>
                  </a:lnTo>
                  <a:lnTo>
                    <a:pt x="472" y="155"/>
                  </a:lnTo>
                  <a:lnTo>
                    <a:pt x="483" y="170"/>
                  </a:lnTo>
                  <a:lnTo>
                    <a:pt x="490" y="187"/>
                  </a:lnTo>
                  <a:lnTo>
                    <a:pt x="493" y="205"/>
                  </a:lnTo>
                  <a:lnTo>
                    <a:pt x="493" y="224"/>
                  </a:lnTo>
                  <a:lnTo>
                    <a:pt x="488" y="243"/>
                  </a:lnTo>
                  <a:lnTo>
                    <a:pt x="478" y="262"/>
                  </a:lnTo>
                  <a:lnTo>
                    <a:pt x="464" y="276"/>
                  </a:lnTo>
                  <a:lnTo>
                    <a:pt x="448" y="287"/>
                  </a:lnTo>
                  <a:lnTo>
                    <a:pt x="428" y="295"/>
                  </a:lnTo>
                  <a:lnTo>
                    <a:pt x="409" y="297"/>
                  </a:lnTo>
                  <a:lnTo>
                    <a:pt x="393" y="296"/>
                  </a:lnTo>
                  <a:lnTo>
                    <a:pt x="378" y="292"/>
                  </a:lnTo>
                  <a:lnTo>
                    <a:pt x="54" y="165"/>
                  </a:lnTo>
                  <a:lnTo>
                    <a:pt x="37" y="155"/>
                  </a:lnTo>
                  <a:lnTo>
                    <a:pt x="22" y="143"/>
                  </a:lnTo>
                  <a:lnTo>
                    <a:pt x="12" y="128"/>
                  </a:lnTo>
                  <a:lnTo>
                    <a:pt x="5" y="111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7" y="54"/>
                  </a:lnTo>
                  <a:lnTo>
                    <a:pt x="16" y="38"/>
                  </a:lnTo>
                  <a:lnTo>
                    <a:pt x="28" y="23"/>
                  </a:lnTo>
                  <a:lnTo>
                    <a:pt x="44" y="12"/>
                  </a:lnTo>
                  <a:lnTo>
                    <a:pt x="60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" name="Google Shape;4402;p129"/>
          <p:cNvGrpSpPr/>
          <p:nvPr/>
        </p:nvGrpSpPr>
        <p:grpSpPr>
          <a:xfrm>
            <a:off x="1848198" y="2140148"/>
            <a:ext cx="1512742" cy="1490258"/>
            <a:chOff x="4824007" y="1733550"/>
            <a:chExt cx="1512742" cy="1490258"/>
          </a:xfrm>
          <a:solidFill>
            <a:srgbClr val="600082"/>
          </a:solidFill>
        </p:grpSpPr>
        <p:sp>
          <p:nvSpPr>
            <p:cNvPr id="35" name="Google Shape;4403;p129"/>
            <p:cNvSpPr/>
            <p:nvPr/>
          </p:nvSpPr>
          <p:spPr>
            <a:xfrm>
              <a:off x="4939882" y="1838863"/>
              <a:ext cx="1280990" cy="1279632"/>
            </a:xfrm>
            <a:prstGeom prst="ellipse">
              <a:avLst/>
            </a:prstGeom>
            <a:grp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4404;p129"/>
            <p:cNvSpPr/>
            <p:nvPr/>
          </p:nvSpPr>
          <p:spPr>
            <a:xfrm>
              <a:off x="4880212" y="1821873"/>
              <a:ext cx="1456537" cy="1374635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grp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4405;p129"/>
            <p:cNvSpPr/>
            <p:nvPr/>
          </p:nvSpPr>
          <p:spPr>
            <a:xfrm>
              <a:off x="5212630" y="3119425"/>
              <a:ext cx="327600" cy="104383"/>
            </a:xfrm>
            <a:custGeom>
              <a:avLst/>
              <a:gdLst/>
              <a:ahLst/>
              <a:cxnLst/>
              <a:rect l="l" t="t" r="r" b="b"/>
              <a:pathLst>
                <a:path w="179" h="57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4" y="4"/>
                    <a:pt x="7" y="5"/>
                  </a:cubicBezTo>
                  <a:cubicBezTo>
                    <a:pt x="31" y="17"/>
                    <a:pt x="58" y="28"/>
                    <a:pt x="86" y="37"/>
                  </a:cubicBezTo>
                  <a:cubicBezTo>
                    <a:pt x="114" y="46"/>
                    <a:pt x="143" y="53"/>
                    <a:pt x="172" y="56"/>
                  </a:cubicBezTo>
                  <a:cubicBezTo>
                    <a:pt x="173" y="57"/>
                    <a:pt x="174" y="57"/>
                    <a:pt x="176" y="57"/>
                  </a:cubicBezTo>
                  <a:cubicBezTo>
                    <a:pt x="177" y="57"/>
                    <a:pt x="178" y="56"/>
                    <a:pt x="179" y="56"/>
                  </a:cubicBezTo>
                  <a:cubicBezTo>
                    <a:pt x="179" y="56"/>
                    <a:pt x="177" y="55"/>
                    <a:pt x="174" y="55"/>
                  </a:cubicBezTo>
                  <a:cubicBezTo>
                    <a:pt x="144" y="51"/>
                    <a:pt x="114" y="44"/>
                    <a:pt x="85" y="35"/>
                  </a:cubicBezTo>
                  <a:cubicBezTo>
                    <a:pt x="56" y="26"/>
                    <a:pt x="29" y="14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grp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4406;p129"/>
            <p:cNvSpPr/>
            <p:nvPr/>
          </p:nvSpPr>
          <p:spPr>
            <a:xfrm>
              <a:off x="4824007" y="1733550"/>
              <a:ext cx="1191565" cy="1363394"/>
            </a:xfrm>
            <a:custGeom>
              <a:avLst/>
              <a:gdLst/>
              <a:ahLst/>
              <a:cxnLst/>
              <a:rect l="l" t="t" r="r" b="b"/>
              <a:pathLst>
                <a:path w="653" h="745" extrusionOk="0">
                  <a:moveTo>
                    <a:pt x="424" y="0"/>
                  </a:moveTo>
                  <a:cubicBezTo>
                    <a:pt x="392" y="0"/>
                    <a:pt x="359" y="3"/>
                    <a:pt x="327" y="10"/>
                  </a:cubicBezTo>
                  <a:cubicBezTo>
                    <a:pt x="273" y="23"/>
                    <a:pt x="222" y="45"/>
                    <a:pt x="177" y="78"/>
                  </a:cubicBezTo>
                  <a:cubicBezTo>
                    <a:pt x="131" y="110"/>
                    <a:pt x="92" y="151"/>
                    <a:pt x="64" y="198"/>
                  </a:cubicBezTo>
                  <a:cubicBezTo>
                    <a:pt x="36" y="243"/>
                    <a:pt x="17" y="294"/>
                    <a:pt x="9" y="346"/>
                  </a:cubicBezTo>
                  <a:cubicBezTo>
                    <a:pt x="0" y="399"/>
                    <a:pt x="2" y="452"/>
                    <a:pt x="14" y="503"/>
                  </a:cubicBezTo>
                  <a:cubicBezTo>
                    <a:pt x="25" y="554"/>
                    <a:pt x="47" y="602"/>
                    <a:pt x="77" y="643"/>
                  </a:cubicBezTo>
                  <a:cubicBezTo>
                    <a:pt x="106" y="684"/>
                    <a:pt x="143" y="718"/>
                    <a:pt x="183" y="743"/>
                  </a:cubicBezTo>
                  <a:cubicBezTo>
                    <a:pt x="185" y="744"/>
                    <a:pt x="186" y="745"/>
                    <a:pt x="186" y="745"/>
                  </a:cubicBezTo>
                  <a:cubicBezTo>
                    <a:pt x="187" y="745"/>
                    <a:pt x="187" y="745"/>
                    <a:pt x="186" y="744"/>
                  </a:cubicBezTo>
                  <a:cubicBezTo>
                    <a:pt x="185" y="743"/>
                    <a:pt x="183" y="740"/>
                    <a:pt x="180" y="739"/>
                  </a:cubicBezTo>
                  <a:cubicBezTo>
                    <a:pt x="141" y="713"/>
                    <a:pt x="105" y="679"/>
                    <a:pt x="76" y="639"/>
                  </a:cubicBezTo>
                  <a:cubicBezTo>
                    <a:pt x="48" y="598"/>
                    <a:pt x="27" y="551"/>
                    <a:pt x="15" y="501"/>
                  </a:cubicBezTo>
                  <a:cubicBezTo>
                    <a:pt x="4" y="451"/>
                    <a:pt x="2" y="399"/>
                    <a:pt x="11" y="347"/>
                  </a:cubicBezTo>
                  <a:cubicBezTo>
                    <a:pt x="19" y="296"/>
                    <a:pt x="38" y="245"/>
                    <a:pt x="66" y="201"/>
                  </a:cubicBezTo>
                  <a:cubicBezTo>
                    <a:pt x="111" y="128"/>
                    <a:pt x="177" y="73"/>
                    <a:pt x="252" y="40"/>
                  </a:cubicBezTo>
                  <a:cubicBezTo>
                    <a:pt x="290" y="23"/>
                    <a:pt x="330" y="12"/>
                    <a:pt x="371" y="7"/>
                  </a:cubicBezTo>
                  <a:cubicBezTo>
                    <a:pt x="389" y="5"/>
                    <a:pt x="407" y="4"/>
                    <a:pt x="426" y="4"/>
                  </a:cubicBezTo>
                  <a:cubicBezTo>
                    <a:pt x="449" y="4"/>
                    <a:pt x="472" y="6"/>
                    <a:pt x="495" y="9"/>
                  </a:cubicBezTo>
                  <a:cubicBezTo>
                    <a:pt x="550" y="18"/>
                    <a:pt x="602" y="38"/>
                    <a:pt x="647" y="62"/>
                  </a:cubicBezTo>
                  <a:cubicBezTo>
                    <a:pt x="650" y="63"/>
                    <a:pt x="652" y="64"/>
                    <a:pt x="652" y="64"/>
                  </a:cubicBezTo>
                  <a:cubicBezTo>
                    <a:pt x="653" y="64"/>
                    <a:pt x="653" y="63"/>
                    <a:pt x="653" y="63"/>
                  </a:cubicBezTo>
                  <a:cubicBezTo>
                    <a:pt x="652" y="61"/>
                    <a:pt x="648" y="58"/>
                    <a:pt x="643" y="56"/>
                  </a:cubicBezTo>
                  <a:cubicBezTo>
                    <a:pt x="596" y="30"/>
                    <a:pt x="544" y="12"/>
                    <a:pt x="490" y="4"/>
                  </a:cubicBezTo>
                  <a:cubicBezTo>
                    <a:pt x="468" y="1"/>
                    <a:pt x="446" y="0"/>
                    <a:pt x="424" y="0"/>
                  </a:cubicBezTo>
                </a:path>
              </a:pathLst>
            </a:custGeom>
            <a:grp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4407;p129"/>
            <p:cNvSpPr/>
            <p:nvPr/>
          </p:nvSpPr>
          <p:spPr>
            <a:xfrm>
              <a:off x="4840066" y="1760849"/>
              <a:ext cx="595783" cy="1180323"/>
            </a:xfrm>
            <a:custGeom>
              <a:avLst/>
              <a:gdLst/>
              <a:ahLst/>
              <a:cxnLst/>
              <a:rect l="l" t="t" r="r" b="b"/>
              <a:pathLst>
                <a:path w="326" h="645" extrusionOk="0">
                  <a:moveTo>
                    <a:pt x="324" y="0"/>
                  </a:moveTo>
                  <a:cubicBezTo>
                    <a:pt x="323" y="0"/>
                    <a:pt x="321" y="1"/>
                    <a:pt x="319" y="1"/>
                  </a:cubicBezTo>
                  <a:cubicBezTo>
                    <a:pt x="262" y="16"/>
                    <a:pt x="208" y="43"/>
                    <a:pt x="162" y="79"/>
                  </a:cubicBezTo>
                  <a:cubicBezTo>
                    <a:pt x="116" y="116"/>
                    <a:pt x="77" y="162"/>
                    <a:pt x="47" y="215"/>
                  </a:cubicBezTo>
                  <a:cubicBezTo>
                    <a:pt x="16" y="272"/>
                    <a:pt x="0" y="337"/>
                    <a:pt x="3" y="404"/>
                  </a:cubicBezTo>
                  <a:cubicBezTo>
                    <a:pt x="6" y="449"/>
                    <a:pt x="15" y="491"/>
                    <a:pt x="30" y="530"/>
                  </a:cubicBezTo>
                  <a:cubicBezTo>
                    <a:pt x="45" y="568"/>
                    <a:pt x="65" y="605"/>
                    <a:pt x="90" y="641"/>
                  </a:cubicBezTo>
                  <a:cubicBezTo>
                    <a:pt x="92" y="643"/>
                    <a:pt x="94" y="645"/>
                    <a:pt x="95" y="645"/>
                  </a:cubicBezTo>
                  <a:cubicBezTo>
                    <a:pt x="96" y="645"/>
                    <a:pt x="95" y="643"/>
                    <a:pt x="93" y="641"/>
                  </a:cubicBezTo>
                  <a:cubicBezTo>
                    <a:pt x="65" y="602"/>
                    <a:pt x="44" y="561"/>
                    <a:pt x="29" y="518"/>
                  </a:cubicBezTo>
                  <a:cubicBezTo>
                    <a:pt x="15" y="474"/>
                    <a:pt x="7" y="428"/>
                    <a:pt x="8" y="380"/>
                  </a:cubicBezTo>
                  <a:cubicBezTo>
                    <a:pt x="9" y="336"/>
                    <a:pt x="18" y="292"/>
                    <a:pt x="34" y="251"/>
                  </a:cubicBezTo>
                  <a:cubicBezTo>
                    <a:pt x="51" y="210"/>
                    <a:pt x="74" y="172"/>
                    <a:pt x="102" y="139"/>
                  </a:cubicBezTo>
                  <a:cubicBezTo>
                    <a:pt x="159" y="73"/>
                    <a:pt x="235" y="26"/>
                    <a:pt x="320" y="3"/>
                  </a:cubicBezTo>
                  <a:cubicBezTo>
                    <a:pt x="324" y="2"/>
                    <a:pt x="326" y="1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408;p129"/>
            <p:cNvSpPr/>
            <p:nvPr/>
          </p:nvSpPr>
          <p:spPr>
            <a:xfrm>
              <a:off x="4992624" y="2420867"/>
              <a:ext cx="234459" cy="520306"/>
            </a:xfrm>
            <a:custGeom>
              <a:avLst/>
              <a:gdLst/>
              <a:ahLst/>
              <a:cxnLst/>
              <a:rect l="l" t="t" r="r" b="b"/>
              <a:pathLst>
                <a:path w="129" h="285" extrusionOk="0">
                  <a:moveTo>
                    <a:pt x="6" y="0"/>
                  </a:moveTo>
                  <a:cubicBezTo>
                    <a:pt x="5" y="0"/>
                    <a:pt x="4" y="3"/>
                    <a:pt x="4" y="8"/>
                  </a:cubicBezTo>
                  <a:cubicBezTo>
                    <a:pt x="0" y="35"/>
                    <a:pt x="1" y="63"/>
                    <a:pt x="5" y="90"/>
                  </a:cubicBezTo>
                  <a:cubicBezTo>
                    <a:pt x="9" y="117"/>
                    <a:pt x="17" y="144"/>
                    <a:pt x="28" y="169"/>
                  </a:cubicBezTo>
                  <a:cubicBezTo>
                    <a:pt x="40" y="194"/>
                    <a:pt x="54" y="217"/>
                    <a:pt x="71" y="236"/>
                  </a:cubicBezTo>
                  <a:cubicBezTo>
                    <a:pt x="88" y="256"/>
                    <a:pt x="107" y="272"/>
                    <a:pt x="127" y="284"/>
                  </a:cubicBezTo>
                  <a:cubicBezTo>
                    <a:pt x="128" y="285"/>
                    <a:pt x="128" y="285"/>
                    <a:pt x="129" y="285"/>
                  </a:cubicBezTo>
                  <a:cubicBezTo>
                    <a:pt x="129" y="285"/>
                    <a:pt x="129" y="285"/>
                    <a:pt x="129" y="284"/>
                  </a:cubicBezTo>
                  <a:cubicBezTo>
                    <a:pt x="128" y="283"/>
                    <a:pt x="125" y="280"/>
                    <a:pt x="123" y="279"/>
                  </a:cubicBezTo>
                  <a:cubicBezTo>
                    <a:pt x="104" y="266"/>
                    <a:pt x="86" y="250"/>
                    <a:pt x="70" y="231"/>
                  </a:cubicBezTo>
                  <a:cubicBezTo>
                    <a:pt x="54" y="211"/>
                    <a:pt x="41" y="189"/>
                    <a:pt x="30" y="165"/>
                  </a:cubicBezTo>
                  <a:cubicBezTo>
                    <a:pt x="20" y="141"/>
                    <a:pt x="12" y="115"/>
                    <a:pt x="9" y="89"/>
                  </a:cubicBezTo>
                  <a:cubicBezTo>
                    <a:pt x="5" y="62"/>
                    <a:pt x="5" y="36"/>
                    <a:pt x="7" y="10"/>
                  </a:cubicBezTo>
                  <a:cubicBezTo>
                    <a:pt x="8" y="5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409;p129"/>
            <p:cNvSpPr/>
            <p:nvPr/>
          </p:nvSpPr>
          <p:spPr>
            <a:xfrm>
              <a:off x="4857730" y="2218526"/>
              <a:ext cx="1437265" cy="997253"/>
            </a:xfrm>
            <a:custGeom>
              <a:avLst/>
              <a:gdLst/>
              <a:ahLst/>
              <a:cxnLst/>
              <a:rect l="l" t="t" r="r" b="b"/>
              <a:pathLst>
                <a:path w="788" h="545" extrusionOk="0">
                  <a:moveTo>
                    <a:pt x="32" y="0"/>
                  </a:moveTo>
                  <a:cubicBezTo>
                    <a:pt x="31" y="0"/>
                    <a:pt x="29" y="4"/>
                    <a:pt x="27" y="9"/>
                  </a:cubicBezTo>
                  <a:cubicBezTo>
                    <a:pt x="8" y="59"/>
                    <a:pt x="0" y="114"/>
                    <a:pt x="3" y="167"/>
                  </a:cubicBezTo>
                  <a:cubicBezTo>
                    <a:pt x="6" y="220"/>
                    <a:pt x="19" y="273"/>
                    <a:pt x="43" y="320"/>
                  </a:cubicBezTo>
                  <a:cubicBezTo>
                    <a:pt x="44" y="324"/>
                    <a:pt x="46" y="328"/>
                    <a:pt x="49" y="332"/>
                  </a:cubicBezTo>
                  <a:cubicBezTo>
                    <a:pt x="91" y="411"/>
                    <a:pt x="158" y="473"/>
                    <a:pt x="240" y="508"/>
                  </a:cubicBezTo>
                  <a:cubicBezTo>
                    <a:pt x="294" y="532"/>
                    <a:pt x="352" y="545"/>
                    <a:pt x="410" y="545"/>
                  </a:cubicBezTo>
                  <a:cubicBezTo>
                    <a:pt x="414" y="545"/>
                    <a:pt x="418" y="544"/>
                    <a:pt x="422" y="544"/>
                  </a:cubicBezTo>
                  <a:cubicBezTo>
                    <a:pt x="484" y="543"/>
                    <a:pt x="545" y="526"/>
                    <a:pt x="600" y="495"/>
                  </a:cubicBezTo>
                  <a:cubicBezTo>
                    <a:pt x="643" y="471"/>
                    <a:pt x="679" y="437"/>
                    <a:pt x="710" y="398"/>
                  </a:cubicBezTo>
                  <a:cubicBezTo>
                    <a:pt x="737" y="366"/>
                    <a:pt x="760" y="328"/>
                    <a:pt x="771" y="292"/>
                  </a:cubicBezTo>
                  <a:cubicBezTo>
                    <a:pt x="786" y="242"/>
                    <a:pt x="788" y="194"/>
                    <a:pt x="782" y="151"/>
                  </a:cubicBezTo>
                  <a:cubicBezTo>
                    <a:pt x="782" y="149"/>
                    <a:pt x="782" y="148"/>
                    <a:pt x="781" y="148"/>
                  </a:cubicBezTo>
                  <a:cubicBezTo>
                    <a:pt x="781" y="148"/>
                    <a:pt x="781" y="149"/>
                    <a:pt x="781" y="150"/>
                  </a:cubicBezTo>
                  <a:cubicBezTo>
                    <a:pt x="780" y="151"/>
                    <a:pt x="780" y="155"/>
                    <a:pt x="781" y="157"/>
                  </a:cubicBezTo>
                  <a:cubicBezTo>
                    <a:pt x="783" y="179"/>
                    <a:pt x="783" y="202"/>
                    <a:pt x="781" y="226"/>
                  </a:cubicBezTo>
                  <a:cubicBezTo>
                    <a:pt x="779" y="249"/>
                    <a:pt x="774" y="273"/>
                    <a:pt x="768" y="295"/>
                  </a:cubicBezTo>
                  <a:cubicBezTo>
                    <a:pt x="735" y="379"/>
                    <a:pt x="673" y="449"/>
                    <a:pt x="597" y="495"/>
                  </a:cubicBezTo>
                  <a:cubicBezTo>
                    <a:pt x="566" y="511"/>
                    <a:pt x="533" y="521"/>
                    <a:pt x="501" y="528"/>
                  </a:cubicBezTo>
                  <a:cubicBezTo>
                    <a:pt x="470" y="534"/>
                    <a:pt x="438" y="537"/>
                    <a:pt x="405" y="537"/>
                  </a:cubicBezTo>
                  <a:cubicBezTo>
                    <a:pt x="403" y="537"/>
                    <a:pt x="401" y="537"/>
                    <a:pt x="399" y="537"/>
                  </a:cubicBezTo>
                  <a:cubicBezTo>
                    <a:pt x="339" y="536"/>
                    <a:pt x="279" y="521"/>
                    <a:pt x="226" y="493"/>
                  </a:cubicBezTo>
                  <a:cubicBezTo>
                    <a:pt x="173" y="466"/>
                    <a:pt x="126" y="426"/>
                    <a:pt x="90" y="380"/>
                  </a:cubicBezTo>
                  <a:cubicBezTo>
                    <a:pt x="57" y="334"/>
                    <a:pt x="34" y="281"/>
                    <a:pt x="22" y="226"/>
                  </a:cubicBezTo>
                  <a:cubicBezTo>
                    <a:pt x="21" y="218"/>
                    <a:pt x="19" y="211"/>
                    <a:pt x="17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6" y="212"/>
                    <a:pt x="16" y="218"/>
                    <a:pt x="17" y="227"/>
                  </a:cubicBezTo>
                  <a:cubicBezTo>
                    <a:pt x="23" y="255"/>
                    <a:pt x="31" y="283"/>
                    <a:pt x="43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20" y="263"/>
                    <a:pt x="8" y="212"/>
                    <a:pt x="6" y="161"/>
                  </a:cubicBezTo>
                  <a:cubicBezTo>
                    <a:pt x="4" y="110"/>
                    <a:pt x="12" y="58"/>
                    <a:pt x="30" y="10"/>
                  </a:cubicBezTo>
                  <a:cubicBezTo>
                    <a:pt x="32" y="5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" name="Google Shape;4423;p129"/>
          <p:cNvGrpSpPr/>
          <p:nvPr/>
        </p:nvGrpSpPr>
        <p:grpSpPr>
          <a:xfrm>
            <a:off x="2203969" y="2445301"/>
            <a:ext cx="768186" cy="726285"/>
            <a:chOff x="5196284" y="2115537"/>
            <a:chExt cx="768186" cy="726285"/>
          </a:xfrm>
        </p:grpSpPr>
        <p:sp>
          <p:nvSpPr>
            <p:cNvPr id="43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698191" y="533972"/>
            <a:ext cx="778245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Консультирование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 подготовке пакета документов для участия в конкурсе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92413" y="2391473"/>
            <a:ext cx="59706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методист отдела образовательных программ и технологий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Саямова Янина Геннадьевна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17811" y="3503542"/>
            <a:ext cx="4552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 (846) 334 04 71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492413" y="4230890"/>
            <a:ext cx="3644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sayamova@cposo.ru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37129" y="4230889"/>
            <a:ext cx="275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89272 00 58 85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88744" y="65192"/>
            <a:ext cx="4164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ТЕМАТИЧЕСКИЕ ВЕКТОРЫ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ИННОВАЦИОННОЙ ДЕЯТЕЛЬНОСТИ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 СИСТЕМЕ ОБРАЗОВАНИЯ РЕГИОНА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1672" y="1806010"/>
            <a:ext cx="3313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Ресурсы СПО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 инновационные подходы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к их использованию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6662" y="3846660"/>
            <a:ext cx="2859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Цифровизация в </a:t>
            </a:r>
            <a:r>
              <a:rPr lang="ru-RU" sz="2000" dirty="0" smtClean="0">
                <a:solidFill>
                  <a:schemeClr val="bg1"/>
                </a:solidFill>
              </a:rPr>
              <a:t>СПО: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инновационные </a:t>
            </a:r>
            <a:r>
              <a:rPr lang="ru-RU" sz="2000" dirty="0">
                <a:solidFill>
                  <a:schemeClr val="bg1"/>
                </a:solidFill>
              </a:rPr>
              <a:t>модели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2119" y="2934985"/>
            <a:ext cx="4676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Воспитание студентов в системе СПО: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инновационный ракурс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76220" y="3780356"/>
            <a:ext cx="4326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Профориентация и </a:t>
            </a:r>
            <a:r>
              <a:rPr lang="ru-RU" sz="2000" dirty="0" err="1" smtClean="0">
                <a:solidFill>
                  <a:schemeClr val="bg1"/>
                </a:solidFill>
              </a:rPr>
              <a:t>профнавигация</a:t>
            </a:r>
            <a:r>
              <a:rPr lang="ru-RU" sz="2000" dirty="0" smtClean="0">
                <a:solidFill>
                  <a:schemeClr val="bg1"/>
                </a:solidFill>
              </a:rPr>
              <a:t> взрослых и детей: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инновационные </a:t>
            </a:r>
            <a:r>
              <a:rPr lang="ru-RU" sz="2000" dirty="0">
                <a:solidFill>
                  <a:schemeClr val="bg1"/>
                </a:solidFill>
              </a:rPr>
              <a:t>пути и модели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05004" y="1807737"/>
            <a:ext cx="3746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Инновационный спектр развития дополнительного образования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3338" y="2934985"/>
            <a:ext cx="3746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Работа со студентами с ОВЗ – инновационные решения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9104" y="4667858"/>
            <a:ext cx="3746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Работа с одаренными  – инновационные решения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76220" y="4933504"/>
            <a:ext cx="3746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Техническое творчество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8609" y="5385416"/>
            <a:ext cx="3746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Рационализаторство и предпринимательство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853" y="3066217"/>
            <a:ext cx="1724173" cy="17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88744" y="65192"/>
            <a:ext cx="4164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ТЕМАТИЧЕСКИЕ ВЕКТОРЫ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ИННОВАЦИОННОЙ ДЕЯТЕЛЬНОСТИ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 СИСТЕМЕ ОБРАЗОВАНИЯ РЕГИОНА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8602" y="1156592"/>
            <a:ext cx="10183398" cy="113877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Профориентация и </a:t>
            </a:r>
            <a:r>
              <a:rPr lang="ru-RU" sz="3400" dirty="0" err="1">
                <a:solidFill>
                  <a:schemeClr val="bg1"/>
                </a:solidFill>
              </a:rPr>
              <a:t>профнавигация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smtClean="0">
                <a:solidFill>
                  <a:schemeClr val="bg1"/>
                </a:solidFill>
              </a:rPr>
              <a:t>взрослых </a:t>
            </a:r>
            <a:r>
              <a:rPr lang="ru-RU" sz="3400" dirty="0">
                <a:solidFill>
                  <a:schemeClr val="bg1"/>
                </a:solidFill>
              </a:rPr>
              <a:t>и детей: </a:t>
            </a:r>
            <a:endParaRPr lang="ru-RU" sz="3400" dirty="0" smtClean="0">
              <a:solidFill>
                <a:schemeClr val="bg1"/>
              </a:solidFill>
            </a:endParaRPr>
          </a:p>
          <a:p>
            <a:r>
              <a:rPr lang="ru-RU" sz="3400" dirty="0" smtClean="0">
                <a:solidFill>
                  <a:schemeClr val="bg1"/>
                </a:solidFill>
              </a:rPr>
              <a:t>инновационные </a:t>
            </a:r>
            <a:r>
              <a:rPr lang="ru-RU" sz="3400" dirty="0">
                <a:solidFill>
                  <a:schemeClr val="bg1"/>
                </a:solidFill>
              </a:rPr>
              <a:t>пути и </a:t>
            </a:r>
            <a:r>
              <a:rPr lang="ru-RU" sz="3400" dirty="0" smtClean="0">
                <a:solidFill>
                  <a:schemeClr val="bg1"/>
                </a:solidFill>
              </a:rPr>
              <a:t>модели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38" y="1135292"/>
            <a:ext cx="1169459" cy="118137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881238" y="4401150"/>
            <a:ext cx="10171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Разработка и апробация модели коммуникационной площадки семей обучающихся и работодателей в целях формирования у обучающихся образа профессионального будущего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1627748" y="3122126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02908" y="2629106"/>
            <a:ext cx="8603087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! Консультационное сопровождение специалистов ЦПО Самарской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9568" y="5166567"/>
            <a:ext cx="10085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Реализация преемственности сопровождения профессионального самоопределения обучающихся на уровнях дошкольного, школьного и профессионального </a:t>
            </a:r>
            <a:r>
              <a:rPr lang="ru-RU" dirty="0" smtClean="0">
                <a:solidFill>
                  <a:schemeClr val="bg1"/>
                </a:solidFill>
              </a:rPr>
              <a:t>образования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Цифровизация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профориентации </a:t>
            </a:r>
            <a:r>
              <a:rPr lang="ru-RU" dirty="0">
                <a:solidFill>
                  <a:schemeClr val="bg1"/>
                </a:solidFill>
              </a:rPr>
              <a:t>(формы, технологии, оценка качества ...)</a:t>
            </a:r>
          </a:p>
        </p:txBody>
      </p:sp>
      <p:sp>
        <p:nvSpPr>
          <p:cNvPr id="9" name="Овал 8"/>
          <p:cNvSpPr/>
          <p:nvPr/>
        </p:nvSpPr>
        <p:spPr>
          <a:xfrm>
            <a:off x="1627748" y="4507460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27748" y="6029630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81238" y="3004469"/>
            <a:ext cx="10171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Сетевые и межведомственные формы организационно-педагогического сопровождения профессионального самоопределения обучающихся (Школа </a:t>
            </a:r>
            <a:r>
              <a:rPr lang="ru-RU" dirty="0" err="1">
                <a:solidFill>
                  <a:schemeClr val="bg1"/>
                </a:solidFill>
              </a:rPr>
              <a:t>поо</a:t>
            </a:r>
            <a:r>
              <a:rPr lang="ru-RU" dirty="0">
                <a:solidFill>
                  <a:schemeClr val="bg1"/>
                </a:solidFill>
              </a:rPr>
              <a:t> – предприятие и прочие)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3467" y="3635733"/>
            <a:ext cx="10085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Разработка и реализация модели (моделей) сетевых профессиональных </a:t>
            </a:r>
            <a:r>
              <a:rPr lang="ru-RU" dirty="0">
                <a:solidFill>
                  <a:schemeClr val="bg1"/>
                </a:solidFill>
              </a:rPr>
              <a:t>проб для </a:t>
            </a:r>
            <a:r>
              <a:rPr lang="ru-RU" dirty="0" smtClean="0">
                <a:solidFill>
                  <a:schemeClr val="bg1"/>
                </a:solidFill>
              </a:rPr>
              <a:t>обучающихся (организационные, </a:t>
            </a:r>
            <a:r>
              <a:rPr lang="ru-RU" dirty="0">
                <a:solidFill>
                  <a:schemeClr val="bg1"/>
                </a:solidFill>
              </a:rPr>
              <a:t>финансовые, нормативные, </a:t>
            </a:r>
            <a:r>
              <a:rPr lang="ru-RU" dirty="0" smtClean="0">
                <a:solidFill>
                  <a:schemeClr val="bg1"/>
                </a:solidFill>
              </a:rPr>
              <a:t>педагогические)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39977" y="3688603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27748" y="5223563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88744" y="65192"/>
            <a:ext cx="4164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ТЕМАТИЧЕСКИЕ ВЕКТОРЫ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ИННОВАЦИОННОЙ ДЕЯТЕЛЬНОСТИ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 СИСТЕМЕ ОБРАЗОВАНИЯ РЕГИОНА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8602" y="1139054"/>
            <a:ext cx="10183398" cy="166199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Профориентация и </a:t>
            </a:r>
            <a:r>
              <a:rPr lang="ru-RU" sz="3400" dirty="0" err="1">
                <a:solidFill>
                  <a:schemeClr val="bg1"/>
                </a:solidFill>
              </a:rPr>
              <a:t>профнавигация</a:t>
            </a:r>
            <a:r>
              <a:rPr lang="ru-RU" sz="3400" dirty="0">
                <a:solidFill>
                  <a:schemeClr val="bg1"/>
                </a:solidFill>
              </a:rPr>
              <a:t> </a:t>
            </a:r>
            <a:r>
              <a:rPr lang="ru-RU" sz="3400" dirty="0" smtClean="0">
                <a:solidFill>
                  <a:schemeClr val="bg1"/>
                </a:solidFill>
              </a:rPr>
              <a:t>взрослых </a:t>
            </a:r>
            <a:r>
              <a:rPr lang="ru-RU" sz="3400" dirty="0">
                <a:solidFill>
                  <a:schemeClr val="bg1"/>
                </a:solidFill>
              </a:rPr>
              <a:t>и детей: </a:t>
            </a:r>
            <a:endParaRPr lang="ru-RU" sz="3400" dirty="0" smtClean="0">
              <a:solidFill>
                <a:schemeClr val="bg1"/>
              </a:solidFill>
            </a:endParaRPr>
          </a:p>
          <a:p>
            <a:r>
              <a:rPr lang="ru-RU" sz="3400" dirty="0" smtClean="0">
                <a:solidFill>
                  <a:schemeClr val="bg1"/>
                </a:solidFill>
              </a:rPr>
              <a:t>инновационные </a:t>
            </a:r>
            <a:r>
              <a:rPr lang="ru-RU" sz="3400" dirty="0">
                <a:solidFill>
                  <a:schemeClr val="bg1"/>
                </a:solidFill>
              </a:rPr>
              <a:t>пути и </a:t>
            </a:r>
            <a:r>
              <a:rPr lang="ru-RU" sz="3400" dirty="0" smtClean="0">
                <a:solidFill>
                  <a:schemeClr val="bg1"/>
                </a:solidFill>
              </a:rPr>
              <a:t>модели</a:t>
            </a:r>
          </a:p>
          <a:p>
            <a:endParaRPr lang="ru-RU" sz="3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5" y="1099183"/>
            <a:ext cx="1724173" cy="1741737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765328" y="3080010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94770" y="2999319"/>
            <a:ext cx="10097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Современные </a:t>
            </a:r>
            <a:r>
              <a:rPr lang="ru-RU" sz="2000" dirty="0">
                <a:solidFill>
                  <a:schemeClr val="bg1"/>
                </a:solidFill>
              </a:rPr>
              <a:t>форматы профориентации взрослого </a:t>
            </a:r>
            <a:r>
              <a:rPr lang="ru-RU" sz="2000" dirty="0" smtClean="0">
                <a:solidFill>
                  <a:schemeClr val="bg1"/>
                </a:solidFill>
              </a:rPr>
              <a:t>населения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</a:rPr>
              <a:t>ПрофиФест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инновационный региональный формат фестиваля для профориентации школьников и студентов </a:t>
            </a:r>
            <a:r>
              <a:rPr lang="ru-RU" sz="2000" dirty="0" smtClean="0">
                <a:solidFill>
                  <a:schemeClr val="bg1"/>
                </a:solidFill>
              </a:rPr>
              <a:t>СПО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778670" y="3571138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97446" y="65192"/>
            <a:ext cx="375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ТЕМАТИЧЕСКИЕ ВЕКТОРЫ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ИННОВАЦИОННОЙ ДЕЯТЕЛЬНОСТИ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В СИСТЕМЕ ОБРАЗОВАНИЯ РЕГИОНА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5269" y="1001111"/>
            <a:ext cx="9889876" cy="1200329"/>
          </a:xfrm>
          <a:prstGeom prst="rect">
            <a:avLst/>
          </a:prstGeom>
          <a:solidFill>
            <a:srgbClr val="9900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Работа со студентами с ОВЗ – инновационные </a:t>
            </a:r>
            <a:r>
              <a:rPr lang="ru-RU" sz="3600" dirty="0" smtClean="0">
                <a:solidFill>
                  <a:schemeClr val="bg1"/>
                </a:solidFill>
              </a:rPr>
              <a:t>решения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1" y="1001111"/>
            <a:ext cx="1298248" cy="13114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3150" y="2214029"/>
            <a:ext cx="98898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Социализация обучающихся с интеллектуальными нарушениями в условиях </a:t>
            </a:r>
            <a:r>
              <a:rPr lang="ru-RU" sz="2000" dirty="0" smtClean="0">
                <a:solidFill>
                  <a:schemeClr val="bg1"/>
                </a:solidFill>
              </a:rPr>
              <a:t>ПОО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Индивидуализация </a:t>
            </a:r>
            <a:r>
              <a:rPr lang="ru-RU" sz="2000" dirty="0">
                <a:solidFill>
                  <a:schemeClr val="bg1"/>
                </a:solidFill>
              </a:rPr>
              <a:t>образовательного процесса обучающихся с ограниченными возможностями здоровья при получении ими профессионального </a:t>
            </a:r>
            <a:r>
              <a:rPr lang="ru-RU" sz="2000" dirty="0" smtClean="0">
                <a:solidFill>
                  <a:schemeClr val="bg1"/>
                </a:solidFill>
              </a:rPr>
              <a:t>образования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Психологическое </a:t>
            </a:r>
            <a:r>
              <a:rPr lang="ru-RU" sz="2000" dirty="0">
                <a:solidFill>
                  <a:schemeClr val="bg1"/>
                </a:solidFill>
              </a:rPr>
              <a:t>сопровождение инвалидов и обучающихся с ОВЗ в условиях </a:t>
            </a:r>
            <a:r>
              <a:rPr lang="ru-RU" sz="2000" dirty="0" smtClean="0">
                <a:solidFill>
                  <a:schemeClr val="bg1"/>
                </a:solidFill>
              </a:rPr>
              <a:t>ПОО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Разработка </a:t>
            </a:r>
            <a:r>
              <a:rPr lang="ru-RU" sz="2000" dirty="0">
                <a:solidFill>
                  <a:schemeClr val="bg1"/>
                </a:solidFill>
              </a:rPr>
              <a:t>адаптированных онлайн-курсов как средство повышения качества и доступности среднего профессионального образования для обучающихся с инвалидностью и ограниченными возможностями </a:t>
            </a:r>
            <a:r>
              <a:rPr lang="ru-RU" sz="2000" dirty="0" smtClean="0">
                <a:solidFill>
                  <a:schemeClr val="bg1"/>
                </a:solidFill>
              </a:rPr>
              <a:t>здоровья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1846521" y="2312584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46521" y="2718540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46521" y="3444117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46521" y="3952827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63150" y="4750558"/>
            <a:ext cx="98898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Социализация обучающихся с ОВЗ и инвалидностью в условиях получения профессионального </a:t>
            </a:r>
            <a:r>
              <a:rPr lang="ru-RU" sz="2000" dirty="0" smtClean="0">
                <a:solidFill>
                  <a:schemeClr val="bg1"/>
                </a:solidFill>
              </a:rPr>
              <a:t>образования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Опыт </a:t>
            </a:r>
            <a:r>
              <a:rPr lang="ru-RU" sz="2000" dirty="0">
                <a:solidFill>
                  <a:schemeClr val="bg1"/>
                </a:solidFill>
              </a:rPr>
              <a:t>создания специализированных мастерских в целях содействия дальнейшей трудовой занятости выпускников, имеющих интеллектуальные </a:t>
            </a:r>
            <a:r>
              <a:rPr lang="ru-RU" sz="2000" dirty="0" smtClean="0">
                <a:solidFill>
                  <a:schemeClr val="bg1"/>
                </a:solidFill>
              </a:rPr>
              <a:t>нарушения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Опыт </a:t>
            </a:r>
            <a:r>
              <a:rPr lang="ru-RU" sz="2000" dirty="0">
                <a:solidFill>
                  <a:schemeClr val="bg1"/>
                </a:solidFill>
              </a:rPr>
              <a:t>развития волонтерской деятельности для обучающихся с ОВЗ и инвалидностью </a:t>
            </a:r>
          </a:p>
        </p:txBody>
      </p:sp>
      <p:sp>
        <p:nvSpPr>
          <p:cNvPr id="15" name="Овал 14"/>
          <p:cNvSpPr/>
          <p:nvPr/>
        </p:nvSpPr>
        <p:spPr>
          <a:xfrm>
            <a:off x="1846521" y="4830827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46521" y="5554910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46521" y="6297193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88744" y="65192"/>
            <a:ext cx="4164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ТЕМАТИЧЕСКИЕ ВЕКТОРЫ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ИННОВАЦИОННОЙ ДЕЯТЕЛЬНОСТИ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 СИСТЕМЕ ОБРАЗОВАНИЯ РЕГИОНА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3150" y="1174537"/>
            <a:ext cx="9889876" cy="175432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Воспитание студентов в системе СПО: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инновационный </a:t>
            </a:r>
            <a:r>
              <a:rPr lang="ru-RU" sz="3600" dirty="0" smtClean="0">
                <a:solidFill>
                  <a:schemeClr val="bg1"/>
                </a:solidFill>
              </a:rPr>
              <a:t>ракурс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0" y="1187126"/>
            <a:ext cx="1724173" cy="174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3150" y="3022545"/>
            <a:ext cx="9889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Апробация </a:t>
            </a:r>
            <a:r>
              <a:rPr lang="ru-RU" sz="2000" dirty="0">
                <a:solidFill>
                  <a:schemeClr val="bg1"/>
                </a:solidFill>
              </a:rPr>
              <a:t>модели / технологии формирования цифровой </a:t>
            </a:r>
            <a:r>
              <a:rPr lang="ru-RU" sz="2000" dirty="0" err="1" smtClean="0">
                <a:solidFill>
                  <a:schemeClr val="bg1"/>
                </a:solidFill>
              </a:rPr>
              <a:t>конкурентноспособности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Апробация </a:t>
            </a:r>
            <a:r>
              <a:rPr lang="ru-RU" sz="2000" dirty="0">
                <a:solidFill>
                  <a:schemeClr val="bg1"/>
                </a:solidFill>
              </a:rPr>
              <a:t>модели / технологии формирования цифровой гражданственности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</a:rPr>
              <a:t>готовности к инновационной деятельности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Апробация </a:t>
            </a:r>
            <a:r>
              <a:rPr lang="ru-RU" sz="2000" dirty="0">
                <a:solidFill>
                  <a:schemeClr val="bg1"/>
                </a:solidFill>
              </a:rPr>
              <a:t>модели / технологии формирования антикоррупционного </a:t>
            </a:r>
            <a:r>
              <a:rPr lang="ru-RU" sz="2000" dirty="0" smtClean="0">
                <a:solidFill>
                  <a:schemeClr val="bg1"/>
                </a:solidFill>
              </a:rPr>
              <a:t>мировоззрения</a:t>
            </a:r>
          </a:p>
          <a:p>
            <a:pPr algn="just"/>
            <a:endParaRPr lang="ru-RU" sz="8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Апробация </a:t>
            </a:r>
            <a:r>
              <a:rPr lang="ru-RU" sz="2000" dirty="0">
                <a:solidFill>
                  <a:schemeClr val="bg1"/>
                </a:solidFill>
              </a:rPr>
              <a:t>и внедрение цифрового портфолио обучающегося СПО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Апробация </a:t>
            </a:r>
            <a:r>
              <a:rPr lang="ru-RU" sz="2000" dirty="0">
                <a:solidFill>
                  <a:schemeClr val="bg1"/>
                </a:solidFill>
              </a:rPr>
              <a:t>модели и особенностей совершенствования системы профилактики профессионального выгорания педагогов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800" dirty="0" smtClean="0">
              <a:solidFill>
                <a:schemeClr val="bg1"/>
              </a:solidFill>
            </a:endParaRP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35586" y="3141450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35586" y="3547406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35586" y="3958835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35586" y="4370264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35586" y="4781693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35586" y="5247181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88744" y="65192"/>
            <a:ext cx="4164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ТЕМАТИЧЕСКИЕ ВЕКТОРЫ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ИННОВАЦИОННОЙ ДЕЯТЕЛЬНОСТИ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В СИСТЕМЕ ОБРАЗОВАНИЯ РЕГИОНА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3150" y="1082862"/>
            <a:ext cx="9889876" cy="175432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Воспитание студентов в системе СПО: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инновационный </a:t>
            </a:r>
            <a:r>
              <a:rPr lang="ru-RU" sz="3600" dirty="0" smtClean="0">
                <a:solidFill>
                  <a:schemeClr val="bg1"/>
                </a:solidFill>
              </a:rPr>
              <a:t>ракурс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0" y="1095451"/>
            <a:ext cx="1724173" cy="174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970" y="2949238"/>
            <a:ext cx="107270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Музей как средство воспитания и личностного развития обучающихся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Создание подкаста / </a:t>
            </a:r>
            <a:r>
              <a:rPr lang="ru-RU" sz="2000" dirty="0" err="1">
                <a:solidFill>
                  <a:schemeClr val="bg1"/>
                </a:solidFill>
              </a:rPr>
              <a:t>You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Tube</a:t>
            </a:r>
            <a:r>
              <a:rPr lang="ru-RU" sz="2000" dirty="0">
                <a:solidFill>
                  <a:schemeClr val="bg1"/>
                </a:solidFill>
              </a:rPr>
              <a:t> канала «</a:t>
            </a:r>
            <a:r>
              <a:rPr lang="ru-RU" sz="2000" dirty="0" err="1">
                <a:solidFill>
                  <a:schemeClr val="bg1"/>
                </a:solidFill>
              </a:rPr>
              <a:t>ProProf_Samara</a:t>
            </a:r>
            <a:r>
              <a:rPr lang="ru-RU" sz="2000" dirty="0">
                <a:solidFill>
                  <a:schemeClr val="bg1"/>
                </a:solidFill>
              </a:rPr>
              <a:t>» - про СПО  – просвещение, популяризация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Службы медиации / примирения в </a:t>
            </a:r>
            <a:r>
              <a:rPr lang="ru-RU" sz="2000" dirty="0" smtClean="0">
                <a:solidFill>
                  <a:schemeClr val="bg1"/>
                </a:solidFill>
              </a:rPr>
              <a:t>СПО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Качество воспитания / инструменты оценки качества воспитания </a:t>
            </a:r>
            <a:r>
              <a:rPr lang="ru-RU" sz="2000" dirty="0" smtClean="0">
                <a:solidFill>
                  <a:schemeClr val="bg1"/>
                </a:solidFill>
              </a:rPr>
              <a:t>обучающихся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Классное </a:t>
            </a:r>
            <a:r>
              <a:rPr lang="ru-RU" sz="2000" dirty="0">
                <a:solidFill>
                  <a:schemeClr val="bg1"/>
                </a:solidFill>
              </a:rPr>
              <a:t>руководство в СПО / компетенции классных руководителей /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оценка </a:t>
            </a:r>
            <a:r>
              <a:rPr lang="ru-RU" sz="2000" dirty="0">
                <a:solidFill>
                  <a:schemeClr val="bg1"/>
                </a:solidFill>
              </a:rPr>
              <a:t>компетенций классных руководителей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Психологическая служба в СПО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Профессиональное воспитание / профессиональное волонтерство /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профилактическая работа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Воспитательная </a:t>
            </a:r>
            <a:r>
              <a:rPr lang="ru-RU" sz="2000" dirty="0">
                <a:solidFill>
                  <a:schemeClr val="bg1"/>
                </a:solidFill>
              </a:rPr>
              <a:t>работа с детьми-сиротами / с детьми беженцами, переселенцами,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мигрантами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2166344" y="2986152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66344" y="3392108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63150" y="3969907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66344" y="4626395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66344" y="5219527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63150" y="5528356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63150" y="6244493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63150" y="4297882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02028" y="65192"/>
            <a:ext cx="5750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ТЕМАТИЧЕСКИЕ ВЕКТОРЫ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ИННОВАЦИОННОЙ ДЕЯТЕЛЬНОСТИ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В СИСТЕМЕ ОБРАЗОВАНИЯ РЕГИОНА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3150" y="1553508"/>
            <a:ext cx="9889876" cy="1754326"/>
          </a:xfrm>
          <a:prstGeom prst="rect">
            <a:avLst/>
          </a:prstGeom>
          <a:solidFill>
            <a:srgbClr val="9900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Работа </a:t>
            </a:r>
            <a:r>
              <a:rPr lang="ru-RU" sz="3600" dirty="0">
                <a:solidFill>
                  <a:schemeClr val="bg1"/>
                </a:solidFill>
              </a:rPr>
              <a:t>с одаренными  – инновационные </a:t>
            </a:r>
            <a:r>
              <a:rPr lang="ru-RU" sz="3600" dirty="0" smtClean="0">
                <a:solidFill>
                  <a:schemeClr val="bg1"/>
                </a:solidFill>
              </a:rPr>
              <a:t>решения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0" y="1566097"/>
            <a:ext cx="1724173" cy="1741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3150" y="3479795"/>
            <a:ext cx="9889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Инновационные </a:t>
            </a:r>
            <a:r>
              <a:rPr lang="ru-RU" sz="2000" dirty="0">
                <a:solidFill>
                  <a:schemeClr val="bg1"/>
                </a:solidFill>
              </a:rPr>
              <a:t>подходы к организации работы с «мануально-одаренными» </a:t>
            </a:r>
            <a:r>
              <a:rPr lang="ru-RU" sz="2000" dirty="0" smtClean="0">
                <a:solidFill>
                  <a:schemeClr val="bg1"/>
                </a:solidFill>
              </a:rPr>
              <a:t>школьниками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Инновационные </a:t>
            </a:r>
            <a:r>
              <a:rPr lang="ru-RU" sz="2000" dirty="0">
                <a:solidFill>
                  <a:schemeClr val="bg1"/>
                </a:solidFill>
              </a:rPr>
              <a:t>подходы к организации работы с одаренными студентами </a:t>
            </a:r>
            <a:r>
              <a:rPr lang="ru-RU" sz="2000" dirty="0" smtClean="0">
                <a:solidFill>
                  <a:schemeClr val="bg1"/>
                </a:solidFill>
              </a:rPr>
              <a:t>СПО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31330" y="3504303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31330" y="4104176"/>
            <a:ext cx="231820" cy="205508"/>
          </a:xfrm>
          <a:prstGeom prst="ellipse">
            <a:avLst/>
          </a:prstGeom>
          <a:solidFill>
            <a:srgbClr val="F7BBF3"/>
          </a:solidFill>
          <a:ln>
            <a:solidFill>
              <a:srgbClr val="F7BB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2164</Words>
  <Application>Microsoft Office PowerPoint</Application>
  <PresentationFormat>Широкоэкранный</PresentationFormat>
  <Paragraphs>396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Nirmala UI Semilight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83</cp:revision>
  <dcterms:created xsi:type="dcterms:W3CDTF">2022-10-07T07:18:05Z</dcterms:created>
  <dcterms:modified xsi:type="dcterms:W3CDTF">2023-06-09T07:43:43Z</dcterms:modified>
</cp:coreProperties>
</file>