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19"/>
  </p:notesMasterIdLst>
  <p:sldIdLst>
    <p:sldId id="281" r:id="rId2"/>
    <p:sldId id="282" r:id="rId3"/>
    <p:sldId id="333" r:id="rId4"/>
    <p:sldId id="345" r:id="rId5"/>
    <p:sldId id="341" r:id="rId6"/>
    <p:sldId id="342" r:id="rId7"/>
    <p:sldId id="344" r:id="rId8"/>
    <p:sldId id="284" r:id="rId9"/>
    <p:sldId id="283" r:id="rId10"/>
    <p:sldId id="334" r:id="rId11"/>
    <p:sldId id="335" r:id="rId12"/>
    <p:sldId id="336" r:id="rId13"/>
    <p:sldId id="337" r:id="rId14"/>
    <p:sldId id="338" r:id="rId15"/>
    <p:sldId id="343" r:id="rId16"/>
    <p:sldId id="340" r:id="rId17"/>
    <p:sldId id="33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6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C099E-5743-4748-B97B-D2649FEBAF7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56727-634B-4AB7-99BF-7BDD5890D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1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56727-634B-4AB7-99BF-7BDD5890D9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5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56727-634B-4AB7-99BF-7BDD5890D9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95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56727-634B-4AB7-99BF-7BDD5890D9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8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4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71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7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8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6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92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85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4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2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79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AB4CDDB-52DC-4739-A650-30AF35B1ABD6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0454D91-8343-4491-935F-0C9E6AF00E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161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m.coe.int/learnaboutrights-child-en-web/16809e8043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1694" y="666472"/>
            <a:ext cx="10993549" cy="10701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/>
              <a:t>Образовательный контекст</a:t>
            </a:r>
            <a:endParaRPr lang="ru-RU" sz="6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7703" y="1878420"/>
            <a:ext cx="11255191" cy="11603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Угрозы и обещания </a:t>
            </a:r>
          </a:p>
          <a:p>
            <a:pPr algn="ctr"/>
            <a:r>
              <a:rPr lang="ru-RU" sz="3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цифрового общественного пространства</a:t>
            </a: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427703" y="4132521"/>
            <a:ext cx="11255192" cy="2188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 algn="ctr" defTabSz="457200">
              <a:buClr>
                <a:schemeClr val="accent2"/>
              </a:buClr>
              <a:buSzPct val="92000"/>
              <a:defRPr/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Иванушкина Екатерина Владимировна, </a:t>
            </a:r>
          </a:p>
          <a:p>
            <a:pPr lvl="0" algn="ctr" defTabSz="457200">
              <a:buClr>
                <a:schemeClr val="accent2"/>
              </a:buClr>
              <a:buSzPct val="92000"/>
              <a:defRPr/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начальник отдела воспитательных систем и технологий </a:t>
            </a:r>
          </a:p>
          <a:p>
            <a:pPr lvl="0" algn="ctr" defTabSz="457200">
              <a:buClr>
                <a:schemeClr val="accent2"/>
              </a:buClr>
              <a:buSzPct val="92000"/>
              <a:defRPr/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Центра профессионального образования </a:t>
            </a:r>
            <a:r>
              <a:rPr lang="ru-RU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Самарской </a:t>
            </a: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области</a:t>
            </a: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defRPr/>
            </a:pP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defRPr/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27.04.2023 «Человек в информационном обществе»</a:t>
            </a:r>
            <a:endParaRPr lang="en-US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lang="en-US" sz="32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lang="en-US" sz="32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lang="ru-RU" sz="32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ru-RU" sz="3200" b="0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Цифровой актив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1193" y="2367577"/>
            <a:ext cx="5422390" cy="3493473"/>
          </a:xfr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/>
              <a:t>Виртуальное имущество, представленное в компьютерных играх (оружие, артефакты, снаряжение)</a:t>
            </a:r>
          </a:p>
          <a:p>
            <a:r>
              <a:rPr lang="ru-RU" sz="2400" dirty="0" smtClean="0"/>
              <a:t>Доменные имена</a:t>
            </a:r>
          </a:p>
          <a:p>
            <a:r>
              <a:rPr lang="ru-RU" sz="2400" dirty="0" smtClean="0"/>
              <a:t>Контент</a:t>
            </a:r>
          </a:p>
          <a:p>
            <a:r>
              <a:rPr lang="ru-RU" sz="2400" dirty="0" smtClean="0"/>
              <a:t>Большие данные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367577"/>
            <a:ext cx="5422900" cy="335315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191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 smtClean="0"/>
              <a:t>криптоискусство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В марте компания </a:t>
            </a:r>
            <a:r>
              <a:rPr lang="ru-RU" sz="2400" dirty="0" err="1"/>
              <a:t>Injective</a:t>
            </a:r>
            <a:r>
              <a:rPr lang="ru-RU" sz="2400" dirty="0"/>
              <a:t> </a:t>
            </a:r>
            <a:r>
              <a:rPr lang="ru-RU" sz="2400" dirty="0" err="1"/>
              <a:t>Protocol</a:t>
            </a:r>
            <a:r>
              <a:rPr lang="ru-RU" sz="2400" dirty="0"/>
              <a:t> купила картину главного хулигана уличного искусства — </a:t>
            </a:r>
            <a:r>
              <a:rPr lang="ru-RU" sz="2400" dirty="0" err="1"/>
              <a:t>Бэнкси</a:t>
            </a:r>
            <a:r>
              <a:rPr lang="ru-RU" sz="2400" dirty="0"/>
              <a:t>. Полотно </a:t>
            </a:r>
            <a:r>
              <a:rPr lang="ru-RU" sz="2400" dirty="0" smtClean="0"/>
              <a:t>обошлось </a:t>
            </a:r>
            <a:r>
              <a:rPr lang="ru-RU" sz="2400" dirty="0"/>
              <a:t>компании в </a:t>
            </a:r>
            <a:r>
              <a:rPr lang="ru-RU" sz="2400" b="1" dirty="0"/>
              <a:t>95 000 долларов</a:t>
            </a:r>
            <a:r>
              <a:rPr lang="ru-RU" sz="2400" dirty="0"/>
              <a:t>. </a:t>
            </a:r>
            <a:r>
              <a:rPr lang="ru-RU" sz="2400" dirty="0" smtClean="0"/>
              <a:t>После </a:t>
            </a:r>
            <a:r>
              <a:rPr lang="ru-RU" sz="2400" dirty="0"/>
              <a:t>покупки картину сожгли и сделали из нее </a:t>
            </a:r>
            <a:r>
              <a:rPr lang="ru-RU" sz="2400" b="1" dirty="0" err="1"/>
              <a:t>токен</a:t>
            </a:r>
            <a:r>
              <a:rPr lang="ru-RU" sz="2400" b="1" dirty="0"/>
              <a:t> на </a:t>
            </a:r>
            <a:r>
              <a:rPr lang="ru-RU" sz="2400" b="1" dirty="0" err="1"/>
              <a:t>блокчейне</a:t>
            </a:r>
            <a:r>
              <a:rPr lang="ru-RU" sz="2400" dirty="0"/>
              <a:t> — его удалось продать уже за </a:t>
            </a:r>
            <a:r>
              <a:rPr lang="ru-RU" sz="2400" b="1" dirty="0"/>
              <a:t>380 000 долларов</a:t>
            </a:r>
            <a:r>
              <a:rPr lang="ru-RU" sz="2000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7909" y="2491466"/>
            <a:ext cx="5422900" cy="31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/>
              <a:t>NFT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0079" y="2239279"/>
            <a:ext cx="5422390" cy="3633047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/>
              <a:t>NFT</a:t>
            </a:r>
            <a:r>
              <a:rPr lang="ru-RU" sz="2400" dirty="0"/>
              <a:t> — это аббревиатура от понятия NonFungible </a:t>
            </a:r>
            <a:r>
              <a:rPr lang="ru-RU" sz="2400" dirty="0" err="1"/>
              <a:t>Token</a:t>
            </a:r>
            <a:r>
              <a:rPr lang="ru-RU" sz="2400" dirty="0"/>
              <a:t>, что переводится как </a:t>
            </a:r>
            <a:r>
              <a:rPr lang="ru-RU" sz="2400" b="1" dirty="0"/>
              <a:t>«невзаимозаменяемый </a:t>
            </a:r>
            <a:r>
              <a:rPr lang="ru-RU" sz="2400" b="1" dirty="0" err="1"/>
              <a:t>токен</a:t>
            </a:r>
            <a:r>
              <a:rPr lang="ru-RU" sz="2400" b="1" dirty="0"/>
              <a:t>». </a:t>
            </a:r>
            <a:r>
              <a:rPr lang="ru-RU" sz="2400" dirty="0"/>
              <a:t>Эти </a:t>
            </a:r>
            <a:r>
              <a:rPr lang="ru-RU" sz="2400" dirty="0" err="1"/>
              <a:t>токены</a:t>
            </a:r>
            <a:r>
              <a:rPr lang="ru-RU" sz="2400" dirty="0"/>
              <a:t> существуют в </a:t>
            </a:r>
            <a:r>
              <a:rPr lang="ru-RU" sz="2400" dirty="0" err="1"/>
              <a:t>блокчейне</a:t>
            </a:r>
            <a:r>
              <a:rPr lang="ru-RU" sz="2400" dirty="0"/>
              <a:t>, как и </a:t>
            </a:r>
            <a:r>
              <a:rPr lang="ru-RU" sz="2400" dirty="0" err="1"/>
              <a:t>криптовалюты</a:t>
            </a:r>
            <a:r>
              <a:rPr lang="ru-RU" sz="2400" dirty="0"/>
              <a:t>, но отличаются от цифровых монет примерно так же, как </a:t>
            </a:r>
            <a:r>
              <a:rPr lang="ru-RU" sz="2400" b="1" dirty="0"/>
              <a:t>коллекционные монеты</a:t>
            </a:r>
            <a:r>
              <a:rPr lang="ru-RU" sz="2400" dirty="0"/>
              <a:t> отличаются от обычных денег.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46457" y="2228003"/>
            <a:ext cx="4234726" cy="42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01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1192" y="2032809"/>
            <a:ext cx="6747259" cy="4425106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dirty="0"/>
              <a:t>Общие черты с </a:t>
            </a:r>
            <a:r>
              <a:rPr lang="ru-RU" b="1" dirty="0" err="1"/>
              <a:t>криптовалютой</a:t>
            </a:r>
            <a:r>
              <a:rPr lang="ru-RU" b="1" dirty="0"/>
              <a:t> у NFT </a:t>
            </a:r>
            <a:r>
              <a:rPr lang="ru-RU" dirty="0"/>
              <a:t>тоже есть: их можно покупать и продавать, хранить в виртуальном кошельке или проводить с ними транзакции. И да, </a:t>
            </a:r>
            <a:r>
              <a:rPr lang="ru-RU" dirty="0" err="1"/>
              <a:t>токены</a:t>
            </a:r>
            <a:r>
              <a:rPr lang="ru-RU" dirty="0"/>
              <a:t> могут быть инвестиционным активом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Превратить в NFT можно самые разные объекты — материальные и не совсем. Чаще всего </a:t>
            </a:r>
            <a:r>
              <a:rPr lang="ru-RU" b="1" dirty="0" err="1"/>
              <a:t>токенизируют</a:t>
            </a:r>
            <a:r>
              <a:rPr lang="ru-RU" b="1" dirty="0"/>
              <a:t> произведения искусства </a:t>
            </a:r>
            <a:r>
              <a:rPr lang="ru-RU" dirty="0"/>
              <a:t>— это может быть не только мультимедиа, но и оцифрованные копии реальных предметов. </a:t>
            </a:r>
            <a:endParaRPr lang="en-US" dirty="0" smtClean="0"/>
          </a:p>
          <a:p>
            <a:pPr algn="just"/>
            <a:r>
              <a:rPr lang="ru-RU" dirty="0"/>
              <a:t>NFT продают и покупают на специальных интернет-площадках — </a:t>
            </a:r>
            <a:r>
              <a:rPr lang="ru-RU" b="1" dirty="0" smtClean="0"/>
              <a:t>NFT-</a:t>
            </a:r>
            <a:r>
              <a:rPr lang="en-US" b="1" dirty="0" smtClean="0"/>
              <a:t> </a:t>
            </a:r>
            <a:r>
              <a:rPr lang="ru-RU" b="1" dirty="0" err="1" smtClean="0"/>
              <a:t>маркетплейсах</a:t>
            </a:r>
            <a:r>
              <a:rPr lang="ru-RU" dirty="0"/>
              <a:t>, вот самые известными из них: </a:t>
            </a:r>
            <a:r>
              <a:rPr lang="ru-RU" dirty="0" err="1"/>
              <a:t>Opensea</a:t>
            </a:r>
            <a:r>
              <a:rPr lang="ru-RU" dirty="0"/>
              <a:t>, </a:t>
            </a:r>
            <a:r>
              <a:rPr lang="ru-RU" dirty="0" err="1"/>
              <a:t>Rarible</a:t>
            </a:r>
            <a:r>
              <a:rPr lang="ru-RU" dirty="0"/>
              <a:t>, </a:t>
            </a:r>
            <a:r>
              <a:rPr lang="ru-RU" dirty="0" err="1"/>
              <a:t>Foundation</a:t>
            </a:r>
            <a:r>
              <a:rPr lang="ru-RU" dirty="0"/>
              <a:t>, </a:t>
            </a:r>
            <a:r>
              <a:rPr lang="ru-RU" dirty="0" err="1"/>
              <a:t>AtomicHub</a:t>
            </a:r>
            <a:r>
              <a:rPr lang="ru-RU" dirty="0"/>
              <a:t>, </a:t>
            </a:r>
            <a:r>
              <a:rPr lang="ru-RU" dirty="0" err="1"/>
              <a:t>Binance</a:t>
            </a:r>
            <a:r>
              <a:rPr lang="ru-RU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58266" y="2032809"/>
            <a:ext cx="3958561" cy="442510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6055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ru-RU" dirty="0"/>
              <a:t>В марте аукционный дом </a:t>
            </a:r>
            <a:r>
              <a:rPr lang="ru-RU" dirty="0" err="1"/>
              <a:t>Christie’s</a:t>
            </a:r>
            <a:r>
              <a:rPr lang="ru-RU" dirty="0"/>
              <a:t> продал работу художника </a:t>
            </a:r>
            <a:r>
              <a:rPr lang="ru-RU" dirty="0" err="1"/>
              <a:t>Бипла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5 000 </a:t>
            </a:r>
            <a:r>
              <a:rPr lang="ru-RU" dirty="0" err="1"/>
              <a:t>Day</a:t>
            </a:r>
            <a:r>
              <a:rPr lang="ru-RU" dirty="0"/>
              <a:t> </a:t>
            </a:r>
            <a:r>
              <a:rPr lang="ru-RU" dirty="0" err="1"/>
              <a:t>Selects</a:t>
            </a:r>
            <a:r>
              <a:rPr lang="ru-RU" dirty="0"/>
              <a:t> в виде </a:t>
            </a:r>
            <a:r>
              <a:rPr lang="ru-RU" dirty="0" err="1"/>
              <a:t>токена</a:t>
            </a:r>
            <a:r>
              <a:rPr lang="ru-RU" dirty="0"/>
              <a:t> за 69,3 млн долларов. За </a:t>
            </a:r>
            <a:r>
              <a:rPr lang="ru-RU" dirty="0" err="1"/>
              <a:t>Christie’s</a:t>
            </a:r>
            <a:r>
              <a:rPr lang="ru-RU" dirty="0"/>
              <a:t> в NFT-пространство подтянулись другие аукционные дома, представители традиционного арт-рынка, художники и </a:t>
            </a:r>
            <a:r>
              <a:rPr lang="ru-RU" dirty="0" err="1"/>
              <a:t>селебрити</a:t>
            </a:r>
            <a:r>
              <a:rPr lang="ru-RU" dirty="0"/>
              <a:t>. </a:t>
            </a:r>
            <a:endParaRPr lang="en-US" dirty="0" smtClean="0"/>
          </a:p>
          <a:p>
            <a:pPr algn="just"/>
            <a:r>
              <a:rPr lang="ru-RU" b="1" dirty="0" smtClean="0"/>
              <a:t>Петербургский </a:t>
            </a:r>
            <a:r>
              <a:rPr lang="ru-RU" b="1" dirty="0"/>
              <a:t>Эрмитаж </a:t>
            </a:r>
            <a:r>
              <a:rPr lang="ru-RU" dirty="0"/>
              <a:t>тоже проводил аукцион в NFT-</a:t>
            </a:r>
            <a:r>
              <a:rPr lang="ru-RU" dirty="0" err="1"/>
              <a:t>маркетплейсе</a:t>
            </a:r>
            <a:r>
              <a:rPr lang="ru-RU" dirty="0"/>
              <a:t>: на нем ушла с молотка </a:t>
            </a:r>
            <a:r>
              <a:rPr lang="ru-RU" b="1" dirty="0" err="1"/>
              <a:t>токенизированная</a:t>
            </a:r>
            <a:r>
              <a:rPr lang="ru-RU" b="1" dirty="0"/>
              <a:t> «Мадонна </a:t>
            </a:r>
            <a:r>
              <a:rPr lang="ru-RU" b="1" dirty="0" err="1"/>
              <a:t>Литта</a:t>
            </a:r>
            <a:r>
              <a:rPr lang="ru-RU" b="1" dirty="0"/>
              <a:t>»</a:t>
            </a:r>
            <a:r>
              <a:rPr lang="ru-RU" dirty="0"/>
              <a:t> Леонардо да Винчи за 10 млн рублей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590" y="2599918"/>
            <a:ext cx="5579537" cy="28892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0172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4" y="607015"/>
            <a:ext cx="11610754" cy="58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Угрозы и возможности</a:t>
            </a:r>
            <a:endParaRPr lang="ru-RU" sz="4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501764"/>
              </p:ext>
            </p:extLst>
          </p:nvPr>
        </p:nvGraphicFramePr>
        <p:xfrm>
          <a:off x="404032" y="1871330"/>
          <a:ext cx="11348488" cy="4494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244"/>
                <a:gridCol w="5674244"/>
              </a:tblGrid>
              <a:tr h="531879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агрессивная информационная среда, неприемлемый контент, СПАМ</a:t>
                      </a:r>
                      <a:endParaRPr lang="ru-RU" sz="2800" b="0" i="0" kern="1200" dirty="0">
                        <a:solidFill>
                          <a:srgbClr val="333333"/>
                        </a:solidFill>
                        <a:effectLst/>
                        <a:latin typeface="YS Tex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</a:rPr>
                        <a:t>поиск информации; большие</a:t>
                      </a:r>
                      <a:r>
                        <a:rPr lang="ru-RU" sz="2800" b="0" i="0" baseline="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</a:rPr>
                        <a:t> объемы данных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непрерывный досуговый цикл </a:t>
                      </a:r>
                      <a:endParaRPr lang="ru-RU" sz="2800" b="0" i="0" kern="1200" dirty="0">
                        <a:solidFill>
                          <a:srgbClr val="333333"/>
                        </a:solidFill>
                        <a:effectLst/>
                        <a:latin typeface="YS Tex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</a:rPr>
                        <a:t>развлечение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травля (</a:t>
                      </a:r>
                      <a:r>
                        <a:rPr lang="ru-RU" sz="2800" b="0" i="0" kern="1200" dirty="0" err="1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кибербуллинг</a:t>
                      </a:r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)</a:t>
                      </a:r>
                      <a:endParaRPr lang="ru-RU" sz="2800" b="0" i="0" kern="1200" dirty="0">
                        <a:solidFill>
                          <a:srgbClr val="333333"/>
                        </a:solidFill>
                        <a:effectLst/>
                        <a:latin typeface="YS Tex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</a:rPr>
                        <a:t>общение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зависимость</a:t>
                      </a:r>
                      <a:endParaRPr lang="ru-RU" sz="2800" b="0" i="0" kern="1200" dirty="0">
                        <a:solidFill>
                          <a:srgbClr val="333333"/>
                        </a:solidFill>
                        <a:effectLst/>
                        <a:latin typeface="YS Tex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</a:rPr>
                        <a:t>обучение</a:t>
                      </a:r>
                      <a:endParaRPr lang="ru-RU" sz="2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мошенники, </a:t>
                      </a:r>
                      <a:r>
                        <a:rPr lang="ru-RU" sz="2800" b="0" i="0" kern="1200" dirty="0" err="1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фишинг</a:t>
                      </a:r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, </a:t>
                      </a:r>
                      <a:endParaRPr lang="ru-RU" sz="2800" b="0" i="0" kern="1200" dirty="0">
                        <a:solidFill>
                          <a:srgbClr val="333333"/>
                        </a:solidFill>
                        <a:effectLst/>
                        <a:latin typeface="YS Tex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</a:rPr>
                        <a:t>заработок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атака (технические угрозы)…</a:t>
                      </a:r>
                      <a:endParaRPr lang="ru-RU" sz="2800" b="0" i="0" kern="1200" dirty="0">
                        <a:solidFill>
                          <a:srgbClr val="333333"/>
                        </a:solidFill>
                        <a:effectLst/>
                        <a:latin typeface="YS Tex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rgbClr val="333333"/>
                          </a:solidFill>
                          <a:effectLst/>
                          <a:latin typeface="YS Text"/>
                          <a:ea typeface="+mn-ea"/>
                          <a:cs typeface="+mn-cs"/>
                        </a:rPr>
                        <a:t>цифровые навыки…</a:t>
                      </a:r>
                      <a:endParaRPr lang="ru-RU" sz="2800" b="0" i="0" kern="1200" dirty="0">
                        <a:solidFill>
                          <a:srgbClr val="333333"/>
                        </a:solidFill>
                        <a:effectLst/>
                        <a:latin typeface="YS Tex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8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Поляризация спектра ментальных состояний в условиях угроз цифрового общества: субнормальные </a:t>
            </a:r>
            <a:r>
              <a:rPr lang="en-US" dirty="0" smtClean="0"/>
              <a:t>VS </a:t>
            </a:r>
            <a:r>
              <a:rPr lang="ru-RU" dirty="0" err="1" smtClean="0"/>
              <a:t>супернормальные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6" y="1878419"/>
            <a:ext cx="6335924" cy="4979581"/>
          </a:xfrm>
        </p:spPr>
      </p:pic>
      <p:sp>
        <p:nvSpPr>
          <p:cNvPr id="8" name="TextBox 7"/>
          <p:cNvSpPr txBox="1"/>
          <p:nvPr/>
        </p:nvSpPr>
        <p:spPr>
          <a:xfrm>
            <a:off x="4075813" y="2441404"/>
            <a:ext cx="5330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Субнормальные</a:t>
            </a:r>
            <a:endParaRPr lang="ru-RU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4075813" y="5139069"/>
            <a:ext cx="5738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/>
              <a:t>Супернормальные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5875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Цифровое пространство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424" y="2003630"/>
            <a:ext cx="11341450" cy="4297933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/>
              <a:t>совокупность </a:t>
            </a:r>
            <a:r>
              <a:rPr lang="ru-RU" sz="3600" dirty="0"/>
              <a:t>информационных ресурсов, созданных субъектами информационной сферы, средств взаимодействия таких субъектов, их информационных систем и необходимой информационной инфраструктуры.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Интернет </a:t>
            </a:r>
            <a:r>
              <a:rPr lang="ru-RU" sz="3600" dirty="0" smtClean="0"/>
              <a:t> как общественное пространство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7350695" cy="3633047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Интернет является </a:t>
            </a:r>
            <a:r>
              <a:rPr lang="ru-RU" sz="2400" b="1" dirty="0" smtClean="0"/>
              <a:t>общественным (цифровым) пространством</a:t>
            </a:r>
            <a:r>
              <a:rPr lang="ru-RU" sz="2400" dirty="0" smtClean="0"/>
              <a:t>, в котором должны соблюдаться правила допустимого  поведения, направленные на обеспечение общественного порядка и уважения к обществу.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75" y="2228003"/>
            <a:ext cx="3633787" cy="3633787"/>
          </a:xfrm>
        </p:spPr>
      </p:pic>
    </p:spTree>
    <p:extLst>
      <p:ext uri="{BB962C8B-B14F-4D97-AF65-F5344CB8AC3E}">
        <p14:creationId xmlns:p14="http://schemas.microsoft.com/office/powerpoint/2010/main" val="16757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Цифровой гражданин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424" y="2003630"/>
            <a:ext cx="11341450" cy="4297933"/>
          </a:xfrm>
        </p:spPr>
        <p:txBody>
          <a:bodyPr>
            <a:noAutofit/>
          </a:bodyPr>
          <a:lstStyle/>
          <a:p>
            <a:pPr algn="just"/>
            <a:r>
              <a:rPr lang="ru-RU" sz="4000" dirty="0" smtClean="0"/>
              <a:t>статус</a:t>
            </a:r>
            <a:r>
              <a:rPr lang="ru-RU" sz="4000" dirty="0"/>
              <a:t>, приобретаемый в </a:t>
            </a:r>
            <a:r>
              <a:rPr lang="ru-RU" sz="4000" dirty="0" smtClean="0"/>
              <a:t>связи </a:t>
            </a:r>
            <a:r>
              <a:rPr lang="ru-RU" sz="4000" dirty="0"/>
              <a:t>с применением интернет-коммуникации. Иными словами, цифровой </a:t>
            </a:r>
            <a:r>
              <a:rPr lang="ru-RU" sz="4000" dirty="0" smtClean="0"/>
              <a:t>гражданин </a:t>
            </a:r>
            <a:r>
              <a:rPr lang="ru-RU" sz="4000" dirty="0"/>
              <a:t>приравнивается к </a:t>
            </a:r>
            <a:r>
              <a:rPr lang="ru-RU" sz="4000" dirty="0" smtClean="0"/>
              <a:t>онлайн-пользователю </a:t>
            </a:r>
            <a:r>
              <a:rPr lang="en-US" sz="4000" dirty="0"/>
              <a:t>[</a:t>
            </a:r>
            <a:r>
              <a:rPr lang="ru-RU" sz="4000" dirty="0" smtClean="0"/>
              <a:t>концепция </a:t>
            </a:r>
            <a:r>
              <a:rPr lang="ru-RU" sz="4000" dirty="0"/>
              <a:t>сетевого клуба </a:t>
            </a:r>
            <a:r>
              <a:rPr lang="ru-RU" sz="4000" dirty="0" err="1"/>
              <a:t>Джареда</a:t>
            </a:r>
            <a:r>
              <a:rPr lang="ru-RU" sz="4000" dirty="0"/>
              <a:t> Коэна и </a:t>
            </a:r>
            <a:r>
              <a:rPr lang="ru-RU" sz="4000" dirty="0" smtClean="0"/>
              <a:t>Эрика Шмидта</a:t>
            </a:r>
            <a:r>
              <a:rPr lang="en-US" sz="4000" dirty="0" smtClean="0"/>
              <a:t>]</a:t>
            </a:r>
            <a:r>
              <a:rPr lang="ru-RU" sz="4000" dirty="0" smtClean="0"/>
              <a:t>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682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smtClean="0"/>
              <a:t>Цифровое Гражданство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424" y="2003630"/>
            <a:ext cx="7088428" cy="4297933"/>
          </a:xfrm>
        </p:spPr>
        <p:txBody>
          <a:bodyPr>
            <a:noAutofit/>
          </a:bodyPr>
          <a:lstStyle/>
          <a:p>
            <a:pPr algn="just"/>
            <a:r>
              <a:rPr lang="ru-RU" sz="3000" dirty="0" smtClean="0"/>
              <a:t>способность </a:t>
            </a:r>
            <a:r>
              <a:rPr lang="ru-RU" sz="3000" dirty="0"/>
              <a:t>индивидов участвовать в жизни общества в условиях происходящей технологической трансформации средств массовой коммуникации и политических институтов государств </a:t>
            </a:r>
            <a:r>
              <a:rPr lang="ru-RU" sz="3000" dirty="0" smtClean="0"/>
              <a:t>[</a:t>
            </a:r>
            <a:r>
              <a:rPr lang="ru-RU" sz="3000" dirty="0"/>
              <a:t>американский политолог </a:t>
            </a:r>
            <a:r>
              <a:rPr lang="ru-RU" sz="3000" dirty="0" smtClean="0"/>
              <a:t>Карен </a:t>
            </a:r>
            <a:r>
              <a:rPr lang="ru-RU" sz="3000" dirty="0" err="1"/>
              <a:t>Моссбергер</a:t>
            </a:r>
            <a:r>
              <a:rPr lang="ru-RU" sz="3000" dirty="0" smtClean="0"/>
              <a:t>]</a:t>
            </a:r>
            <a:endParaRPr lang="ru-RU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26" y="200363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Цифровая Гражданственность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424" y="2003630"/>
            <a:ext cx="5528985" cy="4297933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/>
              <a:t>общественно-политическая активность </a:t>
            </a:r>
            <a:r>
              <a:rPr lang="ru-RU" sz="3200" dirty="0"/>
              <a:t>в </a:t>
            </a:r>
            <a:r>
              <a:rPr lang="ru-RU" sz="3200" dirty="0" smtClean="0"/>
              <a:t>онлайн-среде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16" y="1971371"/>
            <a:ext cx="35052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Цифровые права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487" y="1769509"/>
            <a:ext cx="11624950" cy="429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451" y="6138530"/>
            <a:ext cx="113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rm.coe.int/learnaboutrights-child-en-web/16809e8043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487" y="59793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ФЗ № 34 от 18 марта 2019 </a:t>
            </a:r>
            <a:br>
              <a:rPr lang="ru-RU" sz="3600" b="1" dirty="0" smtClean="0"/>
            </a:br>
            <a:r>
              <a:rPr lang="ru-RU" sz="3100" b="1" dirty="0" smtClean="0"/>
              <a:t>«О внесении изменений в гражданский кодекс РФ»</a:t>
            </a:r>
            <a:endParaRPr lang="ru-RU" sz="3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0817" y="2214092"/>
            <a:ext cx="1129085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/>
              <a:t>1. Расширен перечень объектов гражданских прав, путем включения «цифровых прав».</a:t>
            </a:r>
          </a:p>
          <a:p>
            <a:pPr algn="just"/>
            <a:r>
              <a:rPr lang="ru-RU" sz="3600" dirty="0" smtClean="0"/>
              <a:t>Цифровые права можно завещать, получить в наследство, разделить при разводе, наложить арест.</a:t>
            </a:r>
          </a:p>
          <a:p>
            <a:pPr algn="just"/>
            <a:endParaRPr lang="ru-RU" sz="3600" dirty="0" smtClean="0"/>
          </a:p>
          <a:p>
            <a:pPr algn="just"/>
            <a:r>
              <a:rPr lang="ru-RU" sz="4000" b="1" dirty="0"/>
              <a:t>2. Цифровое право = </a:t>
            </a:r>
            <a:r>
              <a:rPr lang="ru-RU" sz="4000" b="1" dirty="0" err="1"/>
              <a:t>криптовалюта</a:t>
            </a:r>
            <a:r>
              <a:rPr lang="ru-RU" sz="4000" b="1" dirty="0"/>
              <a:t>, цифровая валюта, цифровые финансовые </a:t>
            </a:r>
            <a:r>
              <a:rPr lang="ru-RU" sz="4000" b="1" dirty="0" smtClean="0"/>
              <a:t>активы, </a:t>
            </a:r>
            <a:r>
              <a:rPr lang="ru-RU" sz="4000" b="1" dirty="0" err="1" smtClean="0"/>
              <a:t>токен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884" y="1790082"/>
            <a:ext cx="596689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2019</a:t>
            </a:r>
          </a:p>
          <a:p>
            <a:pPr algn="ctr"/>
            <a:r>
              <a:rPr lang="ru-RU" sz="2800" dirty="0" smtClean="0"/>
              <a:t>В </a:t>
            </a:r>
            <a:r>
              <a:rPr lang="ru-RU" sz="2800" dirty="0"/>
              <a:t>России впервые удалось внести </a:t>
            </a:r>
            <a:r>
              <a:rPr lang="ru-RU" sz="2800" dirty="0" err="1"/>
              <a:t>биткойн</a:t>
            </a:r>
            <a:r>
              <a:rPr lang="ru-RU" sz="2800" dirty="0"/>
              <a:t> в уставный капитал. Налоговики зарегистрировали изменения. Для этого пришлось провести оценку электронного кошелька с </a:t>
            </a:r>
            <a:r>
              <a:rPr lang="ru-RU" sz="2800" dirty="0" err="1"/>
              <a:t>биткойном</a:t>
            </a:r>
            <a:r>
              <a:rPr lang="ru-RU" sz="2800" dirty="0"/>
              <a:t> и нотариально заверить акт приема-передачи. </a:t>
            </a:r>
            <a:r>
              <a:rPr lang="ru-RU" sz="2800" dirty="0" smtClean="0"/>
              <a:t> 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dirty="0" smtClean="0"/>
              <a:t>(рынок </a:t>
            </a:r>
            <a:r>
              <a:rPr lang="ru-RU" dirty="0" err="1" smtClean="0"/>
              <a:t>криптовалют</a:t>
            </a:r>
            <a:r>
              <a:rPr lang="ru-RU" dirty="0" smtClean="0"/>
              <a:t> / налоги)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948" y="982067"/>
            <a:ext cx="11194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Право в цифре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6503"/>
          <a:stretch/>
        </p:blipFill>
        <p:spPr>
          <a:xfrm>
            <a:off x="7256390" y="2092362"/>
            <a:ext cx="4409584" cy="402027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1186</TotalTime>
  <Words>544</Words>
  <Application>Microsoft Office PowerPoint</Application>
  <PresentationFormat>Широкоэкранный</PresentationFormat>
  <Paragraphs>65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Corbel</vt:lpstr>
      <vt:lpstr>Gill Sans MT</vt:lpstr>
      <vt:lpstr>Wingdings 2</vt:lpstr>
      <vt:lpstr>YS Text</vt:lpstr>
      <vt:lpstr>Дивиденд</vt:lpstr>
      <vt:lpstr>Образовательный контекст</vt:lpstr>
      <vt:lpstr>Цифровое пространство</vt:lpstr>
      <vt:lpstr>Интернет  как общественное пространство</vt:lpstr>
      <vt:lpstr>Цифровой гражданин</vt:lpstr>
      <vt:lpstr>Цифровое Гражданство</vt:lpstr>
      <vt:lpstr>Цифровая Гражданственность</vt:lpstr>
      <vt:lpstr>Цифровые права</vt:lpstr>
      <vt:lpstr>ФЗ № 34 от 18 марта 2019  «О внесении изменений в гражданский кодекс РФ»</vt:lpstr>
      <vt:lpstr>Презентация PowerPoint</vt:lpstr>
      <vt:lpstr>Цифровой актив</vt:lpstr>
      <vt:lpstr>криптоискусство</vt:lpstr>
      <vt:lpstr>NFT</vt:lpstr>
      <vt:lpstr>Презентация PowerPoint</vt:lpstr>
      <vt:lpstr>Презентация PowerPoint</vt:lpstr>
      <vt:lpstr>Презентация PowerPoint</vt:lpstr>
      <vt:lpstr>Угрозы и возможности</vt:lpstr>
      <vt:lpstr>Поляризация спектра ментальных состояний в условиях угроз цифрового общества: субнормальные VS супернормальные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Проявление коррупции в сфере образования</dc:title>
  <dc:creator>Екатерина Иванушкина</dc:creator>
  <cp:lastModifiedBy>Екатерина</cp:lastModifiedBy>
  <cp:revision>90</cp:revision>
  <dcterms:created xsi:type="dcterms:W3CDTF">2018-05-22T08:16:21Z</dcterms:created>
  <dcterms:modified xsi:type="dcterms:W3CDTF">2023-04-26T21:38:27Z</dcterms:modified>
</cp:coreProperties>
</file>