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27" r:id="rId3"/>
    <p:sldId id="295" r:id="rId4"/>
    <p:sldId id="292" r:id="rId5"/>
    <p:sldId id="743" r:id="rId6"/>
    <p:sldId id="744" r:id="rId7"/>
    <p:sldId id="745" r:id="rId8"/>
    <p:sldId id="746" r:id="rId9"/>
    <p:sldId id="298" r:id="rId10"/>
    <p:sldId id="276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C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>
            <a:extLst>
              <a:ext uri="{FF2B5EF4-FFF2-40B4-BE49-F238E27FC236}">
                <a16:creationId xmlns:a16="http://schemas.microsoft.com/office/drawing/2014/main" id="{DDD41834-0C79-41BC-B3D2-9B9DA415DECE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4724400"/>
            <a:ext cx="9144000" cy="2133600"/>
            <a:chOff x="0" y="2976"/>
            <a:chExt cx="5760" cy="1344"/>
          </a:xfrm>
        </p:grpSpPr>
        <p:sp>
          <p:nvSpPr>
            <p:cNvPr id="3091" name="Rectangle 19">
              <a:extLst>
                <a:ext uri="{FF2B5EF4-FFF2-40B4-BE49-F238E27FC236}">
                  <a16:creationId xmlns:a16="http://schemas.microsoft.com/office/drawing/2014/main" id="{381B81B5-3E22-4C0B-9293-5C32325C50D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53" y="2976"/>
              <a:ext cx="5666" cy="1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>
              <a:extLst>
                <a:ext uri="{FF2B5EF4-FFF2-40B4-BE49-F238E27FC236}">
                  <a16:creationId xmlns:a16="http://schemas.microsoft.com/office/drawing/2014/main" id="{B1F4620B-00A1-4194-9790-9821DF9517C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2976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3" name="Rectangle 21">
            <a:extLst>
              <a:ext uri="{FF2B5EF4-FFF2-40B4-BE49-F238E27FC236}">
                <a16:creationId xmlns:a16="http://schemas.microsoft.com/office/drawing/2014/main" id="{F9CA8885-B581-4463-BC19-78963C6165E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-6350" y="0"/>
            <a:ext cx="9144000" cy="22050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94" name="Picture 22">
            <a:extLst>
              <a:ext uri="{FF2B5EF4-FFF2-40B4-BE49-F238E27FC236}">
                <a16:creationId xmlns:a16="http://schemas.microsoft.com/office/drawing/2014/main" id="{8B935136-2328-48E4-B4FA-34485A436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60600"/>
            <a:ext cx="8982075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4B45A02B-8E3E-46FF-A30C-47E484DE63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404938"/>
            <a:ext cx="7239000" cy="762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EA80A7C-FD46-4417-982D-20A9DAB90F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5334000"/>
            <a:ext cx="7086600" cy="609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grpSp>
        <p:nvGrpSpPr>
          <p:cNvPr id="3095" name="Group 23">
            <a:extLst>
              <a:ext uri="{FF2B5EF4-FFF2-40B4-BE49-F238E27FC236}">
                <a16:creationId xmlns:a16="http://schemas.microsoft.com/office/drawing/2014/main" id="{2E5906E4-A9C6-4463-AAC4-5A5E11BCD3EB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6" name="AutoShape 24">
              <a:extLst>
                <a:ext uri="{FF2B5EF4-FFF2-40B4-BE49-F238E27FC236}">
                  <a16:creationId xmlns:a16="http://schemas.microsoft.com/office/drawing/2014/main" id="{6175CCD5-2962-433F-8602-6FAE00EDA7C3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089AE839-1E2C-44C5-BEB0-00B408E7E74C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>
              <a:extLst>
                <a:ext uri="{FF2B5EF4-FFF2-40B4-BE49-F238E27FC236}">
                  <a16:creationId xmlns:a16="http://schemas.microsoft.com/office/drawing/2014/main" id="{D2CA0471-1353-4C39-92A6-590F2877437A}"/>
                </a:ext>
              </a:extLst>
            </p:cNvPr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27">
              <a:extLst>
                <a:ext uri="{FF2B5EF4-FFF2-40B4-BE49-F238E27FC236}">
                  <a16:creationId xmlns:a16="http://schemas.microsoft.com/office/drawing/2014/main" id="{4B65E2E0-3C4F-41EF-ADA5-AE0BEBC88932}"/>
                </a:ext>
              </a:extLst>
            </p:cNvPr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28">
              <a:extLst>
                <a:ext uri="{FF2B5EF4-FFF2-40B4-BE49-F238E27FC236}">
                  <a16:creationId xmlns:a16="http://schemas.microsoft.com/office/drawing/2014/main" id="{ED9CB599-8033-4003-B896-A684D3211EBF}"/>
                </a:ext>
              </a:extLst>
            </p:cNvPr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B1F8E-6E75-4CE1-8F90-77B055A9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555AE2-0C90-48A6-8154-35A2054A0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E9CB33-7DFA-4A3B-8588-3E5B89A47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4C99D1-2808-42AD-B231-A583FF027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F4AB8C-0582-4706-8968-E9454077F2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538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71E43F-D216-4235-8369-E97905054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62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E3B8F2-8CD2-4719-B38C-ABB9503B2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62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D85884-F97C-4225-9D98-97C37BF81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85DD7-9282-4A29-89E4-ECA0FC015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A49AD5-2792-4C70-B7DD-F6C1BD06D7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5587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1BE03-810E-4E2B-B4C5-9E007AF6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001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CFD486B7-0158-4F5F-BF5A-1447F0183F98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4948238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D3A0A8-AAB3-4FD5-97EE-489B0364BE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15200" y="6461125"/>
            <a:ext cx="1676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F04648-8C5F-434D-A7D7-860F2455B6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6472238"/>
            <a:ext cx="609600" cy="233362"/>
          </a:xfrm>
        </p:spPr>
        <p:txBody>
          <a:bodyPr/>
          <a:lstStyle>
            <a:lvl1pPr>
              <a:defRPr/>
            </a:lvl1pPr>
          </a:lstStyle>
          <a:p>
            <a:fld id="{BCFCE97E-5DC5-4F5A-A4D2-7AAD534A22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634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F22F9-4E5B-441E-9A2E-A6FE085F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2F310E-9C69-433D-850B-8BE732094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5C9516-0B38-4B9A-8887-71184292DF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E2E8DB-0072-4599-98F5-E0DF5C7A83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229A10-2639-4566-A9A4-FA2ECC59BC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428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8BDAE-6657-4D77-98BB-AB55CF58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5FFF0-D3FF-4737-9648-1B8D8898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1CA665-872F-44FA-A907-028C31E4E4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DA9669-4214-4B5D-BBE1-B362F1920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F5B0F5-090C-4F5E-BB0F-7DCE25AFC1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419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88494-D922-4F55-B029-25375969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592583-CB7B-4A03-99D8-3B38A1E8E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9482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81E53C-2C62-4158-84E0-F6F27C60C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9482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3104B3-8786-4C93-9849-070E92E513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C925D-D7CC-4924-86AA-18EE89343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FCA1A7-16A2-4A20-9E53-771E20021E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795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80E7B-D6D7-40D4-9F45-9173AF44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08CAD4-1B71-440D-A8DB-87BC53857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89DB79-4CB4-4C78-A115-688FA036C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D6C33F-554B-4537-959B-2117B2EA5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831994-2399-4507-A3DC-2A377E4DF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069A79B-9506-4FFC-8958-3CC8AE458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46A79B3-F1D5-49EE-9D8C-5E73F2BCB5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F08A1F-C721-4959-82DA-E713FF47D84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405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99C99-1D5D-4A6D-8E62-62868E7D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5676E-DF54-4280-92BE-959617B9AE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5301CB-0241-4E76-98AD-8344E685B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820FFE-0FF0-4871-8513-0E79C0D938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945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672B970-E7E6-4576-8D98-440E3DD092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D0649B8-95CC-4504-BE92-58B0C7157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27A91D-AC4F-438A-9539-C4837BEFBE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910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98114-F23E-49CC-8484-2DBEE552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FC013-B109-41F0-885D-DEAAE66A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DC7F2D-419F-4564-87DC-C04ED6B60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F2E37-63A3-4A96-99DC-B05410E04B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B2E177-9CB7-406C-B3FB-928684A46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89EC5-AC04-4D7D-A596-FEE532349C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475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DF4E8-4FE0-4E53-80DC-3F3D1129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DC1FC6-E399-4D8C-9684-40F78F116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DB87E5-4813-46FD-BD7D-022E4F0CC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104AC3-41EB-407E-BCC7-5B348BF4E8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E644F-4A2B-404B-92E5-9153F085BF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823AC-5C30-4649-B223-8C895BA083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466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>
            <a:extLst>
              <a:ext uri="{FF2B5EF4-FFF2-40B4-BE49-F238E27FC236}">
                <a16:creationId xmlns:a16="http://schemas.microsoft.com/office/drawing/2014/main" id="{6D2385FF-5243-44B1-BAE7-5E70632CF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8" y="22225"/>
          <a:ext cx="910113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Image" r:id="rId15" imgW="6653968" imgH="1180952" progId="Photoshop.Image.6">
                  <p:embed/>
                </p:oleObj>
              </mc:Choice>
              <mc:Fallback>
                <p:oleObj name="Image" r:id="rId15" imgW="6653968" imgH="1180952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22225"/>
                        <a:ext cx="9101137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>
            <a:extLst>
              <a:ext uri="{FF2B5EF4-FFF2-40B4-BE49-F238E27FC236}">
                <a16:creationId xmlns:a16="http://schemas.microsoft.com/office/drawing/2014/main" id="{1E6C8739-BD27-4FFC-BFDB-0656B0338D38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F0F19A-81E1-4392-A220-24D02F7BB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CEF54E-0A74-4977-96F6-CDA47EDA7A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461125"/>
            <a:ext cx="1676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1C670A-5CC6-4FA8-8F7F-44681BDCF8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72238"/>
            <a:ext cx="6096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0EA0D2E4-D201-48AC-97E2-C978C2F9DB1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D1099EB-239F-456A-838F-2B8B2412F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28600"/>
            <a:ext cx="81534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grpSp>
        <p:nvGrpSpPr>
          <p:cNvPr id="1041" name="Group 17">
            <a:extLst>
              <a:ext uri="{FF2B5EF4-FFF2-40B4-BE49-F238E27FC236}">
                <a16:creationId xmlns:a16="http://schemas.microsoft.com/office/drawing/2014/main" id="{B30BC3FD-BACD-4177-AC76-70CB7B3BE266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9159876" cy="6859588"/>
            <a:chOff x="0" y="0"/>
            <a:chExt cx="5764" cy="4321"/>
          </a:xfrm>
        </p:grpSpPr>
        <p:sp>
          <p:nvSpPr>
            <p:cNvPr id="1042" name="AutoShape 18">
              <a:extLst>
                <a:ext uri="{FF2B5EF4-FFF2-40B4-BE49-F238E27FC236}">
                  <a16:creationId xmlns:a16="http://schemas.microsoft.com/office/drawing/2014/main" id="{9DB52F72-2EDE-4EA0-A530-168641E5FEBA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9603C1FB-50A7-4B51-BDDC-326109B04E00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>
              <a:extLst>
                <a:ext uri="{FF2B5EF4-FFF2-40B4-BE49-F238E27FC236}">
                  <a16:creationId xmlns:a16="http://schemas.microsoft.com/office/drawing/2014/main" id="{538AEB9A-7BFE-4853-AFC0-31353E1BDA96}"/>
                </a:ext>
              </a:extLst>
            </p:cNvPr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>
              <a:extLst>
                <a:ext uri="{FF2B5EF4-FFF2-40B4-BE49-F238E27FC236}">
                  <a16:creationId xmlns:a16="http://schemas.microsoft.com/office/drawing/2014/main" id="{D1EB9141-7767-4BF1-AA37-97E345EF4F60}"/>
                </a:ext>
              </a:extLst>
            </p:cNvPr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>
              <a:extLst>
                <a:ext uri="{FF2B5EF4-FFF2-40B4-BE49-F238E27FC236}">
                  <a16:creationId xmlns:a16="http://schemas.microsoft.com/office/drawing/2014/main" id="{2683A965-A968-431C-8219-929BBFBDF460}"/>
                </a:ext>
              </a:extLst>
            </p:cNvPr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F95A7DA-AABF-45DA-95AD-DCB38D237E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404664"/>
            <a:ext cx="8352928" cy="1762274"/>
          </a:xfrm>
        </p:spPr>
        <p:txBody>
          <a:bodyPr/>
          <a:lstStyle/>
          <a:p>
            <a:r>
              <a:rPr lang="ru-RU" altLang="ru-RU" sz="2400" dirty="0"/>
              <a:t>Анализ проведенного методического (тематического) аудита результатов обновления/совершенствования образовательных программ СПО</a:t>
            </a:r>
            <a:endParaRPr lang="en-US" altLang="ru-RU" sz="24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516B86F-C586-4CB0-8A8F-57D05E9CA1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3568" y="5517232"/>
            <a:ext cx="7992888" cy="5760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dirty="0"/>
              <a:t>ЦПО Самарской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>
            <a:extLst>
              <a:ext uri="{FF2B5EF4-FFF2-40B4-BE49-F238E27FC236}">
                <a16:creationId xmlns:a16="http://schemas.microsoft.com/office/drawing/2014/main" id="{2DF289C5-1EC2-4EEE-87E1-EE935A16E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7912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ЦПО Самарской области</a:t>
            </a:r>
            <a:endParaRPr lang="en-US" altLang="ru-RU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7046" name="WordArt 6">
            <a:extLst>
              <a:ext uri="{FF2B5EF4-FFF2-40B4-BE49-F238E27FC236}">
                <a16:creationId xmlns:a16="http://schemas.microsoft.com/office/drawing/2014/main" id="{E6210CD1-7B57-40E4-B709-8070F07CC43D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1752600" y="2971800"/>
            <a:ext cx="57594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Спасибо за внимание</a:t>
            </a:r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432" t="16400" r="35038" b="6601"/>
          <a:stretch/>
        </p:blipFill>
        <p:spPr>
          <a:xfrm>
            <a:off x="211611" y="404664"/>
            <a:ext cx="4216373" cy="61840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825" t="14301" r="35038" b="13600"/>
          <a:stretch/>
        </p:blipFill>
        <p:spPr>
          <a:xfrm>
            <a:off x="4427984" y="404664"/>
            <a:ext cx="4442883" cy="61840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0854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33F811C-1281-445A-B8A4-59B2DE644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228601"/>
            <a:ext cx="9036496" cy="110773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dirty="0"/>
              <a:t>Количество </a:t>
            </a:r>
            <a:br>
              <a:rPr lang="ru-RU" altLang="ru-RU" sz="2800" dirty="0"/>
            </a:br>
            <a:r>
              <a:rPr lang="ru-RU" altLang="ru-RU" sz="2800" dirty="0"/>
              <a:t>представленных документов </a:t>
            </a:r>
            <a:endParaRPr lang="en-US" altLang="ru-RU" sz="2800" dirty="0"/>
          </a:p>
        </p:txBody>
      </p:sp>
      <p:sp>
        <p:nvSpPr>
          <p:cNvPr id="70659" name="AutoShape 3">
            <a:extLst>
              <a:ext uri="{FF2B5EF4-FFF2-40B4-BE49-F238E27FC236}">
                <a16:creationId xmlns:a16="http://schemas.microsoft.com/office/drawing/2014/main" id="{86E5A6AC-C8D2-440F-91BB-6478622C6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3352800"/>
            <a:ext cx="3024336" cy="182338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0661" name="AutoShape 5">
            <a:extLst>
              <a:ext uri="{FF2B5EF4-FFF2-40B4-BE49-F238E27FC236}">
                <a16:creationId xmlns:a16="http://schemas.microsoft.com/office/drawing/2014/main" id="{41DC1A72-A568-4EBA-9BD2-805608E6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62" y="3352800"/>
            <a:ext cx="2969964" cy="173238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1BF2A8BC-0E52-4D0C-874D-4F11DCCC4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552825"/>
            <a:ext cx="288106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rgbClr val="000000"/>
                </a:solidFill>
              </a:rPr>
              <a:t>Количество ПОО:</a:t>
            </a:r>
          </a:p>
          <a:p>
            <a:pPr algn="ctr" eaLnBrk="0" hangingPunct="0"/>
            <a:r>
              <a:rPr lang="ru-RU" altLang="ru-RU" sz="3600" b="1" dirty="0">
                <a:solidFill>
                  <a:srgbClr val="000000"/>
                </a:solidFill>
              </a:rPr>
              <a:t>63</a:t>
            </a:r>
          </a:p>
          <a:p>
            <a:pPr algn="ctr" eaLnBrk="0" hangingPunct="0"/>
            <a:endParaRPr lang="en-US" altLang="ru-RU" sz="2000" b="1" dirty="0">
              <a:solidFill>
                <a:srgbClr val="FF0000"/>
              </a:solidFill>
            </a:endParaRPr>
          </a:p>
        </p:txBody>
      </p:sp>
      <p:sp>
        <p:nvSpPr>
          <p:cNvPr id="70663" name="Freeform 7">
            <a:extLst>
              <a:ext uri="{FF2B5EF4-FFF2-40B4-BE49-F238E27FC236}">
                <a16:creationId xmlns:a16="http://schemas.microsoft.com/office/drawing/2014/main" id="{D988C894-9459-4FEB-A8C8-B9D321AA35F8}"/>
              </a:ext>
            </a:extLst>
          </p:cNvPr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4" name="AutoShape 8">
            <a:extLst>
              <a:ext uri="{FF2B5EF4-FFF2-40B4-BE49-F238E27FC236}">
                <a16:creationId xmlns:a16="http://schemas.microsoft.com/office/drawing/2014/main" id="{C7B416B4-E592-434A-B6D8-0F5B4DBE54DB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5" name="Freeform 9">
            <a:extLst>
              <a:ext uri="{FF2B5EF4-FFF2-40B4-BE49-F238E27FC236}">
                <a16:creationId xmlns:a16="http://schemas.microsoft.com/office/drawing/2014/main" id="{A2740F5D-3486-437B-84E7-1D6AD1D12655}"/>
              </a:ext>
            </a:extLst>
          </p:cNvPr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0666" name="Group 10">
            <a:extLst>
              <a:ext uri="{FF2B5EF4-FFF2-40B4-BE49-F238E27FC236}">
                <a16:creationId xmlns:a16="http://schemas.microsoft.com/office/drawing/2014/main" id="{46D17BF3-F660-476F-ADE0-E8DC2DF8199F}"/>
              </a:ext>
            </a:extLst>
          </p:cNvPr>
          <p:cNvGrpSpPr>
            <a:grpSpLocks/>
          </p:cNvGrpSpPr>
          <p:nvPr/>
        </p:nvGrpSpPr>
        <p:grpSpPr bwMode="auto">
          <a:xfrm>
            <a:off x="252661" y="1855014"/>
            <a:ext cx="8495803" cy="1244600"/>
            <a:chOff x="1997" y="1314"/>
            <a:chExt cx="1889" cy="1009"/>
          </a:xfrm>
        </p:grpSpPr>
        <p:grpSp>
          <p:nvGrpSpPr>
            <p:cNvPr id="70667" name="Group 11">
              <a:extLst>
                <a:ext uri="{FF2B5EF4-FFF2-40B4-BE49-F238E27FC236}">
                  <a16:creationId xmlns:a16="http://schemas.microsoft.com/office/drawing/2014/main" id="{7CCD519A-8E8B-4E52-B5D5-8A45BD72D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>
                <a:extLst>
                  <a:ext uri="{FF2B5EF4-FFF2-40B4-BE49-F238E27FC236}">
                    <a16:creationId xmlns:a16="http://schemas.microsoft.com/office/drawing/2014/main" id="{9F40A5B3-7857-4A89-917D-D8F0B96269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69" name="Oval 13">
                <a:extLst>
                  <a:ext uri="{FF2B5EF4-FFF2-40B4-BE49-F238E27FC236}">
                    <a16:creationId xmlns:a16="http://schemas.microsoft.com/office/drawing/2014/main" id="{578881B6-9EC5-473D-B955-156C77D7CC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4314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0670" name="Oval 14">
              <a:extLst>
                <a:ext uri="{FF2B5EF4-FFF2-40B4-BE49-F238E27FC236}">
                  <a16:creationId xmlns:a16="http://schemas.microsoft.com/office/drawing/2014/main" id="{62AF65D5-02C9-4DD7-8FB1-295ACFEF67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1" name="Oval 15">
              <a:extLst>
                <a:ext uri="{FF2B5EF4-FFF2-40B4-BE49-F238E27FC236}">
                  <a16:creationId xmlns:a16="http://schemas.microsoft.com/office/drawing/2014/main" id="{3AC59413-69DC-4E22-8841-A3B707021B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2" name="Oval 16">
              <a:extLst>
                <a:ext uri="{FF2B5EF4-FFF2-40B4-BE49-F238E27FC236}">
                  <a16:creationId xmlns:a16="http://schemas.microsoft.com/office/drawing/2014/main" id="{4471B132-9261-4471-9B92-16A5802EB4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3" name="Oval 17">
              <a:extLst>
                <a:ext uri="{FF2B5EF4-FFF2-40B4-BE49-F238E27FC236}">
                  <a16:creationId xmlns:a16="http://schemas.microsoft.com/office/drawing/2014/main" id="{69D780AA-D354-4CC3-99B8-F781514317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70675" name="Text Box 19">
            <a:extLst>
              <a:ext uri="{FF2B5EF4-FFF2-40B4-BE49-F238E27FC236}">
                <a16:creationId xmlns:a16="http://schemas.microsoft.com/office/drawing/2014/main" id="{0B10702E-C6E3-4953-B3B6-8CDAA698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3581399"/>
            <a:ext cx="29523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00"/>
                </a:solidFill>
              </a:rPr>
              <a:t>Количество ОП СПО:</a:t>
            </a:r>
          </a:p>
          <a:p>
            <a:pPr algn="ctr"/>
            <a:r>
              <a:rPr lang="ru-RU" altLang="ru-RU" sz="3600" b="1" dirty="0">
                <a:solidFill>
                  <a:srgbClr val="000000"/>
                </a:solidFill>
              </a:rPr>
              <a:t>124 </a:t>
            </a:r>
            <a:r>
              <a:rPr lang="en-US" altLang="ru-RU" sz="3600" dirty="0">
                <a:solidFill>
                  <a:srgbClr val="000000"/>
                </a:solidFill>
              </a:rPr>
              <a:t> </a:t>
            </a:r>
            <a:endParaRPr lang="ru-RU" altLang="ru-RU" sz="36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6AF4DF-D89E-4601-91F6-6EBE54D56C6F}"/>
              </a:ext>
            </a:extLst>
          </p:cNvPr>
          <p:cNvSpPr txBox="1"/>
          <p:nvPr/>
        </p:nvSpPr>
        <p:spPr>
          <a:xfrm>
            <a:off x="1726800" y="2002323"/>
            <a:ext cx="5581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Результаты проведения </a:t>
            </a:r>
          </a:p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внутреннего контроля (аудита)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833C3D0-F110-4F20-BB13-A783F5CED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712968" cy="900113"/>
          </a:xfrm>
        </p:spPr>
        <p:txBody>
          <a:bodyPr/>
          <a:lstStyle/>
          <a:p>
            <a:r>
              <a:rPr lang="ru-RU" dirty="0"/>
              <a:t>Комплектность </a:t>
            </a:r>
            <a:br>
              <a:rPr lang="ru-RU" dirty="0"/>
            </a:br>
            <a:r>
              <a:rPr lang="ru-RU" dirty="0"/>
              <a:t>представленных документов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grpSp>
        <p:nvGrpSpPr>
          <p:cNvPr id="88106" name="Group 42">
            <a:extLst>
              <a:ext uri="{FF2B5EF4-FFF2-40B4-BE49-F238E27FC236}">
                <a16:creationId xmlns:a16="http://schemas.microsoft.com/office/drawing/2014/main" id="{1CC86922-968A-4689-AEEC-815D670B9BA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905000"/>
            <a:ext cx="4724400" cy="685800"/>
            <a:chOff x="1296" y="1824"/>
            <a:chExt cx="2976" cy="432"/>
          </a:xfrm>
        </p:grpSpPr>
        <p:sp>
          <p:nvSpPr>
            <p:cNvPr id="88107" name="AutoShape 43">
              <a:extLst>
                <a:ext uri="{FF2B5EF4-FFF2-40B4-BE49-F238E27FC236}">
                  <a16:creationId xmlns:a16="http://schemas.microsoft.com/office/drawing/2014/main" id="{DC9C3DEC-7BA1-47AD-8E0D-0D4D7DF670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6078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08" name="AutoShape 44">
              <a:extLst>
                <a:ext uri="{FF2B5EF4-FFF2-40B4-BE49-F238E27FC236}">
                  <a16:creationId xmlns:a16="http://schemas.microsoft.com/office/drawing/2014/main" id="{297D83F2-643F-46BA-9416-BC138C6983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09" name="Text Box 45">
              <a:extLst>
                <a:ext uri="{FF2B5EF4-FFF2-40B4-BE49-F238E27FC236}">
                  <a16:creationId xmlns:a16="http://schemas.microsoft.com/office/drawing/2014/main" id="{5AFE52A9-5A53-4F97-BBD8-19ED26942D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>
                  <a:solidFill>
                    <a:schemeClr val="bg1"/>
                  </a:solidFill>
                </a:rPr>
                <a:t>Приказы – не у всех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88110" name="Text Box 46">
              <a:extLst>
                <a:ext uri="{FF2B5EF4-FFF2-40B4-BE49-F238E27FC236}">
                  <a16:creationId xmlns:a16="http://schemas.microsoft.com/office/drawing/2014/main" id="{7C76A23E-5944-4B43-A8BA-9358DBB5FE2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8111" name="Group 47">
            <a:extLst>
              <a:ext uri="{FF2B5EF4-FFF2-40B4-BE49-F238E27FC236}">
                <a16:creationId xmlns:a16="http://schemas.microsoft.com/office/drawing/2014/main" id="{4725802C-22AD-4F7F-854E-40CA3074394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743200"/>
            <a:ext cx="4724400" cy="685800"/>
            <a:chOff x="1296" y="1824"/>
            <a:chExt cx="2976" cy="432"/>
          </a:xfrm>
        </p:grpSpPr>
        <p:sp>
          <p:nvSpPr>
            <p:cNvPr id="88112" name="AutoShape 48">
              <a:extLst>
                <a:ext uri="{FF2B5EF4-FFF2-40B4-BE49-F238E27FC236}">
                  <a16:creationId xmlns:a16="http://schemas.microsoft.com/office/drawing/2014/main" id="{7BC3D21E-C8FB-48BC-8671-01796A87DA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7372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3" name="AutoShape 49">
              <a:extLst>
                <a:ext uri="{FF2B5EF4-FFF2-40B4-BE49-F238E27FC236}">
                  <a16:creationId xmlns:a16="http://schemas.microsoft.com/office/drawing/2014/main" id="{323A1234-9575-48FA-818C-E564DD2A29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4" name="Text Box 50">
              <a:extLst>
                <a:ext uri="{FF2B5EF4-FFF2-40B4-BE49-F238E27FC236}">
                  <a16:creationId xmlns:a16="http://schemas.microsoft.com/office/drawing/2014/main" id="{8212D0AE-C2DB-4818-A558-26218E9EF64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b="1" dirty="0">
                  <a:solidFill>
                    <a:schemeClr val="bg1"/>
                  </a:solidFill>
                </a:rPr>
                <a:t>Программа аудита  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88115" name="Text Box 51">
              <a:extLst>
                <a:ext uri="{FF2B5EF4-FFF2-40B4-BE49-F238E27FC236}">
                  <a16:creationId xmlns:a16="http://schemas.microsoft.com/office/drawing/2014/main" id="{68775D8E-CBE7-4429-BA64-9CC1BDBB02D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8116" name="Group 52">
            <a:extLst>
              <a:ext uri="{FF2B5EF4-FFF2-40B4-BE49-F238E27FC236}">
                <a16:creationId xmlns:a16="http://schemas.microsoft.com/office/drawing/2014/main" id="{C171B148-99F9-441B-B9B8-E38785584D6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581400"/>
            <a:ext cx="4724400" cy="685800"/>
            <a:chOff x="1296" y="1824"/>
            <a:chExt cx="2976" cy="432"/>
          </a:xfrm>
        </p:grpSpPr>
        <p:sp>
          <p:nvSpPr>
            <p:cNvPr id="88117" name="AutoShape 53">
              <a:extLst>
                <a:ext uri="{FF2B5EF4-FFF2-40B4-BE49-F238E27FC236}">
                  <a16:creationId xmlns:a16="http://schemas.microsoft.com/office/drawing/2014/main" id="{43BDF1FD-E2FA-4346-A2A2-18C6F56CA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372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8118" name="AutoShape 54">
              <a:extLst>
                <a:ext uri="{FF2B5EF4-FFF2-40B4-BE49-F238E27FC236}">
                  <a16:creationId xmlns:a16="http://schemas.microsoft.com/office/drawing/2014/main" id="{235FB85D-6CD3-4168-AF9B-3527596EE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9" name="Text Box 55">
              <a:extLst>
                <a:ext uri="{FF2B5EF4-FFF2-40B4-BE49-F238E27FC236}">
                  <a16:creationId xmlns:a16="http://schemas.microsoft.com/office/drawing/2014/main" id="{D29F1D09-7B9B-47D2-8C79-6C450F3A0E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>
                  <a:solidFill>
                    <a:schemeClr val="bg1"/>
                  </a:solidFill>
                </a:rPr>
                <a:t>Чек-листы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88120" name="Text Box 56">
              <a:extLst>
                <a:ext uri="{FF2B5EF4-FFF2-40B4-BE49-F238E27FC236}">
                  <a16:creationId xmlns:a16="http://schemas.microsoft.com/office/drawing/2014/main" id="{66311432-B3F3-4E49-9BF6-19CC7B1588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8121" name="Group 57">
            <a:extLst>
              <a:ext uri="{FF2B5EF4-FFF2-40B4-BE49-F238E27FC236}">
                <a16:creationId xmlns:a16="http://schemas.microsoft.com/office/drawing/2014/main" id="{8F57556B-0F83-40E6-8AB1-65F97D17E75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495804"/>
            <a:ext cx="4724400" cy="860426"/>
            <a:chOff x="1296" y="1824"/>
            <a:chExt cx="2976" cy="542"/>
          </a:xfrm>
        </p:grpSpPr>
        <p:sp>
          <p:nvSpPr>
            <p:cNvPr id="88122" name="AutoShape 58">
              <a:extLst>
                <a:ext uri="{FF2B5EF4-FFF2-40B4-BE49-F238E27FC236}">
                  <a16:creationId xmlns:a16="http://schemas.microsoft.com/office/drawing/2014/main" id="{F0843ED8-3C46-4914-926C-E83404C745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46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7372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3" name="AutoShape 59">
              <a:extLst>
                <a:ext uri="{FF2B5EF4-FFF2-40B4-BE49-F238E27FC236}">
                  <a16:creationId xmlns:a16="http://schemas.microsoft.com/office/drawing/2014/main" id="{ECF8D602-D714-46C4-BE12-E84E041469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4" name="Text Box 60">
              <a:extLst>
                <a:ext uri="{FF2B5EF4-FFF2-40B4-BE49-F238E27FC236}">
                  <a16:creationId xmlns:a16="http://schemas.microsoft.com/office/drawing/2014/main" id="{7A353387-283D-4E7F-9A28-AEAF04FB0A7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>
                  <a:solidFill>
                    <a:schemeClr val="bg1"/>
                  </a:solidFill>
                </a:rPr>
                <a:t>Подтверждающие документы – разный состав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88125" name="Text Box 61">
              <a:extLst>
                <a:ext uri="{FF2B5EF4-FFF2-40B4-BE49-F238E27FC236}">
                  <a16:creationId xmlns:a16="http://schemas.microsoft.com/office/drawing/2014/main" id="{E10B9529-000E-4DFF-905B-9E5099ECBC9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65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21F04-137F-4D8E-AB01-92516A6E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БЛОК 1 «СООТВЕТСТВИЕ СОДЕРЖАНИЯ ОП СПО ТРЕБОВАНИЯМ ПРОФЕССИОНАЛЬНЫХ СТАНДАРТОВ (далее – ПС)»</a:t>
            </a:r>
            <a:b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Заключение по блоку 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AF21E1-CD63-4526-AEED-D4DFF493B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3025"/>
            <a:ext cx="8712968" cy="49482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соответствует - 84 ОП СПО (67,74%)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частично соответствует - 21 ОП СПО (16,94%)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не соответствует/не предусмотрено ПС – 19 ОП СПО (15,32%)</a:t>
            </a:r>
          </a:p>
        </p:txBody>
      </p:sp>
    </p:spTree>
    <p:extLst>
      <p:ext uri="{BB962C8B-B14F-4D97-AF65-F5344CB8AC3E}">
        <p14:creationId xmlns:p14="http://schemas.microsoft.com/office/powerpoint/2010/main" val="282139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08F05-6144-444D-9C72-84287A32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БЛОК 2 «СООТВЕТСТВИЕ СОДЕРЖАНИЯ ОП СПО ТРЕБОВАНИЯМ </a:t>
            </a: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демонстрационного экзамена по стандартам </a:t>
            </a:r>
            <a:r>
              <a:rPr kumimoji="0" lang="ru-RU" sz="1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Ворлдскиллс</a:t>
            </a: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Россия (далее – ДЭ)</a:t>
            </a: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»</a:t>
            </a:r>
            <a:b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Заключение по блоку 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9B6B12-E3F2-40B3-A054-FFC8225D5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88839"/>
            <a:ext cx="8640960" cy="43024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соответствует - 64 ОП СПО (51,61%)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частично соответствует – 12 ОП СПО  (9,68%)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не соответствует/не предусмотрено - 39 ОП СПО (31,45%)</a:t>
            </a:r>
          </a:p>
        </p:txBody>
      </p:sp>
    </p:spTree>
    <p:extLst>
      <p:ext uri="{BB962C8B-B14F-4D97-AF65-F5344CB8AC3E}">
        <p14:creationId xmlns:p14="http://schemas.microsoft.com/office/powerpoint/2010/main" val="200042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6AB72-AF53-48DA-86F8-07B0A3EC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БЛОК 3 «СООТВЕТСТВИЕ СОДЕРЖАНИЯ ОП СПО ТРЕБОВАНИЯМ </a:t>
            </a: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чемпионатов «Молодые профессионалы» (</a:t>
            </a:r>
            <a:r>
              <a:rPr kumimoji="0" lang="ru-RU" sz="1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WorldSkills</a:t>
            </a: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Russia) (далее – РЧ/НЧ)</a:t>
            </a: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»</a:t>
            </a:r>
            <a:b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Заключение по блоку 3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F1AB79-C84C-4C46-A07D-D2432373C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5"/>
            <a:ext cx="8856984" cy="48064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соответствует – 57 ОП СПО (45,97%)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частично соответствует – 12 ОП СПО (9,68%)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не соответствует/не предусмотрено - 44 ОП СПО (35,48%)</a:t>
            </a:r>
          </a:p>
        </p:txBody>
      </p:sp>
    </p:spTree>
    <p:extLst>
      <p:ext uri="{BB962C8B-B14F-4D97-AF65-F5344CB8AC3E}">
        <p14:creationId xmlns:p14="http://schemas.microsoft.com/office/powerpoint/2010/main" val="284769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B388F-1DD8-4269-91F9-F3C06EC1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БЛОК 4 «СООТВЕТСТВИЕ СОДЕРЖАНИЯ ОП СПО </a:t>
            </a: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запросам регионального рынка труда</a:t>
            </a: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» (далее – работодателей) </a:t>
            </a:r>
            <a:b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Заключение по блоку 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475C4-852D-4AA0-8F11-5B7A2BD71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44825"/>
            <a:ext cx="8712968" cy="38164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соответствует - 86 ОП СПО (69,35%)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частично соответствует – 16 ОП СПО  (12,90%)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не соответствует/не предусмотрено - 13 ОП СПО (10,48%)</a:t>
            </a:r>
          </a:p>
        </p:txBody>
      </p:sp>
    </p:spTree>
    <p:extLst>
      <p:ext uri="{BB962C8B-B14F-4D97-AF65-F5344CB8AC3E}">
        <p14:creationId xmlns:p14="http://schemas.microsoft.com/office/powerpoint/2010/main" val="95800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3565055-6C32-44D2-8BA5-967A2166B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9036496" cy="1152128"/>
          </a:xfrm>
        </p:spPr>
        <p:txBody>
          <a:bodyPr/>
          <a:lstStyle/>
          <a:p>
            <a:r>
              <a:rPr lang="ru-RU" altLang="ru-RU" sz="2400" dirty="0"/>
              <a:t>Основные направления управленческих решений по результатам проведенного внутреннего контроля (аудита)</a:t>
            </a:r>
            <a:endParaRPr lang="en-US" altLang="ru-RU" sz="2400" dirty="0"/>
          </a:p>
        </p:txBody>
      </p:sp>
      <p:sp>
        <p:nvSpPr>
          <p:cNvPr id="75779" name="AutoShape 3">
            <a:extLst>
              <a:ext uri="{FF2B5EF4-FFF2-40B4-BE49-F238E27FC236}">
                <a16:creationId xmlns:a16="http://schemas.microsoft.com/office/drawing/2014/main" id="{16B92218-900F-4522-8FF4-D7D3329C9D3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81000" y="1600200"/>
            <a:ext cx="58801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AutoShape 4">
            <a:extLst>
              <a:ext uri="{FF2B5EF4-FFF2-40B4-BE49-F238E27FC236}">
                <a16:creationId xmlns:a16="http://schemas.microsoft.com/office/drawing/2014/main" id="{87EAC7E8-4666-475E-8BA1-224BF0BB3DA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92163" y="2209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</a:rPr>
              <a:t>Актуализация </a:t>
            </a:r>
          </a:p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</a:rPr>
              <a:t>содержания ОП СПО </a:t>
            </a:r>
          </a:p>
        </p:txBody>
      </p:sp>
      <p:sp>
        <p:nvSpPr>
          <p:cNvPr id="75781" name="AutoShape 5">
            <a:extLst>
              <a:ext uri="{FF2B5EF4-FFF2-40B4-BE49-F238E27FC236}">
                <a16:creationId xmlns:a16="http://schemas.microsoft.com/office/drawing/2014/main" id="{6F03ECD0-E9B0-4974-A967-493BF73BC10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92163" y="3352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</a:rPr>
              <a:t>Совершенствование </a:t>
            </a:r>
          </a:p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</a:rPr>
              <a:t>документооборота</a:t>
            </a:r>
            <a:endParaRPr lang="en-US" altLang="ru-RU" sz="2000" b="1" dirty="0">
              <a:solidFill>
                <a:schemeClr val="bg1"/>
              </a:solidFill>
            </a:endParaRPr>
          </a:p>
        </p:txBody>
      </p:sp>
      <p:sp>
        <p:nvSpPr>
          <p:cNvPr id="75782" name="AutoShape 6">
            <a:extLst>
              <a:ext uri="{FF2B5EF4-FFF2-40B4-BE49-F238E27FC236}">
                <a16:creationId xmlns:a16="http://schemas.microsoft.com/office/drawing/2014/main" id="{5646D90B-531D-4398-B011-C5379F2F6A4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92163" y="4495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</a:rPr>
              <a:t>Обучение сотрудников  </a:t>
            </a:r>
          </a:p>
        </p:txBody>
      </p:sp>
      <p:sp>
        <p:nvSpPr>
          <p:cNvPr id="75783" name="AutoShape 7">
            <a:extLst>
              <a:ext uri="{FF2B5EF4-FFF2-40B4-BE49-F238E27FC236}">
                <a16:creationId xmlns:a16="http://schemas.microsoft.com/office/drawing/2014/main" id="{BCFEEEB5-17FC-480A-9DC3-358A015F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3276600"/>
            <a:ext cx="2940372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D3C23-04F5-446D-B5B1-8470AC60B8F3}"/>
              </a:ext>
            </a:extLst>
          </p:cNvPr>
          <p:cNvSpPr txBox="1"/>
          <p:nvPr/>
        </p:nvSpPr>
        <p:spPr>
          <a:xfrm>
            <a:off x="6261100" y="3085952"/>
            <a:ext cx="2415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Повышение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92275088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sample 3">
      <a:dk1>
        <a:srgbClr val="18418C"/>
      </a:dk1>
      <a:lt1>
        <a:srgbClr val="FFFFFF"/>
      </a:lt1>
      <a:dk2>
        <a:srgbClr val="FFFFE7"/>
      </a:dk2>
      <a:lt2>
        <a:srgbClr val="DDDDDD"/>
      </a:lt2>
      <a:accent1>
        <a:srgbClr val="3492B4"/>
      </a:accent1>
      <a:accent2>
        <a:srgbClr val="7CB444"/>
      </a:accent2>
      <a:accent3>
        <a:srgbClr val="FFFFFF"/>
      </a:accent3>
      <a:accent4>
        <a:srgbClr val="133677"/>
      </a:accent4>
      <a:accent5>
        <a:srgbClr val="AEC7D6"/>
      </a:accent5>
      <a:accent6>
        <a:srgbClr val="70A33D"/>
      </a:accent6>
      <a:hlink>
        <a:srgbClr val="6A9EB0"/>
      </a:hlink>
      <a:folHlink>
        <a:srgbClr val="33669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BABDDC"/>
        </a:accent5>
        <a:accent6>
          <a:srgbClr val="E78A5C"/>
        </a:accent6>
        <a:hlink>
          <a:srgbClr val="A959A1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8418C"/>
        </a:dk1>
        <a:lt1>
          <a:srgbClr val="FFFFFF"/>
        </a:lt1>
        <a:dk2>
          <a:srgbClr val="FFFFE7"/>
        </a:dk2>
        <a:lt2>
          <a:srgbClr val="DDDDDD"/>
        </a:lt2>
        <a:accent1>
          <a:srgbClr val="3492B4"/>
        </a:accent1>
        <a:accent2>
          <a:srgbClr val="7CB444"/>
        </a:accent2>
        <a:accent3>
          <a:srgbClr val="FFFFFF"/>
        </a:accent3>
        <a:accent4>
          <a:srgbClr val="133677"/>
        </a:accent4>
        <a:accent5>
          <a:srgbClr val="AEC7D6"/>
        </a:accent5>
        <a:accent6>
          <a:srgbClr val="70A33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РЧ_ДЭ_Ельцова</Template>
  <TotalTime>2219</TotalTime>
  <Words>292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</vt:lpstr>
      <vt:lpstr>sample</vt:lpstr>
      <vt:lpstr>Image</vt:lpstr>
      <vt:lpstr>Анализ проведенного методического (тематического) аудита результатов обновления/совершенствования образовательных программ СПО</vt:lpstr>
      <vt:lpstr>Презентация PowerPoint</vt:lpstr>
      <vt:lpstr>Количество  представленных документов </vt:lpstr>
      <vt:lpstr>Комплектность  представленных документов</vt:lpstr>
      <vt:lpstr>БЛОК 1 «СООТВЕТСТВИЕ СОДЕРЖАНИЯ ОП СПО ТРЕБОВАНИЯМ ПРОФЕССИОНАЛЬНЫХ СТАНДАРТОВ (далее – ПС)» Заключение по блоку 1</vt:lpstr>
      <vt:lpstr>БЛОК 2 «СООТВЕТСТВИЕ СОДЕРЖАНИЯ ОП СПО ТРЕБОВАНИЯМ демонстрационного экзамена по стандартам Ворлдскиллс Россия (далее – ДЭ)» Заключение по блоку 2</vt:lpstr>
      <vt:lpstr>БЛОК 3 «СООТВЕТСТВИЕ СОДЕРЖАНИЯ ОП СПО ТРЕБОВАНИЯМ чемпионатов «Молодые профессионалы» (WorldSkills Russia) (далее – РЧ/НЧ)» Заключение по блоку 3</vt:lpstr>
      <vt:lpstr>БЛОК 4 «СООТВЕТСТВИЕ СОДЕРЖАНИЯ ОП СПО запросам регионального рынка труда» (далее – работодателей)  Заключение по блоку 4</vt:lpstr>
      <vt:lpstr>Основные направления управленческих решений по результатам проведенного внутреннего контроля (аудита)</vt:lpstr>
      <vt:lpstr>Презентация PowerPoint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проведения демонстрационного экзамена по стандартам Ворлдскиллс Россия в профессиональных образовательных организациях</dc:title>
  <dc:creator>Ельцова Людмила</dc:creator>
  <cp:lastModifiedBy>Нисман Ольга Юрьевна</cp:lastModifiedBy>
  <cp:revision>87</cp:revision>
  <cp:lastPrinted>2022-04-27T12:27:46Z</cp:lastPrinted>
  <dcterms:created xsi:type="dcterms:W3CDTF">2021-11-17T11:25:50Z</dcterms:created>
  <dcterms:modified xsi:type="dcterms:W3CDTF">2022-05-30T14:46:49Z</dcterms:modified>
</cp:coreProperties>
</file>