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8" r:id="rId2"/>
    <p:sldId id="299" r:id="rId3"/>
    <p:sldId id="300" r:id="rId4"/>
    <p:sldId id="301" r:id="rId5"/>
    <p:sldId id="302" r:id="rId6"/>
    <p:sldId id="258" r:id="rId7"/>
    <p:sldId id="259" r:id="rId8"/>
    <p:sldId id="303" r:id="rId9"/>
    <p:sldId id="270" r:id="rId10"/>
    <p:sldId id="273" r:id="rId11"/>
    <p:sldId id="271" r:id="rId12"/>
    <p:sldId id="304" r:id="rId13"/>
    <p:sldId id="305" r:id="rId14"/>
    <p:sldId id="306" r:id="rId15"/>
    <p:sldId id="265" r:id="rId16"/>
    <p:sldId id="266" r:id="rId17"/>
    <p:sldId id="275" r:id="rId18"/>
    <p:sldId id="276" r:id="rId19"/>
    <p:sldId id="277" r:id="rId20"/>
    <p:sldId id="278" r:id="rId21"/>
    <p:sldId id="279" r:id="rId22"/>
    <p:sldId id="292" r:id="rId23"/>
    <p:sldId id="280" r:id="rId24"/>
    <p:sldId id="29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4" r:id="rId34"/>
    <p:sldId id="295" r:id="rId35"/>
    <p:sldId id="296" r:id="rId36"/>
    <p:sldId id="297" r:id="rId3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10457-DA0C-431A-98DE-78B0D51D85EE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054B9-CCD9-43C9-87DF-0CA7EA01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70AD-C919-46D5-8C40-C46995305CF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1D35C-600F-446B-AB7C-13789E025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E7EC7-B3E1-4796-98A8-4DF0A1E391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9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3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4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9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9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6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0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3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1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5A32-DC2E-49FD-B157-DD9C7654784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28CF-E1C3-4E25-8930-3896D1BD8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8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343" y="304800"/>
            <a:ext cx="11691256" cy="218802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Разработка учебного плана по специальностям среднего профессионального образования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35271"/>
            <a:ext cx="9144000" cy="1965277"/>
          </a:xfrm>
        </p:spPr>
        <p:txBody>
          <a:bodyPr/>
          <a:lstStyle/>
          <a:p>
            <a:r>
              <a:rPr lang="ru-RU" dirty="0" smtClean="0"/>
              <a:t>Из опыта работы заместителя директора по </a:t>
            </a:r>
            <a:r>
              <a:rPr lang="ru-RU" dirty="0"/>
              <a:t>у</a:t>
            </a:r>
            <a:r>
              <a:rPr lang="ru-RU" dirty="0" smtClean="0"/>
              <a:t>чебной работе ГАПОУ СПО Тольяттинский машиностроительный колледж </a:t>
            </a:r>
          </a:p>
          <a:p>
            <a:r>
              <a:rPr lang="ru-RU" sz="2800" dirty="0" err="1" smtClean="0"/>
              <a:t>Назайкинской</a:t>
            </a:r>
            <a:r>
              <a:rPr lang="ru-RU" sz="2800" dirty="0" smtClean="0"/>
              <a:t> Ирины Валериевны</a:t>
            </a:r>
            <a:r>
              <a:rPr lang="ru-RU" dirty="0" smtClean="0"/>
              <a:t>.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Читаем ФГОС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3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Шаг 2. Предварительные расчеты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Определяем </a:t>
            </a:r>
            <a:r>
              <a:rPr lang="ru-RU" dirty="0">
                <a:solidFill>
                  <a:srgbClr val="000000"/>
                </a:solidFill>
              </a:rPr>
              <a:t>общие параметры программы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18429"/>
              </p:ext>
            </p:extLst>
          </p:nvPr>
        </p:nvGraphicFramePr>
        <p:xfrm>
          <a:off x="1232319" y="2286000"/>
          <a:ext cx="81280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9393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Встречающиеся сроки обучения: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785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 smtClean="0"/>
                        <a:t>10 </a:t>
                      </a:r>
                      <a:r>
                        <a:rPr lang="ru-RU" sz="3600" dirty="0" err="1" smtClean="0"/>
                        <a:t>мес</a:t>
                      </a:r>
                      <a:endParaRPr lang="ru-RU" sz="36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 smtClean="0"/>
                        <a:t>1 год   и 10 </a:t>
                      </a:r>
                      <a:r>
                        <a:rPr lang="ru-RU" sz="3600" dirty="0" err="1" smtClean="0"/>
                        <a:t>мес</a:t>
                      </a:r>
                      <a:endParaRPr lang="ru-RU" sz="36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 smtClean="0"/>
                        <a:t>2 года и   6 </a:t>
                      </a:r>
                      <a:r>
                        <a:rPr lang="ru-RU" sz="3600" dirty="0" err="1" smtClean="0"/>
                        <a:t>мес</a:t>
                      </a:r>
                      <a:endParaRPr lang="ru-RU" sz="36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 smtClean="0"/>
                        <a:t>2 года и 10 </a:t>
                      </a:r>
                      <a:r>
                        <a:rPr lang="ru-RU" sz="3600" dirty="0" err="1" smtClean="0"/>
                        <a:t>мес</a:t>
                      </a:r>
                      <a:endParaRPr lang="ru-RU" sz="36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 smtClean="0"/>
                        <a:t>3 года и   6 </a:t>
                      </a:r>
                      <a:r>
                        <a:rPr lang="ru-RU" sz="3600" dirty="0" err="1" smtClean="0"/>
                        <a:t>мес</a:t>
                      </a:r>
                      <a:endParaRPr lang="ru-RU" sz="36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 smtClean="0"/>
                        <a:t>3 года и 10 </a:t>
                      </a:r>
                      <a:r>
                        <a:rPr lang="ru-RU" sz="3600" dirty="0" err="1" smtClean="0"/>
                        <a:t>мес</a:t>
                      </a:r>
                      <a:endParaRPr lang="ru-RU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1 год = 52 недели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ru-RU" sz="2400" dirty="0" smtClean="0"/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6 </a:t>
                      </a:r>
                      <a:r>
                        <a:rPr lang="ru-RU" sz="2400" dirty="0" err="1" smtClean="0"/>
                        <a:t>мес</a:t>
                      </a:r>
                      <a:r>
                        <a:rPr lang="ru-RU" sz="2400" dirty="0" smtClean="0"/>
                        <a:t>= 26 недель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ru-RU" sz="2400" dirty="0" smtClean="0"/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10 </a:t>
                      </a:r>
                      <a:r>
                        <a:rPr lang="ru-RU" sz="2400" dirty="0" err="1" smtClean="0"/>
                        <a:t>мес</a:t>
                      </a:r>
                      <a:r>
                        <a:rPr lang="ru-RU" sz="2400" dirty="0" smtClean="0"/>
                        <a:t>= 43 недели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ru-RU" sz="2400" dirty="0" smtClean="0"/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6 </a:t>
                      </a:r>
                      <a:r>
                        <a:rPr lang="ru-RU" sz="2400" dirty="0" err="1" smtClean="0"/>
                        <a:t>мес</a:t>
                      </a:r>
                      <a:r>
                        <a:rPr lang="ru-RU" sz="2400" dirty="0" smtClean="0"/>
                        <a:t>= 26 недель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ru-RU" sz="2400" dirty="0" smtClean="0"/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1 неделя=36 часов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2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16" y="158730"/>
            <a:ext cx="10515600" cy="6175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>
                <a:latin typeface="+mn-lt"/>
              </a:rPr>
              <a:t>Шаг 2. Предварительные расчеты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2764"/>
            <a:ext cx="10515600" cy="50441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Определяем </a:t>
            </a:r>
            <a:r>
              <a:rPr lang="ru-RU" dirty="0">
                <a:solidFill>
                  <a:srgbClr val="000000"/>
                </a:solidFill>
              </a:rPr>
              <a:t>общие параметры программы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43513"/>
              </p:ext>
            </p:extLst>
          </p:nvPr>
        </p:nvGraphicFramePr>
        <p:xfrm>
          <a:off x="1232319" y="1610437"/>
          <a:ext cx="8128000" cy="502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069"/>
                <a:gridCol w="4105931"/>
              </a:tblGrid>
              <a:tr h="1153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+mn-lt"/>
                        </a:rPr>
                        <a:t>Встречающиеся сроки обучения:</a:t>
                      </a:r>
                    </a:p>
                    <a:p>
                      <a:endParaRPr lang="ru-RU" sz="2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365077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ru-RU" sz="3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241948" y="2661312"/>
          <a:ext cx="816135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440"/>
                <a:gridCol w="4148919"/>
              </a:tblGrid>
              <a:tr h="639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10 </a:t>
                      </a:r>
                      <a:r>
                        <a:rPr lang="ru-RU" sz="1800" dirty="0" err="1" smtClean="0"/>
                        <a:t>мес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9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 год   и 10 </a:t>
                      </a:r>
                      <a:r>
                        <a:rPr lang="ru-RU" sz="1800" dirty="0" err="1" smtClean="0"/>
                        <a:t>мес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52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 + 43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= 95 недель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39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 года и   6 </a:t>
                      </a:r>
                      <a:r>
                        <a:rPr lang="ru-RU" sz="1800" dirty="0" err="1" smtClean="0"/>
                        <a:t>мес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52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 х 2 +26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= 130 недели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39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 года и 10 </a:t>
                      </a:r>
                      <a:r>
                        <a:rPr lang="ru-RU" sz="1800" dirty="0" err="1" smtClean="0"/>
                        <a:t>мес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52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 х 2 +43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 =</a:t>
                      </a:r>
                      <a:r>
                        <a:rPr lang="ru-RU" sz="1800" baseline="0" dirty="0" smtClean="0"/>
                        <a:t> 147 недели</a:t>
                      </a:r>
                      <a:endParaRPr lang="ru-RU" dirty="0"/>
                    </a:p>
                  </a:txBody>
                  <a:tcPr/>
                </a:tc>
              </a:tr>
              <a:tr h="639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 года и   6 </a:t>
                      </a:r>
                      <a:r>
                        <a:rPr lang="ru-RU" sz="1800" dirty="0" err="1" smtClean="0"/>
                        <a:t>мес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52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 х 3</a:t>
                      </a:r>
                      <a:r>
                        <a:rPr lang="ru-RU" sz="1800" baseline="0" dirty="0" smtClean="0"/>
                        <a:t> + 26 </a:t>
                      </a:r>
                      <a:r>
                        <a:rPr lang="ru-RU" sz="1800" baseline="0" dirty="0" err="1" smtClean="0"/>
                        <a:t>нед</a:t>
                      </a:r>
                      <a:r>
                        <a:rPr lang="ru-RU" sz="1800" baseline="0" dirty="0" smtClean="0"/>
                        <a:t> =182 </a:t>
                      </a:r>
                      <a:r>
                        <a:rPr lang="ru-RU" sz="1800" baseline="0" dirty="0" err="1" smtClean="0"/>
                        <a:t>нед</a:t>
                      </a:r>
                      <a:endParaRPr lang="ru-RU" dirty="0"/>
                    </a:p>
                  </a:txBody>
                  <a:tcPr/>
                </a:tc>
              </a:tr>
              <a:tr h="639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 года и 10 </a:t>
                      </a:r>
                      <a:r>
                        <a:rPr lang="ru-RU" sz="1800" dirty="0" err="1" smtClean="0"/>
                        <a:t>мес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52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 х 3 + 43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 = 199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нед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5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Определяем общие параметры программы </a:t>
            </a:r>
            <a:r>
              <a:rPr lang="ru-RU" sz="2800" dirty="0" smtClean="0">
                <a:latin typeface="+mn-lt"/>
              </a:rPr>
              <a:t>(п.2.1)(пункт  1.9 ФГОС)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Определяем общие параметры </a:t>
            </a:r>
            <a:r>
              <a:rPr lang="ru-RU" dirty="0" smtClean="0"/>
              <a:t>программы в неделях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747116"/>
              </p:ext>
            </p:extLst>
          </p:nvPr>
        </p:nvGraphicFramePr>
        <p:xfrm>
          <a:off x="845819" y="2603705"/>
          <a:ext cx="10638609" cy="2927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851"/>
                <a:gridCol w="1823284"/>
                <a:gridCol w="2735569"/>
                <a:gridCol w="1824570"/>
                <a:gridCol w="2254335"/>
              </a:tblGrid>
              <a:tr h="716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Срок обучения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Объем программы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Разница (каникулы)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5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По ФГОС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В неделях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ФГОС часы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неделях 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effectLst/>
                        </a:rPr>
                        <a:t>на обучение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неделях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9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 года 10 мес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147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4464 час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: 36 час недельная нагрузка  =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147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нед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– 124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нед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= 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5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 года 10 </a:t>
                      </a:r>
                      <a:r>
                        <a:rPr lang="ru-RU" sz="2000" dirty="0" err="1">
                          <a:effectLst/>
                        </a:rPr>
                        <a:t>мес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199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5940 час 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: 36 час недельная нагрузка  =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199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нед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-165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нед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= =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Распределяем каникулы</a:t>
            </a:r>
            <a:endParaRPr lang="ru-RU" sz="36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525648"/>
              </p:ext>
            </p:extLst>
          </p:nvPr>
        </p:nvGraphicFramePr>
        <p:xfrm>
          <a:off x="695415" y="1690688"/>
          <a:ext cx="6924585" cy="2289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928"/>
                <a:gridCol w="1546113"/>
                <a:gridCol w="1259312"/>
                <a:gridCol w="1203258"/>
                <a:gridCol w="2165974"/>
              </a:tblGrid>
              <a:tr h="3004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</a:t>
                      </a:r>
                      <a:r>
                        <a:rPr lang="ru-RU" sz="1800" b="1" dirty="0" smtClean="0">
                          <a:effectLst/>
                        </a:rPr>
                        <a:t>вариант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Курс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на курс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Каникулы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 них на зимнюю </a:t>
                      </a:r>
                      <a:r>
                        <a:rPr lang="ru-RU" sz="1600" dirty="0" smtClean="0">
                          <a:effectLst/>
                        </a:rPr>
                        <a:t>и летнею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 сессии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/ 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2/ 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/ 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199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165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916970"/>
              </p:ext>
            </p:extLst>
          </p:nvPr>
        </p:nvGraphicFramePr>
        <p:xfrm>
          <a:off x="4744901" y="4224565"/>
          <a:ext cx="6924585" cy="2289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928"/>
                <a:gridCol w="1546113"/>
                <a:gridCol w="1259312"/>
                <a:gridCol w="1203258"/>
                <a:gridCol w="2165974"/>
              </a:tblGrid>
              <a:tr h="3004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 вариант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Курс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на курс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Каникулы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 них на зимнюю </a:t>
                      </a:r>
                      <a:r>
                        <a:rPr lang="ru-RU" sz="1600" dirty="0" smtClean="0">
                          <a:effectLst/>
                        </a:rPr>
                        <a:t>и летнею сессии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/ 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2/ 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/ 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199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165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2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Шаг 3. Создание чернового бюджета времени</a:t>
            </a:r>
            <a:endParaRPr lang="ru-RU" dirty="0"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136358"/>
              </p:ext>
            </p:extLst>
          </p:nvPr>
        </p:nvGraphicFramePr>
        <p:xfrm>
          <a:off x="3233057" y="1570514"/>
          <a:ext cx="6291944" cy="4915144"/>
        </p:xfrm>
        <a:graphic>
          <a:graphicData uri="http://schemas.openxmlformats.org/drawingml/2006/table">
            <a:tbl>
              <a:tblPr/>
              <a:tblGrid>
                <a:gridCol w="683288"/>
                <a:gridCol w="3145972"/>
                <a:gridCol w="1096108"/>
                <a:gridCol w="683288"/>
                <a:gridCol w="683288"/>
              </a:tblGrid>
              <a:tr h="2411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неделях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Обучение по предметам, дисциплинам и междисциплинарным курсам (с учетом промежуточной аттестации и самостоятельной работыи практической подготовки)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итоговая аттестация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Каникулы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часах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Обучение по предметам, дисциплинам и междисциплинарным курсам (с учетом промежуточной аттестации и самостоятельной работыи практической подготовки)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итоговая аттестация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Каникулы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13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4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4. Определение наименований дисциплин модулей, курсов, практик и встраивание их в циклы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04518"/>
          </a:xfrm>
        </p:spPr>
        <p:txBody>
          <a:bodyPr>
            <a:normAutofit/>
          </a:bodyPr>
          <a:lstStyle/>
          <a:p>
            <a:pPr algn="ctr"/>
            <a:r>
              <a:rPr lang="ru-RU" sz="3600" b="0" i="1" u="none" strike="noStrike" baseline="0" dirty="0" smtClean="0">
                <a:solidFill>
                  <a:srgbClr val="000000"/>
                </a:solidFill>
              </a:rPr>
              <a:t>Дисциплины из ФГОС </a:t>
            </a:r>
            <a:r>
              <a:rPr lang="ru-RU" sz="3600" dirty="0"/>
              <a:t>(п.2.7 и </a:t>
            </a:r>
            <a:r>
              <a:rPr lang="ru-RU" sz="3600" dirty="0" smtClean="0"/>
              <a:t>2.8 ФГОС</a:t>
            </a:r>
            <a:r>
              <a:rPr lang="ru-RU" sz="3600" dirty="0"/>
              <a:t>)</a:t>
            </a:r>
            <a:endParaRPr lang="ru-RU" sz="3600" b="0" i="1" u="none" strike="noStrike" baseline="0" dirty="0" smtClean="0"/>
          </a:p>
          <a:p>
            <a:endParaRPr lang="ru-RU" sz="4800" b="0" i="0" u="none" strike="noStrike" baseline="0" dirty="0" smtClean="0"/>
          </a:p>
          <a:p>
            <a:endParaRPr lang="ru-RU" b="0" i="0" u="none" strike="noStrike" baseline="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40918"/>
              </p:ext>
            </p:extLst>
          </p:nvPr>
        </p:nvGraphicFramePr>
        <p:xfrm>
          <a:off x="990600" y="2427516"/>
          <a:ext cx="1012371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1857"/>
                <a:gridCol w="5061857"/>
              </a:tblGrid>
              <a:tr h="3407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Социально-гуманитарный цикл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"История России",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"Иностранный язык в профессиональной деятельности",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"Безопасность жизнедеятельности",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"Физическая культура",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"Основы бережливого производства".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baseline="0" dirty="0" smtClean="0">
                          <a:latin typeface="+mn-lt"/>
                        </a:rPr>
                        <a:t>Общепрофессиональный цикл</a:t>
                      </a:r>
                    </a:p>
                    <a:p>
                      <a:r>
                        <a:rPr lang="ru-RU" sz="2000" b="1" i="0" u="none" strike="noStrike" baseline="0" dirty="0" smtClean="0">
                          <a:latin typeface="+mn-lt"/>
                        </a:rPr>
                        <a:t> </a:t>
                      </a:r>
                      <a:endParaRPr lang="ru-RU" sz="2000" b="0" i="0" u="none" strike="noStrike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"Инженерная графика",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"Техническая механика",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"Материаловедение,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"Метрология, стандартизация и сертификация",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"Процессы формообразования и инструменты",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 "Технология машиностроения",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"Охрана труда",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"Математика в профессиональной деятельности".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83971" y="6176444"/>
            <a:ext cx="10624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МДК берем из ПООП или определяем самостоятельно</a:t>
            </a:r>
            <a:endParaRPr lang="ru-RU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50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4. Определение наименований дисциплин модулей, курсов, практик и встраивание их в циклы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0" i="1" u="none" strike="noStrike" baseline="0" dirty="0" smtClean="0">
                <a:solidFill>
                  <a:srgbClr val="000000"/>
                </a:solidFill>
              </a:rPr>
              <a:t>Дисциплины из вариативной составляющей </a:t>
            </a:r>
          </a:p>
          <a:p>
            <a:pPr marL="0" indent="0" algn="ctr">
              <a:buNone/>
            </a:pPr>
            <a:r>
              <a:rPr lang="ru-RU" sz="3600" i="1" dirty="0" smtClean="0">
                <a:solidFill>
                  <a:srgbClr val="000000"/>
                </a:solidFill>
              </a:rPr>
              <a:t>(региональный компонент и требования работодателя, требования </a:t>
            </a:r>
            <a:r>
              <a:rPr lang="ru-RU" sz="3600" i="1" dirty="0" err="1" smtClean="0">
                <a:solidFill>
                  <a:srgbClr val="000000"/>
                </a:solidFill>
              </a:rPr>
              <a:t>профстандарта</a:t>
            </a:r>
            <a:r>
              <a:rPr lang="ru-RU" sz="3600" i="1" dirty="0" smtClean="0">
                <a:solidFill>
                  <a:srgbClr val="000000"/>
                </a:solidFill>
              </a:rPr>
              <a:t>)</a:t>
            </a:r>
            <a:endParaRPr lang="ru-RU" sz="3600" b="0" i="1" u="none" strike="noStrike" baseline="0" dirty="0" smtClean="0">
              <a:solidFill>
                <a:srgbClr val="000000"/>
              </a:solidFill>
            </a:endParaRPr>
          </a:p>
          <a:p>
            <a:endParaRPr lang="ru-RU" sz="4800" b="0" i="0" u="none" strike="noStrike" baseline="0" dirty="0" smtClean="0"/>
          </a:p>
          <a:p>
            <a:endParaRPr lang="ru-RU" b="0" i="0" u="none" strike="noStrike" baseline="0" dirty="0" smtClean="0"/>
          </a:p>
          <a:p>
            <a:endParaRPr lang="ru-RU" b="0" i="0" u="none" strike="noStrike" baseline="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28666"/>
              </p:ext>
            </p:extLst>
          </p:nvPr>
        </p:nvGraphicFramePr>
        <p:xfrm>
          <a:off x="990600" y="3864429"/>
          <a:ext cx="1012371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1857"/>
                <a:gridCol w="5061857"/>
              </a:tblGrid>
              <a:tr h="259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Социально-гуманитарный цикл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финансовой грамотности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 компетенции профессионала (по уровням)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Социально-значимая деятельность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Психология общения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baseline="0" dirty="0" smtClean="0">
                          <a:latin typeface="+mn-lt"/>
                        </a:rPr>
                        <a:t>Общепрофессиональный цикл</a:t>
                      </a:r>
                    </a:p>
                    <a:p>
                      <a:r>
                        <a:rPr lang="ru-RU" sz="2000" b="1" i="0" u="none" strike="noStrike" baseline="0" dirty="0" smtClean="0">
                          <a:latin typeface="+mn-lt"/>
                        </a:rPr>
                        <a:t> </a:t>
                      </a:r>
                      <a:endParaRPr lang="ru-RU" sz="2000" b="0" i="0" u="none" strike="noStrike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Программирование автоматизированного производства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Технологическое оборудование и оснастка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i="0" u="none" strike="noStrike" baseline="0" dirty="0" smtClean="0">
                          <a:latin typeface="+mn-lt"/>
                        </a:rPr>
                        <a:t>Основы предпринимательства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55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Дисциплины для формирования ОК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31777"/>
              </p:ext>
            </p:extLst>
          </p:nvPr>
        </p:nvGraphicFramePr>
        <p:xfrm>
          <a:off x="473628" y="1632858"/>
          <a:ext cx="10439400" cy="4833747"/>
        </p:xfrm>
        <a:graphic>
          <a:graphicData uri="http://schemas.openxmlformats.org/drawingml/2006/table">
            <a:tbl>
              <a:tblPr/>
              <a:tblGrid>
                <a:gridCol w="5219700"/>
                <a:gridCol w="5219700"/>
              </a:tblGrid>
              <a:tr h="3886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01. Выбирать способы решения задач профессиональной деятельности применительно к различным контекстам.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Общие компетенции профессионала (рег.компонент)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02. Использовать современные средства поиска, анализа и интерпретации информации и информационные технологии для выполнения задач профессиональной деятельности.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Информационные технологии в профессиональной деятельности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03. 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финансовой грамотности в различных жизненных ситуациях.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Основы предпринимательства (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рег.компонент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Основы финансовой грамотности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7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35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Дисциплины для формирования ОК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98392"/>
              </p:ext>
            </p:extLst>
          </p:nvPr>
        </p:nvGraphicFramePr>
        <p:xfrm>
          <a:off x="507415" y="1141191"/>
          <a:ext cx="11312672" cy="4408953"/>
        </p:xfrm>
        <a:graphic>
          <a:graphicData uri="http://schemas.openxmlformats.org/drawingml/2006/table">
            <a:tbl>
              <a:tblPr/>
              <a:tblGrid>
                <a:gridCol w="5656336"/>
                <a:gridCol w="5656336"/>
              </a:tblGrid>
              <a:tr h="580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04. Эффективно взаимодействовать и работать в коллективе и команде.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Обучение в группе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05. Осуществлять устную и письменную коммуникацию на государственном языке Российской Федерации с учетом особенностей социального и культурного контекста.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Обучение на государственном языке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06. Проявлять гражданско-патриотическую позицию, демонстрировать осознанное поведение на основе традиционных общечеловеческих ценностей, в том числе с учетом гармонизации межнациональных и межрелигиозных отношений, применять стандарты антикоррупционного поведения.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Безопасность жизнедеятельности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Основы правовых знаний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История России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6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138623"/>
            <a:ext cx="10515600" cy="8358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Законодательная вертикаль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4651"/>
            <a:ext cx="10515600" cy="4962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9809" y="1282890"/>
            <a:ext cx="4121624" cy="156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Федеральный уровень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8602" y="2852382"/>
            <a:ext cx="3766783" cy="128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Региональный уровень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65325" y="4135272"/>
            <a:ext cx="3848669" cy="1965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Уровень образовательной организации</a:t>
            </a:r>
            <a:endParaRPr lang="ru-RU" sz="3600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86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Дисциплины для формирования ОК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50107"/>
              </p:ext>
            </p:extLst>
          </p:nvPr>
        </p:nvGraphicFramePr>
        <p:xfrm>
          <a:off x="701267" y="1820980"/>
          <a:ext cx="10420350" cy="4522470"/>
        </p:xfrm>
        <a:graphic>
          <a:graphicData uri="http://schemas.openxmlformats.org/drawingml/2006/table">
            <a:tbl>
              <a:tblPr/>
              <a:tblGrid>
                <a:gridCol w="5210175"/>
                <a:gridCol w="5210175"/>
              </a:tblGrid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07. Содействовать сохранению окружающей среды, ресурсосбережению, применять знания об изменении климата, принципы бережливого производства, эффективно действовать в чрезвычайных ситуациях.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Экологические основы природопользования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Основы бережливого производства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08. Использовать средства физической культуры для сохранения и укрепления здоровья в процессе профессиональной деятельности и поддержания необходимого уровня физической подготовленности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Физическая культура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ОК 09. Пользоваться профессиональной документацией на государственном и иностранном языках.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Иностранный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Roboto"/>
                        </a:rPr>
                        <a:t>язык в профессиональной деятельности</a:t>
                      </a:r>
                      <a:endParaRPr lang="ru-RU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78" y="71087"/>
            <a:ext cx="11917680" cy="177936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+mn-lt"/>
              </a:rPr>
              <a:t>Выбираем виды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деятельности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+mn-lt"/>
              </a:rPr>
            </a:br>
            <a:r>
              <a:rPr lang="en-US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Название профессиональных модулей - п.2.4) 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567450"/>
              </p:ext>
            </p:extLst>
          </p:nvPr>
        </p:nvGraphicFramePr>
        <p:xfrm>
          <a:off x="1090569" y="1719938"/>
          <a:ext cx="10251347" cy="51401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90285"/>
                <a:gridCol w="5461062"/>
              </a:tblGrid>
              <a:tr h="468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основных видов деятельности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наименование профессиональных модулей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 (общие)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технологических процессов изготовления деталей машин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ПМ.01 Разработка технологических процессов изготовления деталей машин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управляющих программ изготовления деталей машин в машиностроительном производстве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ПМ.02 Разработка и внедрение управляющих программ изготовления деталей машин в машиностроительном производстве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технологических процессов в механосборочном производстве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ПМ.03 Разработка и реализация технологических процессов в механосборочном производстве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контроля, наладки и технического обслуживания оборудования машиностроительного производства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ПМ.04 Организация контроля, наладки и технического обслуживания оборудования машиностроительного производства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реализации технологических процессов в машиностроительном производстве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ПМ.05 Организация работ по реализации технологических процессов в машиностроительном производстве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6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 по освоению одной или нескольких профессий рабочих, должностей служащих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одной или нескольких профессий рабочих, должностей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(п. 3.6 ФГОС могут освоить!)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ПМ.06 Освоение профессий рабочих 18809 Станочник широкого профиля, 16045 Оператор станков с программным управлением 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447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выглядит учебный план на данный момент УП.1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3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2018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Шаг 5. Распределение часов</a:t>
            </a:r>
            <a:b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</a:br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по элементам  программы. Выделение обязательной и вариативной части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380796"/>
            <a:ext cx="10515600" cy="4351338"/>
          </a:xfrm>
        </p:spPr>
        <p:txBody>
          <a:bodyPr/>
          <a:lstStyle/>
          <a:p>
            <a:endParaRPr lang="ru-RU" sz="11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Проще всего рассчитать план в 8Е (п.1,12</a:t>
            </a:r>
            <a:r>
              <a:rPr lang="ru-RU" b="0" i="0" u="none" strike="noStrike" dirty="0" smtClean="0">
                <a:solidFill>
                  <a:srgbClr val="000000"/>
                </a:solidFill>
              </a:rPr>
              <a:t> и </a:t>
            </a:r>
            <a:r>
              <a:rPr lang="ru-RU" b="0" i="0" u="none" strike="noStrike" baseline="0" dirty="0" smtClean="0">
                <a:solidFill>
                  <a:srgbClr val="000000"/>
                </a:solidFill>
              </a:rPr>
              <a:t>2.9) </a:t>
            </a:r>
          </a:p>
          <a:p>
            <a:pPr marL="0" indent="0">
              <a:buNone/>
            </a:pPr>
            <a:r>
              <a:rPr lang="ru-RU" b="0" i="0" u="none" strike="noStrike" baseline="0" dirty="0" smtClean="0">
                <a:solidFill>
                  <a:srgbClr val="000000"/>
                </a:solidFill>
              </a:rPr>
              <a:t>при 1 ЗЕ=36 часам</a:t>
            </a:r>
          </a:p>
          <a:p>
            <a:r>
              <a:rPr lang="ru-RU" b="0" i="0" u="sng" strike="noStrike" baseline="0" dirty="0" smtClean="0">
                <a:solidFill>
                  <a:srgbClr val="000000"/>
                </a:solidFill>
              </a:rPr>
              <a:t>ЗЕ нужны только для определения нижней планки объема модуля</a:t>
            </a:r>
          </a:p>
          <a:p>
            <a:endParaRPr lang="ru-RU" dirty="0" smtClean="0"/>
          </a:p>
          <a:p>
            <a:pPr algn="ctr"/>
            <a:r>
              <a:rPr lang="ru-RU" b="1" u="sng" dirty="0" smtClean="0"/>
              <a:t>РАСПРЕЛЕНИЕ ЧАСОВ БЕРЕМ С ПООП И ДОБАВЛЯЕМ К НИМ ВАРИАТИВНЫЕ ЧАСЫ</a:t>
            </a:r>
            <a:endParaRPr lang="ru-RU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88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это выглядит в учебном плане  УП.2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7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Шаг 6. Распределение часов по курсам и семестрам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8" y="2506662"/>
            <a:ext cx="10515600" cy="4351338"/>
          </a:xfrm>
        </p:spPr>
        <p:txBody>
          <a:bodyPr/>
          <a:lstStyle/>
          <a:p>
            <a:endParaRPr lang="ru-RU" sz="12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ОП дисциплины привязываем к модулям и вычитываем ДО модуля или одновременно с ним</a:t>
            </a:r>
          </a:p>
          <a:p>
            <a:r>
              <a:rPr lang="ru-RU" dirty="0">
                <a:solidFill>
                  <a:srgbClr val="000000"/>
                </a:solidFill>
              </a:rPr>
              <a:t>От простого к сложному</a:t>
            </a:r>
          </a:p>
          <a:p>
            <a:r>
              <a:rPr lang="ru-RU" dirty="0">
                <a:solidFill>
                  <a:srgbClr val="000000"/>
                </a:solidFill>
              </a:rPr>
              <a:t>Профессию даем раньше остальных модулей</a:t>
            </a:r>
          </a:p>
          <a:p>
            <a:r>
              <a:rPr lang="ru-RU" u="sng" dirty="0">
                <a:solidFill>
                  <a:srgbClr val="000000"/>
                </a:solidFill>
              </a:rPr>
              <a:t>Выравниваем недельную нагрузку до 36 часов в неделю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10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Шаг 7. Планирование ПА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Формы ПА –любые</a:t>
            </a:r>
          </a:p>
          <a:p>
            <a:r>
              <a:rPr lang="ru-RU" dirty="0" smtClean="0"/>
              <a:t>Не </a:t>
            </a:r>
            <a:r>
              <a:rPr lang="ru-RU" dirty="0"/>
              <a:t>более 8 экзаменов в год</a:t>
            </a:r>
          </a:p>
          <a:p>
            <a:r>
              <a:rPr lang="ru-RU" dirty="0" smtClean="0"/>
              <a:t>Не </a:t>
            </a:r>
            <a:r>
              <a:rPr lang="ru-RU" dirty="0"/>
              <a:t>более 10 зачетов в год</a:t>
            </a:r>
          </a:p>
          <a:p>
            <a:r>
              <a:rPr lang="ru-RU" dirty="0" smtClean="0"/>
              <a:t>Подготовка </a:t>
            </a:r>
            <a:r>
              <a:rPr lang="ru-RU" dirty="0"/>
              <a:t>к экзамену –это </a:t>
            </a:r>
            <a:r>
              <a:rPr lang="ru-RU" dirty="0" err="1"/>
              <a:t>с.р</a:t>
            </a:r>
            <a:r>
              <a:rPr lang="ru-RU" dirty="0"/>
              <a:t>. и консультации, а не ПА</a:t>
            </a:r>
          </a:p>
          <a:p>
            <a:r>
              <a:rPr lang="ru-RU" dirty="0" smtClean="0"/>
              <a:t>Часы </a:t>
            </a:r>
            <a:r>
              <a:rPr lang="ru-RU" dirty="0"/>
              <a:t>на экзамен показываем явно</a:t>
            </a:r>
          </a:p>
          <a:p>
            <a:r>
              <a:rPr lang="ru-RU" dirty="0" smtClean="0"/>
              <a:t>Часы </a:t>
            </a:r>
            <a:r>
              <a:rPr lang="ru-RU" dirty="0"/>
              <a:t>на прочие формы ПА –на усмотрение разработчика</a:t>
            </a:r>
          </a:p>
          <a:p>
            <a:r>
              <a:rPr lang="ru-RU" dirty="0" smtClean="0"/>
              <a:t>Часы </a:t>
            </a:r>
            <a:r>
              <a:rPr lang="ru-RU" dirty="0"/>
              <a:t>ПА из часов циклов</a:t>
            </a:r>
          </a:p>
          <a:p>
            <a:r>
              <a:rPr lang="ru-RU" dirty="0" smtClean="0"/>
              <a:t>В ПА </a:t>
            </a:r>
            <a:r>
              <a:rPr lang="ru-RU" dirty="0"/>
              <a:t>2 раза в год (для стипендии по 1663)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90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Шаг 8. Выделение видов занятий и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+mn-lt"/>
              </a:rPr>
              <a:t>с.р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err="1"/>
              <a:t>С.р</a:t>
            </a:r>
            <a:r>
              <a:rPr lang="ru-RU" dirty="0"/>
              <a:t>. Обязательна в каждом цикле</a:t>
            </a:r>
          </a:p>
          <a:p>
            <a:r>
              <a:rPr lang="ru-RU" dirty="0"/>
              <a:t>Объем </a:t>
            </a:r>
            <a:r>
              <a:rPr lang="ru-RU" dirty="0" err="1"/>
              <a:t>с.р</a:t>
            </a:r>
            <a:r>
              <a:rPr lang="ru-RU" dirty="0"/>
              <a:t>. До 30% в ППССЗ, до 20% в ППКРС (уточнить по ФГОС)</a:t>
            </a:r>
          </a:p>
          <a:p>
            <a:r>
              <a:rPr lang="ru-RU" i="1" dirty="0" smtClean="0"/>
              <a:t>Например (2952-216</a:t>
            </a:r>
            <a:r>
              <a:rPr lang="ru-RU" i="1" dirty="0"/>
              <a:t>)/100*30=820,8 час –это максимум </a:t>
            </a:r>
            <a:r>
              <a:rPr lang="ru-RU" i="1" dirty="0" err="1"/>
              <a:t>с.р</a:t>
            </a:r>
            <a:r>
              <a:rPr lang="ru-RU" i="1" dirty="0"/>
              <a:t>.</a:t>
            </a:r>
          </a:p>
          <a:p>
            <a:r>
              <a:rPr lang="ru-RU" dirty="0"/>
              <a:t>Минимум </a:t>
            </a:r>
            <a:r>
              <a:rPr lang="ru-RU" dirty="0" err="1" smtClean="0"/>
              <a:t>с.р</a:t>
            </a:r>
            <a:r>
              <a:rPr lang="ru-RU" dirty="0" smtClean="0"/>
              <a:t> – по </a:t>
            </a:r>
            <a:r>
              <a:rPr lang="ru-RU" dirty="0"/>
              <a:t>1 часу в цикле </a:t>
            </a:r>
            <a:r>
              <a:rPr lang="ru-RU" dirty="0" smtClean="0"/>
              <a:t>– 3 </a:t>
            </a:r>
            <a:r>
              <a:rPr lang="ru-RU" dirty="0"/>
              <a:t>часа за программу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22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Варианты планирования самостоятельной работы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1016343" cy="52936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Минимальный: Количество </a:t>
            </a:r>
            <a:r>
              <a:rPr lang="ru-RU" dirty="0" err="1" smtClean="0"/>
              <a:t>с.р</a:t>
            </a:r>
            <a:r>
              <a:rPr lang="ru-RU" dirty="0" smtClean="0"/>
              <a:t>.=количеству циклов в ФГОС СПО (3 часа)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Минимальное количество каждую неделю: Каждую неделю выделяем 1 час на </a:t>
            </a:r>
            <a:r>
              <a:rPr lang="ru-RU" dirty="0" err="1" smtClean="0"/>
              <a:t>с.р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Выделение праздников: Просчитываем количество часов, которое реально пропадает в праздничные дни и выделяем из на </a:t>
            </a:r>
            <a:r>
              <a:rPr lang="ru-RU" dirty="0" err="1" smtClean="0"/>
              <a:t>с.р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 учетом СанПиНа в </a:t>
            </a:r>
            <a:r>
              <a:rPr lang="ru-RU" dirty="0" err="1" smtClean="0"/>
              <a:t>общеобразовалке</a:t>
            </a:r>
            <a:r>
              <a:rPr lang="ru-RU" dirty="0" smtClean="0"/>
              <a:t>: Аудиторную нагрузку выставляем не более 35 часов в неделю. Компромисс по пятидневка для равномерного расписания = 30 аудиторных+6 </a:t>
            </a:r>
            <a:r>
              <a:rPr lang="ru-RU" dirty="0" err="1" smtClean="0"/>
              <a:t>с.р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Максимальная </a:t>
            </a:r>
            <a:r>
              <a:rPr lang="ru-RU" dirty="0" err="1" smtClean="0"/>
              <a:t>с.р</a:t>
            </a:r>
            <a:r>
              <a:rPr lang="ru-RU" dirty="0" smtClean="0"/>
              <a:t>.: </a:t>
            </a:r>
            <a:r>
              <a:rPr lang="ru-RU" dirty="0" err="1" smtClean="0"/>
              <a:t>С.р</a:t>
            </a:r>
            <a:r>
              <a:rPr lang="ru-RU" dirty="0" smtClean="0"/>
              <a:t>. По верхней планке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Комбинированный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86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Виды занятий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1" y="1690688"/>
            <a:ext cx="11179629" cy="4705804"/>
          </a:xfrm>
        </p:spPr>
        <p:txBody>
          <a:bodyPr>
            <a:normAutofit lnSpcReduction="10000"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—Идеальная ситуация, когда в процессе создания учебного плана собираются цикловые комиссии и дают рекомендации, сколько и в каких дисциплинах выделить практических, лабораторных, семинаров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—Второй близкий к идеальному вариант, когда по результатам года или при планировании следующего учебного года преподаватели письменно фиксируют (например, в отдельном журнале) рекомендации по распределению занятий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—Реально согласовывать каждый учебный план с коллективом 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</a:rPr>
              <a:t>затратно</a:t>
            </a:r>
            <a:r>
              <a:rPr lang="ru-RU" b="0" i="0" u="none" strike="noStrike" baseline="0" dirty="0" smtClean="0">
                <a:solidFill>
                  <a:srgbClr val="000000"/>
                </a:solidFill>
              </a:rPr>
              <a:t> по времени. Проще посмотреть на программы прошлых лет или коллег, которые работают не первый год и выделить занятия пропорционально .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</a:rPr>
              <a:t>Т.е</a:t>
            </a:r>
            <a:r>
              <a:rPr lang="ru-RU" b="0" i="0" u="none" strike="noStrike" baseline="0" dirty="0" smtClean="0">
                <a:solidFill>
                  <a:srgbClr val="000000"/>
                </a:solidFill>
              </a:rPr>
              <a:t> если в дисциплине половина занятий была практическая, то и вы в своей дисциплине поступаете также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96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55" y="155400"/>
            <a:ext cx="10515600" cy="78128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Федеральный уровень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55343" y="1023322"/>
          <a:ext cx="10515600" cy="520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93355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Конституция РФ</a:t>
                      </a:r>
                      <a:endParaRPr lang="ru-RU" sz="3600" dirty="0"/>
                    </a:p>
                  </a:txBody>
                  <a:tcPr/>
                </a:tc>
              </a:tr>
              <a:tr h="63619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Закон об образовании (273 РФ)</a:t>
                      </a:r>
                      <a:endParaRPr lang="ru-RU" sz="3600" b="1" dirty="0"/>
                    </a:p>
                  </a:txBody>
                  <a:tcPr/>
                </a:tc>
              </a:tr>
              <a:tr h="144277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Приказы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Прием                                   Обучение                                 Выпуск</a:t>
                      </a: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457                                      762; 885/390                            800      906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96287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                    Особенности процесса обучения</a:t>
                      </a:r>
                    </a:p>
                  </a:txBody>
                  <a:tcPr/>
                </a:tc>
              </a:tr>
              <a:tr h="93355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Федеральные государственные образовательные программы и стандарты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44704" y="534855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92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Виды занятий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4" y="1553482"/>
            <a:ext cx="10961915" cy="5304518"/>
          </a:xfrm>
        </p:spPr>
        <p:txBody>
          <a:bodyPr>
            <a:normAutofit fontScale="92500" lnSpcReduction="10000"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—Если у вас уже читались (или читаются) дисциплины со сходными (или совсем такими же) названиями и небольшим количеством практических работ, при близком количестве часов удобно сохранить количество практических часов. Лекцию опытный педагог может прочесть быстрее или с большим количеством примеров. А каждый час практической/лабораторной/семинара требует разработки заданий, инструкционных карт, проверки. Однотипные задания проводить и проверять легче. И методичка по ним может быть неизменной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—В своем заведении после общего распределения часов в учебном плане по согласованию с директором мы выдали каждому педагогу часы по дисциплине и собрали в ответ количество лабораторных и практических в ответ. Но с одним нюансом. За лабораторные занятия мы принимали только те уроки, на которых группа делится на подгруппы. Практические занятия такого деления не требовали. Это влияет на тарификацию. Единая система удобна и администрации, и педагогам.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95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Консультации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2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На усмотрение ОО из общего объема часов</a:t>
            </a:r>
          </a:p>
          <a:p>
            <a:r>
              <a:rPr lang="ru-RU" dirty="0">
                <a:solidFill>
                  <a:srgbClr val="000000"/>
                </a:solidFill>
              </a:rPr>
              <a:t>Требования по обязательности консультаций нет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252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Шаг 9. Выделение практической подготовки и ГИА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Как выглядит учебный план на данный момент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УП.3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57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Шаг 10. Разработка подробного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+mn-lt"/>
              </a:rPr>
              <a:t>КУГа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1914" cy="4351338"/>
          </a:xfrm>
        </p:spPr>
        <p:txBody>
          <a:bodyPr/>
          <a:lstStyle/>
          <a:p>
            <a:endParaRPr lang="ru-RU" sz="105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Титульный</a:t>
            </a:r>
            <a:r>
              <a:rPr lang="ru-RU" b="0" i="0" u="none" strike="noStrike" dirty="0" smtClean="0">
                <a:solidFill>
                  <a:srgbClr val="000000"/>
                </a:solidFill>
              </a:rPr>
              <a:t> лист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Срок обучения (выдерживаем недели теории, практики и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</a:rPr>
              <a:t>т.д</a:t>
            </a:r>
            <a:r>
              <a:rPr lang="ru-RU" b="0" i="0" u="none" strike="noStrike" baseline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Начало семестров (начало обучения с 1 сентября)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Каникулы (выдерживаем по бюджету</a:t>
            </a:r>
            <a:r>
              <a:rPr lang="ru-RU" b="0" i="0" u="none" strike="noStrike" dirty="0" smtClean="0">
                <a:solidFill>
                  <a:srgbClr val="000000"/>
                </a:solidFill>
              </a:rPr>
              <a:t> времени)</a:t>
            </a:r>
            <a:endParaRPr lang="ru-RU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</a:rPr>
              <a:t>ГИА </a:t>
            </a:r>
          </a:p>
          <a:p>
            <a:endParaRPr lang="ru-RU" dirty="0" smtClean="0"/>
          </a:p>
          <a:p>
            <a:r>
              <a:rPr lang="ru-RU" dirty="0" smtClean="0"/>
              <a:t>Пример КУГ 2,3 и 4 курс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84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+mn-lt"/>
              </a:rPr>
              <a:t>Шаг 11. Проверка и оформление пояснительной записки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 lnSpcReduction="10000"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Материал собираем в течение всего составления УП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Шаблон </a:t>
            </a:r>
            <a:r>
              <a:rPr lang="ru-RU" dirty="0">
                <a:solidFill>
                  <a:srgbClr val="000000"/>
                </a:solidFill>
              </a:rPr>
              <a:t>записки создаем на основе </a:t>
            </a:r>
            <a:r>
              <a:rPr lang="ru-RU" dirty="0" smtClean="0">
                <a:solidFill>
                  <a:srgbClr val="000000"/>
                </a:solidFill>
              </a:rPr>
              <a:t>ФГОС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Учебный план включает: </a:t>
            </a:r>
          </a:p>
          <a:p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Титульный лист</a:t>
            </a:r>
          </a:p>
          <a:p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</a:t>
            </a:r>
            <a:r>
              <a:rPr lang="ru-RU" b="1" i="0" u="none" strike="noStrike" baseline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юджет</a:t>
            </a:r>
            <a:r>
              <a:rPr lang="ru-RU" b="1" i="0" u="none" strike="noStrike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времени</a:t>
            </a:r>
          </a:p>
          <a:p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Учебный план </a:t>
            </a:r>
            <a:r>
              <a:rPr lang="ru-RU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(сетка)</a:t>
            </a:r>
          </a:p>
          <a:p>
            <a:r>
              <a:rPr lang="ru-RU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кабинетов, лабораторий, мастерских </a:t>
            </a:r>
            <a:r>
              <a:rPr lang="ru-RU" b="1" dirty="0" smtClean="0">
                <a:effectLst/>
                <a:ea typeface="Times New Roman" panose="02020603050405020304" pitchFamily="18" charset="0"/>
              </a:rPr>
              <a:t>и </a:t>
            </a:r>
            <a:r>
              <a:rPr lang="ru-RU" b="1" dirty="0" err="1" smtClean="0">
                <a:effectLst/>
                <a:ea typeface="Times New Roman" panose="02020603050405020304" pitchFamily="18" charset="0"/>
              </a:rPr>
              <a:t>др</a:t>
            </a:r>
            <a:endParaRPr lang="ru-RU" b="1" dirty="0" smtClean="0">
              <a:effectLst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Пояснительная записка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12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54709"/>
              </p:ext>
            </p:extLst>
          </p:nvPr>
        </p:nvGraphicFramePr>
        <p:xfrm>
          <a:off x="566701" y="460497"/>
          <a:ext cx="4372146" cy="617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701" y="460497"/>
                        <a:ext cx="4372146" cy="617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96350"/>
              </p:ext>
            </p:extLst>
          </p:nvPr>
        </p:nvGraphicFramePr>
        <p:xfrm>
          <a:off x="5249092" y="-257855"/>
          <a:ext cx="5272368" cy="373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9092" y="-257855"/>
                        <a:ext cx="5272368" cy="373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23890"/>
              </p:ext>
            </p:extLst>
          </p:nvPr>
        </p:nvGraphicFramePr>
        <p:xfrm>
          <a:off x="5660326" y="3183619"/>
          <a:ext cx="534035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0326" y="3183619"/>
                        <a:ext cx="534035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11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920891"/>
              </p:ext>
            </p:extLst>
          </p:nvPr>
        </p:nvGraphicFramePr>
        <p:xfrm>
          <a:off x="6389916" y="92528"/>
          <a:ext cx="4455660" cy="629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89916" y="92528"/>
                        <a:ext cx="4455660" cy="6298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811422"/>
              </p:ext>
            </p:extLst>
          </p:nvPr>
        </p:nvGraphicFramePr>
        <p:xfrm>
          <a:off x="734106" y="235246"/>
          <a:ext cx="4355224" cy="615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106" y="235246"/>
                        <a:ext cx="4355224" cy="615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7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Региональный уровень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Письмо </a:t>
            </a:r>
            <a:r>
              <a:rPr lang="ru-RU" dirty="0"/>
              <a:t>Министерства образования и науки Самарской области от 12.07.2018 г. №380 «Методические рекомендации по формированию вариативной составляющей (части) основных профессиональных образовательных программ в соответствии с федеральными государственными образовательными стандартами среднего профессионального образования в Самарской области»;</a:t>
            </a:r>
          </a:p>
          <a:p>
            <a:r>
              <a:rPr lang="ru-RU" dirty="0" smtClean="0"/>
              <a:t>Распоряжение </a:t>
            </a:r>
            <a:r>
              <a:rPr lang="ru-RU" dirty="0"/>
              <a:t>министерства образования и науки Самарской области «Об утверждении методических рекомендаций» от 14.07.2021 г. №667-р;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9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511"/>
            <a:ext cx="10515600" cy="835877"/>
          </a:xfrm>
        </p:spPr>
        <p:txBody>
          <a:bodyPr/>
          <a:lstStyle/>
          <a:p>
            <a:r>
              <a:rPr lang="ru-RU" b="1" dirty="0" smtClean="0"/>
              <a:t>Уровень образовательной организации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92655"/>
              </p:ext>
            </p:extLst>
          </p:nvPr>
        </p:nvGraphicFramePr>
        <p:xfrm>
          <a:off x="1414021" y="1037230"/>
          <a:ext cx="10284641" cy="91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4641"/>
              </a:tblGrid>
              <a:tr h="91253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Устав ОО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14022" y="1542196"/>
            <a:ext cx="10284642" cy="750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</a:rPr>
              <a:t>Приказы, положения ,порядки</a:t>
            </a:r>
            <a:endParaRPr lang="ru-RU" sz="36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34118"/>
              </p:ext>
            </p:extLst>
          </p:nvPr>
        </p:nvGraphicFramePr>
        <p:xfrm>
          <a:off x="254525" y="2224584"/>
          <a:ext cx="9775595" cy="150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984"/>
                <a:gridCol w="2010124"/>
                <a:gridCol w="2601798"/>
                <a:gridCol w="2422689"/>
              </a:tblGrid>
              <a:tr h="5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Обучение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Выпуск</a:t>
                      </a:r>
                      <a:endParaRPr lang="ru-RU" sz="2400" dirty="0"/>
                    </a:p>
                  </a:txBody>
                  <a:tcPr/>
                </a:tc>
              </a:tr>
              <a:tr h="50269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Положения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69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Приказы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47232"/>
              </p:ext>
            </p:extLst>
          </p:nvPr>
        </p:nvGraphicFramePr>
        <p:xfrm>
          <a:off x="1659118" y="3657600"/>
          <a:ext cx="10218655" cy="74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8655"/>
              </a:tblGrid>
              <a:tr h="74926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Особенности процесса обучения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97026"/>
              </p:ext>
            </p:extLst>
          </p:nvPr>
        </p:nvGraphicFramePr>
        <p:xfrm>
          <a:off x="1659117" y="4299044"/>
          <a:ext cx="1021865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664"/>
                <a:gridCol w="2541288"/>
                <a:gridCol w="2568039"/>
                <a:gridCol w="2554664"/>
              </a:tblGrid>
              <a:tr h="3832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Положения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681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Приказы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72011"/>
              </p:ext>
            </p:extLst>
          </p:nvPr>
        </p:nvGraphicFramePr>
        <p:xfrm>
          <a:off x="254527" y="5186150"/>
          <a:ext cx="96907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752"/>
              </a:tblGrid>
              <a:tr h="36848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Образовательные программы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52502"/>
              </p:ext>
            </p:extLst>
          </p:nvPr>
        </p:nvGraphicFramePr>
        <p:xfrm>
          <a:off x="254525" y="5760720"/>
          <a:ext cx="969075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789"/>
                <a:gridCol w="3479789"/>
                <a:gridCol w="2731176"/>
              </a:tblGrid>
              <a:tr h="9280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ОПОП</a:t>
                      </a:r>
                    </a:p>
                    <a:p>
                      <a:r>
                        <a:rPr lang="ru-RU" sz="2400" dirty="0" smtClean="0"/>
                        <a:t>           ХХ.ХХ.ХХ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ОПОП</a:t>
                      </a:r>
                    </a:p>
                    <a:p>
                      <a:r>
                        <a:rPr lang="ru-RU" sz="2400" dirty="0" smtClean="0"/>
                        <a:t>        ХХ.ХХ.ХХ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ОПОП</a:t>
                      </a:r>
                    </a:p>
                    <a:p>
                      <a:r>
                        <a:rPr lang="ru-RU" sz="2400" dirty="0" smtClean="0"/>
                        <a:t>        ХХ.ХХ.ХХ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47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3122" y="0"/>
            <a:ext cx="11345159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3675" marR="248285" lvl="0" indent="-831850" algn="ctr"/>
            <a:r>
              <a:rPr kumimoji="0" lang="ru-RU" sz="4400" b="1" i="0" u="none" strike="noStrike" kern="0" cap="none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Основные нормирующие документы  по УП</a:t>
            </a:r>
          </a:p>
          <a:p>
            <a:pPr marL="1463675" marR="679450" lvl="0">
              <a:spcBef>
                <a:spcPts val="2075"/>
              </a:spcBef>
            </a:pPr>
            <a:r>
              <a:rPr kumimoji="0" lang="ru-RU" sz="3200" b="1" i="0" u="none" strike="noStrike" kern="0" cap="none" spc="-2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Закон</a:t>
            </a:r>
            <a:r>
              <a:rPr kumimoji="0" lang="ru-RU" sz="3200" b="1" i="0" u="none" strike="noStrike" kern="0" cap="none" spc="-8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об</a:t>
            </a:r>
            <a:r>
              <a:rPr kumimoji="0" lang="ru-RU" sz="3200" b="1" i="0" u="none" strike="noStrike" kern="0" cap="none" spc="-8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образовании</a:t>
            </a:r>
            <a:r>
              <a:rPr kumimoji="0" lang="ru-RU" sz="3200" b="1" i="0" u="none" strike="noStrike" kern="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 </a:t>
            </a:r>
            <a:r>
              <a:rPr kumimoji="0" lang="ru-RU" sz="3200" b="1" i="0" u="none" strike="noStrike" kern="0" cap="none" spc="-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в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Российской</a:t>
            </a:r>
            <a:r>
              <a:rPr kumimoji="0" lang="ru-RU" sz="32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Roboto"/>
              </a:rPr>
              <a:t> Федерации,</a:t>
            </a:r>
          </a:p>
          <a:p>
            <a:pPr marL="402590" marR="393065" indent="408305" algn="ctr">
              <a:spcBef>
                <a:spcPts val="755"/>
              </a:spcBef>
              <a:tabLst>
                <a:tab pos="4905375" algn="l"/>
              </a:tabLst>
            </a:pP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Федеральный закон от 29.12.2012 №273-ФЗ</a:t>
            </a:r>
          </a:p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  <a:p>
            <a:pPr marL="1463675" marR="679450" lvl="0">
              <a:spcBef>
                <a:spcPts val="2075"/>
              </a:spcBef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76" y="2703016"/>
            <a:ext cx="12141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/>
            <a:r>
              <a:rPr lang="ru-RU" sz="2400" dirty="0" smtClean="0"/>
              <a:t>Статья 2. Основные понятия, используемые в </a:t>
            </a:r>
            <a:r>
              <a:rPr lang="ru-RU" sz="2400" dirty="0" smtClean="0"/>
              <a:t>настоящем Федеральном законе</a:t>
            </a:r>
          </a:p>
          <a:p>
            <a:pPr marL="442913"/>
            <a:r>
              <a:rPr lang="ru-RU" sz="2400" dirty="0" smtClean="0"/>
              <a:t>учебный </a:t>
            </a:r>
            <a:r>
              <a:rPr lang="ru-RU" sz="2400" dirty="0" smtClean="0"/>
              <a:t>план документ, который определяет</a:t>
            </a:r>
          </a:p>
          <a:p>
            <a:pPr marL="442913"/>
            <a:r>
              <a:rPr lang="ru-RU" sz="2400" dirty="0" smtClean="0"/>
              <a:t>•перечень,</a:t>
            </a:r>
          </a:p>
          <a:p>
            <a:pPr marL="442913"/>
            <a:r>
              <a:rPr lang="ru-RU" sz="2400" dirty="0" smtClean="0"/>
              <a:t>•трудоемкость,</a:t>
            </a:r>
          </a:p>
          <a:p>
            <a:pPr marL="442913"/>
            <a:r>
              <a:rPr lang="ru-RU" sz="2400" dirty="0" smtClean="0"/>
              <a:t>•последовательность и</a:t>
            </a:r>
          </a:p>
          <a:p>
            <a:pPr marL="442913"/>
            <a:r>
              <a:rPr lang="ru-RU" sz="2400" dirty="0" smtClean="0"/>
              <a:t>•распределение по периодам обучения учебных предметов, курсов, дисциплин (модулей), практики, иных видов</a:t>
            </a:r>
          </a:p>
          <a:p>
            <a:pPr marL="442913"/>
            <a:r>
              <a:rPr lang="ru-RU" sz="2400" dirty="0" smtClean="0"/>
              <a:t>учебной деятельности и, если иное не установлено настоящим Федеральным законом,</a:t>
            </a:r>
          </a:p>
          <a:p>
            <a:pPr marL="442913"/>
            <a:r>
              <a:rPr lang="ru-RU" sz="2400" dirty="0" smtClean="0"/>
              <a:t>•формы промежуточной аттестации обучающихся;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2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Roboto"/>
                <a:cs typeface="Roboto"/>
              </a:rPr>
              <a:t/>
            </a:r>
            <a:br>
              <a:rPr lang="ru-RU" dirty="0" smtClean="0">
                <a:latin typeface="Roboto"/>
                <a:cs typeface="Roboto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9241" y="208433"/>
            <a:ext cx="10944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Форма</a:t>
            </a:r>
            <a:r>
              <a:rPr kumimoji="0" lang="ru-RU" sz="4400" b="1" i="0" u="none" strike="noStrike" kern="0" cap="none" spc="-35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УП</a:t>
            </a:r>
            <a:r>
              <a:rPr kumimoji="0" lang="ru-RU" sz="4400" b="1" i="0" u="none" strike="noStrike" kern="0" cap="none" spc="5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на</a:t>
            </a:r>
            <a:r>
              <a:rPr kumimoji="0" lang="ru-RU" sz="4400" b="1" i="0" u="none" strike="noStrike" kern="0" cap="none" spc="-5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основании</a:t>
            </a:r>
            <a:r>
              <a:rPr kumimoji="0" lang="ru-RU" sz="4400" b="1" i="0" u="none" strike="noStrike" kern="0" cap="none" spc="-5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ст.</a:t>
            </a:r>
            <a:r>
              <a:rPr kumimoji="0" lang="ru-RU" sz="4400" b="1" i="0" u="none" strike="noStrike" kern="0" cap="none" spc="-2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2</a:t>
            </a:r>
            <a:r>
              <a:rPr kumimoji="0" lang="ru-RU" sz="4400" b="1" i="0" u="none" strike="noStrike" kern="0" cap="none" spc="-1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 </a:t>
            </a:r>
            <a:r>
              <a:rPr kumimoji="0" lang="ru-RU" sz="4400" b="1" i="0" u="none" strike="noStrike" kern="0" cap="none" spc="-17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273-</a:t>
            </a:r>
            <a:r>
              <a:rPr kumimoji="0" lang="ru-RU" sz="4400" b="1" i="0" u="none" strike="noStrike" kern="0" cap="none" spc="-25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ФЗ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82631"/>
              </p:ext>
            </p:extLst>
          </p:nvPr>
        </p:nvGraphicFramePr>
        <p:xfrm>
          <a:off x="-7302" y="1420273"/>
          <a:ext cx="12193903" cy="403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7060"/>
                <a:gridCol w="1716405"/>
                <a:gridCol w="1979295"/>
                <a:gridCol w="889634"/>
                <a:gridCol w="952500"/>
                <a:gridCol w="969009"/>
              </a:tblGrid>
              <a:tr h="927735">
                <a:tc rowSpan="2">
                  <a:txBody>
                    <a:bodyPr/>
                    <a:lstStyle/>
                    <a:p>
                      <a:pPr marL="91440" marR="2292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Перечень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учебных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предметов,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курсов,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дисциплин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(модулей),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практики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и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иных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видов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учебной деятельности</a:t>
                      </a:r>
                      <a:endParaRPr sz="1800" dirty="0">
                        <a:latin typeface="+mn-lt"/>
                        <a:cs typeface="Robo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трудоемкость</a:t>
                      </a:r>
                      <a:endParaRPr sz="1800" dirty="0">
                        <a:latin typeface="+mn-lt"/>
                        <a:cs typeface="Robo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marR="1555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формы промежуточной аттестации</a:t>
                      </a:r>
                      <a:endParaRPr sz="1800" dirty="0">
                        <a:latin typeface="+mn-lt"/>
                        <a:cs typeface="Robo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75" marR="26479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последовательность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и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распределение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по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периодам</a:t>
                      </a:r>
                      <a:r>
                        <a:rPr sz="1800" spc="-1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обучения</a:t>
                      </a:r>
                      <a:endParaRPr sz="1800" dirty="0">
                        <a:latin typeface="+mn-lt"/>
                        <a:cs typeface="Roboto"/>
                      </a:endParaRPr>
                    </a:p>
                  </a:txBody>
                  <a:tcPr marL="0" marR="0" marT="3556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4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1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курс</a:t>
                      </a:r>
                      <a:endParaRPr sz="1800">
                        <a:latin typeface="+mn-lt"/>
                        <a:cs typeface="Roboto"/>
                      </a:endParaRPr>
                    </a:p>
                  </a:txBody>
                  <a:tcPr marL="0" marR="0" marT="3556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2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курс</a:t>
                      </a:r>
                      <a:endParaRPr sz="1800" dirty="0">
                        <a:latin typeface="+mn-lt"/>
                        <a:cs typeface="Robo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3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+mn-lt"/>
                          <a:cs typeface="Roboto"/>
                        </a:rPr>
                        <a:t>курс</a:t>
                      </a:r>
                      <a:endParaRPr sz="1800" dirty="0">
                        <a:latin typeface="+mn-lt"/>
                        <a:cs typeface="Robo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6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EC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0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Шаг 1.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Подбор нормативных документов и материалов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482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Подготовка материалов </a:t>
            </a:r>
            <a:r>
              <a:rPr lang="ru-RU" b="1" i="1" dirty="0"/>
              <a:t>для формирования УП</a:t>
            </a:r>
            <a:endParaRPr lang="ru-RU" dirty="0" smtClean="0"/>
          </a:p>
          <a:p>
            <a:r>
              <a:rPr lang="ru-RU" dirty="0" smtClean="0"/>
              <a:t>ФГОС </a:t>
            </a:r>
            <a:r>
              <a:rPr lang="ru-RU" dirty="0"/>
              <a:t>СПО</a:t>
            </a:r>
          </a:p>
          <a:p>
            <a:r>
              <a:rPr lang="ru-RU" dirty="0"/>
              <a:t>ПООП (при наличии)</a:t>
            </a:r>
          </a:p>
          <a:p>
            <a:r>
              <a:rPr lang="ru-RU" dirty="0" err="1"/>
              <a:t>Профстандарт</a:t>
            </a:r>
            <a:r>
              <a:rPr lang="ru-RU" dirty="0"/>
              <a:t>(при наличии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Устав</a:t>
            </a:r>
          </a:p>
          <a:p>
            <a:r>
              <a:rPr lang="ru-RU" dirty="0" smtClean="0"/>
              <a:t>Нормативные документы ОО</a:t>
            </a:r>
            <a:endParaRPr lang="ru-RU" dirty="0"/>
          </a:p>
          <a:p>
            <a:r>
              <a:rPr lang="ru-RU" dirty="0"/>
              <a:t>Пожелания работодателей</a:t>
            </a:r>
          </a:p>
          <a:p>
            <a:r>
              <a:rPr lang="ru-RU" dirty="0"/>
              <a:t>Пожелания педагогов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5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Шаг 1. Подготовка материалов. </a:t>
            </a:r>
            <a:r>
              <a:rPr lang="ru-RU" b="1" i="1" dirty="0">
                <a:latin typeface="+mn-lt"/>
              </a:rPr>
              <a:t>Работа с ФГОС СПО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i="1" dirty="0">
                <a:solidFill>
                  <a:prstClr val="black"/>
                </a:solidFill>
              </a:rPr>
              <a:t>Внимательно изучаем  и форматируем ФГОС СПО</a:t>
            </a:r>
          </a:p>
          <a:p>
            <a:pPr marL="0" lvl="0" indent="0">
              <a:buNone/>
            </a:pPr>
            <a:endParaRPr lang="ru-RU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i="1" dirty="0">
                <a:solidFill>
                  <a:prstClr val="black"/>
                </a:solidFill>
              </a:rPr>
              <a:t>2. Делаем выписку дисциплин и МДК</a:t>
            </a:r>
          </a:p>
          <a:p>
            <a:pPr marL="0" lvl="0" indent="0">
              <a:buNone/>
            </a:pPr>
            <a:endParaRPr lang="ru-RU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i="1" dirty="0">
                <a:solidFill>
                  <a:prstClr val="black"/>
                </a:solidFill>
              </a:rPr>
              <a:t>3. Анализируем ОК и ПК (что стоит поддержать дополнительными  дисциплинами)</a:t>
            </a: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58" y="59905"/>
            <a:ext cx="1038642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2021</Words>
  <Application>Microsoft Office PowerPoint</Application>
  <PresentationFormat>Произвольный</PresentationFormat>
  <Paragraphs>406</Paragraphs>
  <Slides>36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PDF</vt:lpstr>
      <vt:lpstr>  Разработка учебного плана по специальностям среднего профессионального образования</vt:lpstr>
      <vt:lpstr>Законодательная вертикаль</vt:lpstr>
      <vt:lpstr>Федеральный уровень</vt:lpstr>
      <vt:lpstr>Региональный уровень</vt:lpstr>
      <vt:lpstr>Уровень образовательной организации</vt:lpstr>
      <vt:lpstr>Презентация PowerPoint</vt:lpstr>
      <vt:lpstr> </vt:lpstr>
      <vt:lpstr>Шаг 1. Подбор нормативных документов и материалов </vt:lpstr>
      <vt:lpstr>Шаг 1. Подготовка материалов. Работа с ФГОС СПО</vt:lpstr>
      <vt:lpstr>Читаем ФГОС</vt:lpstr>
      <vt:lpstr>Шаг 2. Предварительные расчеты</vt:lpstr>
      <vt:lpstr> Шаг 2. Предварительные расчеты</vt:lpstr>
      <vt:lpstr>Определяем общие параметры программы (п.2.1)(пункт  1.9 ФГОС)</vt:lpstr>
      <vt:lpstr> Распределяем каникулы</vt:lpstr>
      <vt:lpstr>Шаг 3. Создание чернового бюджета времени</vt:lpstr>
      <vt:lpstr>4. Определение наименований дисциплин модулей, курсов, практик и встраивание их в циклы</vt:lpstr>
      <vt:lpstr>4. Определение наименований дисциплин модулей, курсов, практик и встраивание их в циклы</vt:lpstr>
      <vt:lpstr>Дисциплины для формирования ОК</vt:lpstr>
      <vt:lpstr>Дисциплины для формирования ОК</vt:lpstr>
      <vt:lpstr>Дисциплины для формирования ОК</vt:lpstr>
      <vt:lpstr>Выбираем виды деятельности  (Название профессиональных модулей - п.2.4) </vt:lpstr>
      <vt:lpstr>Презентация PowerPoint</vt:lpstr>
      <vt:lpstr>Шаг 5. Распределение часов по элементам  программы. Выделение обязательной и вариативной части </vt:lpstr>
      <vt:lpstr>Презентация PowerPoint</vt:lpstr>
      <vt:lpstr>Шаг 6. Распределение часов по курсам и семестрам</vt:lpstr>
      <vt:lpstr>Шаг 7. Планирование ПА</vt:lpstr>
      <vt:lpstr>Шаг 8. Выделение видов занятий и с.р.</vt:lpstr>
      <vt:lpstr>Варианты планирования самостоятельной работы</vt:lpstr>
      <vt:lpstr>Виды занятий</vt:lpstr>
      <vt:lpstr>Виды занятий</vt:lpstr>
      <vt:lpstr>Консультации</vt:lpstr>
      <vt:lpstr>Шаг 9. Выделение практической подготовки и ГИА</vt:lpstr>
      <vt:lpstr>Шаг 10. Разработка подробного КУГа</vt:lpstr>
      <vt:lpstr>Шаг 11. Проверка и оформление пояснительной записки</vt:lpstr>
      <vt:lpstr>Презентация PowerPoint</vt:lpstr>
      <vt:lpstr>Презентация PowerPoint</vt:lpstr>
    </vt:vector>
  </TitlesOfParts>
  <Company>GAPOU SO "TMK"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Литвинова Ольга Федоровна</cp:lastModifiedBy>
  <cp:revision>23</cp:revision>
  <cp:lastPrinted>2026-03-05T10:37:32Z</cp:lastPrinted>
  <dcterms:created xsi:type="dcterms:W3CDTF">2026-02-27T12:07:44Z</dcterms:created>
  <dcterms:modified xsi:type="dcterms:W3CDTF">2026-03-06T05:47:47Z</dcterms:modified>
</cp:coreProperties>
</file>