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64" r:id="rId3"/>
    <p:sldId id="272" r:id="rId4"/>
    <p:sldId id="268" r:id="rId5"/>
    <p:sldId id="267" r:id="rId6"/>
    <p:sldId id="273" r:id="rId7"/>
    <p:sldId id="266" r:id="rId8"/>
    <p:sldId id="274" r:id="rId9"/>
    <p:sldId id="265" r:id="rId10"/>
    <p:sldId id="275" r:id="rId11"/>
    <p:sldId id="271" r:id="rId12"/>
    <p:sldId id="276" r:id="rId13"/>
    <p:sldId id="270" r:id="rId14"/>
    <p:sldId id="277" r:id="rId15"/>
    <p:sldId id="281" r:id="rId16"/>
    <p:sldId id="282" r:id="rId17"/>
    <p:sldId id="269" r:id="rId18"/>
    <p:sldId id="283" r:id="rId19"/>
    <p:sldId id="284" r:id="rId20"/>
    <p:sldId id="27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0A82"/>
    <a:srgbClr val="F660CB"/>
    <a:srgbClr val="0B7B38"/>
    <a:srgbClr val="324F5C"/>
    <a:srgbClr val="24575A"/>
    <a:srgbClr val="13404B"/>
    <a:srgbClr val="1B4F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5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7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Оценка ЦПО</c:v>
                </c:pt>
              </c:strCache>
            </c:strRef>
          </c:tx>
          <c:spPr>
            <a:pattFill prst="narHorz">
              <a:fgClr>
                <a:srgbClr val="C882FF">
                  <a:lumMod val="75000"/>
                </a:srgbClr>
              </a:fgClr>
              <a:bgClr>
                <a:sysClr val="window" lastClr="FFFFFF"/>
              </a:bgClr>
            </a:pattFill>
            <a:ln>
              <a:solidFill>
                <a:srgbClr val="C882FF">
                  <a:lumMod val="75000"/>
                </a:srgbClr>
              </a:solidFill>
            </a:ln>
            <a:effectLst/>
          </c:spPr>
          <c:invertIfNegative val="0"/>
          <c:cat>
            <c:strRef>
              <c:f>Лист1!$A$2:$A$20</c:f>
              <c:strCache>
                <c:ptCount val="19"/>
                <c:pt idx="0">
                  <c:v>38.02.01 ГБПОУ БАТ</c:v>
                </c:pt>
                <c:pt idx="1">
                  <c:v>08.02.01 ГБПОУ БАТ</c:v>
                </c:pt>
                <c:pt idx="2">
                  <c:v>18.02.04 ГАПОУ  СО  «ЖГК»</c:v>
                </c:pt>
                <c:pt idx="3">
                  <c:v>09.02.07 ГАПОУ  СО  «ЖГК»</c:v>
                </c:pt>
                <c:pt idx="4">
                  <c:v>21.02.03 ГБПОУ «ОНТ»</c:v>
                </c:pt>
                <c:pt idx="5">
                  <c:v>23.02.07 ГАПОУ СО «ТМК»</c:v>
                </c:pt>
                <c:pt idx="6">
                  <c:v>15.02.08 ГАПОУ СО «ТМК»</c:v>
                </c:pt>
                <c:pt idx="7">
                  <c:v>08.02.01 ГБПОУ СО «ТПК»</c:v>
                </c:pt>
                <c:pt idx="8">
                  <c:v>19.02.10 ГБПОУ СО «ТПК»</c:v>
                </c:pt>
                <c:pt idx="9">
                  <c:v>36.02.01 ГБПОУ СО «Усольский сельскохозяйственный техникум»</c:v>
                </c:pt>
                <c:pt idx="10">
                  <c:v>23.02.05 ГБПОУ «СМК»</c:v>
                </c:pt>
                <c:pt idx="11">
                  <c:v>44.02.01 ГБПОУ СО «КГТ»</c:v>
                </c:pt>
                <c:pt idx="12">
                  <c:v>08.02.01 ГБПОУ «Октябрьский техникум строительных и сервисных технологий им. В.Г. Кубасова»</c:v>
                </c:pt>
                <c:pt idx="13">
                  <c:v>38.02.04 ГБПОУ «ТК им. Н.Д.Кузнецова»</c:v>
                </c:pt>
                <c:pt idx="14">
                  <c:v>15.02.14 ГБПОУ «СМК»</c:v>
                </c:pt>
                <c:pt idx="15">
                  <c:v>44.02.01 ГБПОУ «ОНТ»</c:v>
                </c:pt>
                <c:pt idx="16">
                  <c:v>15.02.12 ГБПОУ «ТК им. Н.Д.Кузнецова»</c:v>
                </c:pt>
                <c:pt idx="17">
                  <c:v>35.02.07 ГБПОУ СО «Усольский сельскохозяйственный техникум»</c:v>
                </c:pt>
                <c:pt idx="18">
                  <c:v>35.02.07 ГБПОУ СО «КГТ»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24</c:v>
                </c:pt>
                <c:pt idx="5">
                  <c:v>23</c:v>
                </c:pt>
                <c:pt idx="6">
                  <c:v>23</c:v>
                </c:pt>
                <c:pt idx="7">
                  <c:v>23</c:v>
                </c:pt>
                <c:pt idx="8">
                  <c:v>23</c:v>
                </c:pt>
                <c:pt idx="9">
                  <c:v>22</c:v>
                </c:pt>
                <c:pt idx="10">
                  <c:v>23</c:v>
                </c:pt>
                <c:pt idx="11">
                  <c:v>22</c:v>
                </c:pt>
                <c:pt idx="12">
                  <c:v>22</c:v>
                </c:pt>
                <c:pt idx="13">
                  <c:v>21</c:v>
                </c:pt>
                <c:pt idx="14">
                  <c:v>20</c:v>
                </c:pt>
                <c:pt idx="15">
                  <c:v>21</c:v>
                </c:pt>
                <c:pt idx="16">
                  <c:v>20</c:v>
                </c:pt>
                <c:pt idx="17">
                  <c:v>20</c:v>
                </c:pt>
                <c:pt idx="18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8B-43C5-A7ED-6746E64BE0C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Оценки ПОО</c:v>
                </c:pt>
              </c:strCache>
            </c:strRef>
          </c:tx>
          <c:spPr>
            <a:pattFill prst="narHorz">
              <a:fgClr>
                <a:srgbClr val="FF59A3">
                  <a:lumMod val="75000"/>
                </a:srgbClr>
              </a:fgClr>
              <a:bgClr>
                <a:sysClr val="window" lastClr="FFFFFF"/>
              </a:bgClr>
            </a:pattFill>
            <a:ln>
              <a:solidFill>
                <a:srgbClr val="FF59A3">
                  <a:lumMod val="75000"/>
                </a:srgbClr>
              </a:solidFill>
            </a:ln>
            <a:effectLst/>
          </c:spPr>
          <c:invertIfNegative val="0"/>
          <c:cat>
            <c:strRef>
              <c:f>Лист1!$A$2:$A$20</c:f>
              <c:strCache>
                <c:ptCount val="19"/>
                <c:pt idx="0">
                  <c:v>38.02.01 ГБПОУ БАТ</c:v>
                </c:pt>
                <c:pt idx="1">
                  <c:v>08.02.01 ГБПОУ БАТ</c:v>
                </c:pt>
                <c:pt idx="2">
                  <c:v>18.02.04 ГАПОУ  СО  «ЖГК»</c:v>
                </c:pt>
                <c:pt idx="3">
                  <c:v>09.02.07 ГАПОУ  СО  «ЖГК»</c:v>
                </c:pt>
                <c:pt idx="4">
                  <c:v>21.02.03 ГБПОУ «ОНТ»</c:v>
                </c:pt>
                <c:pt idx="5">
                  <c:v>23.02.07 ГАПОУ СО «ТМК»</c:v>
                </c:pt>
                <c:pt idx="6">
                  <c:v>15.02.08 ГАПОУ СО «ТМК»</c:v>
                </c:pt>
                <c:pt idx="7">
                  <c:v>08.02.01 ГБПОУ СО «ТПК»</c:v>
                </c:pt>
                <c:pt idx="8">
                  <c:v>19.02.10 ГБПОУ СО «ТПК»</c:v>
                </c:pt>
                <c:pt idx="9">
                  <c:v>36.02.01 ГБПОУ СО «Усольский сельскохозяйственный техникум»</c:v>
                </c:pt>
                <c:pt idx="10">
                  <c:v>23.02.05 ГБПОУ «СМК»</c:v>
                </c:pt>
                <c:pt idx="11">
                  <c:v>44.02.01 ГБПОУ СО «КГТ»</c:v>
                </c:pt>
                <c:pt idx="12">
                  <c:v>08.02.01 ГБПОУ «Октябрьский техникум строительных и сервисных технологий им. В.Г. Кубасова»</c:v>
                </c:pt>
                <c:pt idx="13">
                  <c:v>38.02.04 ГБПОУ «ТК им. Н.Д.Кузнецова»</c:v>
                </c:pt>
                <c:pt idx="14">
                  <c:v>15.02.14 ГБПОУ «СМК»</c:v>
                </c:pt>
                <c:pt idx="15">
                  <c:v>44.02.01 ГБПОУ «ОНТ»</c:v>
                </c:pt>
                <c:pt idx="16">
                  <c:v>15.02.12 ГБПОУ «ТК им. Н.Д.Кузнецова»</c:v>
                </c:pt>
                <c:pt idx="17">
                  <c:v>35.02.07 ГБПОУ СО «Усольский сельскохозяйственный техникум»</c:v>
                </c:pt>
                <c:pt idx="18">
                  <c:v>35.02.07 ГБПОУ СО «КГТ»</c:v>
                </c:pt>
              </c:strCache>
            </c:strRef>
          </c:cat>
          <c:val>
            <c:numRef>
              <c:f>Лист1!$C$2:$C$20</c:f>
              <c:numCache>
                <c:formatCode>General</c:formatCode>
                <c:ptCount val="19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24</c:v>
                </c:pt>
                <c:pt idx="6">
                  <c:v>24</c:v>
                </c:pt>
                <c:pt idx="7">
                  <c:v>24</c:v>
                </c:pt>
                <c:pt idx="8">
                  <c:v>24</c:v>
                </c:pt>
                <c:pt idx="9">
                  <c:v>25</c:v>
                </c:pt>
                <c:pt idx="10">
                  <c:v>25</c:v>
                </c:pt>
                <c:pt idx="11">
                  <c:v>23</c:v>
                </c:pt>
                <c:pt idx="12">
                  <c:v>25</c:v>
                </c:pt>
                <c:pt idx="13">
                  <c:v>25</c:v>
                </c:pt>
                <c:pt idx="14">
                  <c:v>25</c:v>
                </c:pt>
                <c:pt idx="15">
                  <c:v>25</c:v>
                </c:pt>
                <c:pt idx="16">
                  <c:v>24</c:v>
                </c:pt>
                <c:pt idx="17">
                  <c:v>25</c:v>
                </c:pt>
                <c:pt idx="18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8B-43C5-A7ED-6746E64BE0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3406376"/>
        <c:axId val="493405592"/>
      </c:barChart>
      <c:catAx>
        <c:axId val="493406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493405592"/>
        <c:crosses val="autoZero"/>
        <c:auto val="1"/>
        <c:lblAlgn val="ctr"/>
        <c:lblOffset val="100"/>
        <c:noMultiLvlLbl val="0"/>
      </c:catAx>
      <c:valAx>
        <c:axId val="493405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93406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821059766386694"/>
          <c:y val="2.0366167658140886E-3"/>
          <c:w val="0.49873271156369575"/>
          <c:h val="0.1082316333019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rgbClr val="00206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071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27858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25807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009889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366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867923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7167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751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2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39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201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736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477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02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8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44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79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AAD347D-5ACD-4C99-B74B-A9C85AD731AF}" type="datetimeFigureOut">
              <a:rPr lang="en-US" smtClean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795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4188" y="2286605"/>
            <a:ext cx="972060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/>
              <a:t>организации </a:t>
            </a:r>
            <a:r>
              <a:rPr lang="ru-RU" sz="3200" b="1" dirty="0"/>
              <a:t>и проведения ПОО</a:t>
            </a:r>
            <a:endParaRPr lang="ru-RU" sz="3200" b="1" dirty="0" smtClean="0"/>
          </a:p>
          <a:p>
            <a:r>
              <a:rPr lang="ru-RU" sz="3200" b="1" dirty="0" smtClean="0"/>
              <a:t>преддипломной практики в </a:t>
            </a:r>
            <a:r>
              <a:rPr lang="ru-RU" sz="3200" b="1" dirty="0"/>
              <a:t>рамках реализации программ </a:t>
            </a:r>
            <a:r>
              <a:rPr lang="ru-RU" sz="3200" b="1" dirty="0" smtClean="0"/>
              <a:t>подготовки </a:t>
            </a:r>
            <a:r>
              <a:rPr lang="ru-RU" sz="3200" b="1" dirty="0"/>
              <a:t>специалистов </a:t>
            </a:r>
            <a:r>
              <a:rPr lang="ru-RU" sz="3200" b="1" dirty="0" smtClean="0"/>
              <a:t>среднего </a:t>
            </a:r>
            <a:r>
              <a:rPr lang="ru-RU" sz="3200" b="1" dirty="0"/>
              <a:t>звена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2022 году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34188" y="1419587"/>
            <a:ext cx="90027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/>
              <a:t>РЕЗУЛЬТАТЫ МОНИТОРИНГА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609512" y="5704685"/>
            <a:ext cx="2473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kern="0" dirty="0" smtClean="0">
                <a:ea typeface="+mj-ea"/>
                <a:cs typeface="Microsoft Sans Serif"/>
              </a:rPr>
              <a:t>27 </a:t>
            </a:r>
            <a:r>
              <a:rPr lang="ru-RU" sz="2800" b="1" kern="0" dirty="0">
                <a:ea typeface="+mj-ea"/>
                <a:cs typeface="Microsoft Sans Serif"/>
              </a:rPr>
              <a:t>июля 2022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9512" y="6263926"/>
            <a:ext cx="3114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kern="0" dirty="0" err="1">
                <a:ea typeface="+mj-ea"/>
                <a:cs typeface="Microsoft Sans Serif"/>
              </a:rPr>
              <a:t>Нисман</a:t>
            </a:r>
            <a:r>
              <a:rPr lang="ru-RU" sz="2800" b="1" kern="0" dirty="0">
                <a:ea typeface="+mj-ea"/>
                <a:cs typeface="Microsoft Sans Serif"/>
              </a:rPr>
              <a:t> О.Ю.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9739947" y="6263926"/>
            <a:ext cx="207671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4188" y="197389"/>
            <a:ext cx="109916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Совещание с руководителями </a:t>
            </a:r>
            <a:r>
              <a:rPr lang="ru-RU" sz="2000" b="1" dirty="0" smtClean="0"/>
              <a:t>территориальных </a:t>
            </a:r>
            <a:r>
              <a:rPr lang="ru-RU" sz="2000" b="1" dirty="0"/>
              <a:t>управлений </a:t>
            </a:r>
            <a:endParaRPr lang="ru-RU" sz="2000" b="1" dirty="0" smtClean="0"/>
          </a:p>
          <a:p>
            <a:r>
              <a:rPr lang="ru-RU" sz="2000" b="1" dirty="0" smtClean="0"/>
              <a:t>министерства образования и науки Самарской области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548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9" name="Блок-схема: сохраненные данные 8"/>
          <p:cNvSpPr/>
          <p:nvPr/>
        </p:nvSpPr>
        <p:spPr>
          <a:xfrm>
            <a:off x="11057860" y="6209605"/>
            <a:ext cx="1042237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10</a:t>
            </a:r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0000" y="277851"/>
            <a:ext cx="1213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Результаты мониторинга  </a:t>
            </a:r>
            <a:r>
              <a:rPr lang="ru-RU" sz="2000" b="1" dirty="0" smtClean="0">
                <a:solidFill>
                  <a:srgbClr val="B20A82"/>
                </a:solidFill>
                <a:latin typeface="+mj-lt"/>
              </a:rPr>
              <a:t>Блок 2. Требования к условиям реализации ППССЗ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3222" y="1563953"/>
            <a:ext cx="10075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Выявленные несоответствия по показателю 2.1., пункт 8: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3222" y="2609869"/>
            <a:ext cx="107969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ru-RU" dirty="0" smtClean="0">
                <a:solidFill>
                  <a:srgbClr val="002060"/>
                </a:solidFill>
              </a:rPr>
              <a:t>нечётко </a:t>
            </a:r>
            <a:r>
              <a:rPr lang="ru-RU" dirty="0">
                <a:solidFill>
                  <a:srgbClr val="002060"/>
                </a:solidFill>
              </a:rPr>
              <a:t>прописана </a:t>
            </a:r>
            <a:r>
              <a:rPr lang="ru-RU" dirty="0" smtClean="0">
                <a:solidFill>
                  <a:srgbClr val="002060"/>
                </a:solidFill>
              </a:rPr>
              <a:t>оценочная </a:t>
            </a:r>
            <a:r>
              <a:rPr lang="ru-RU" dirty="0">
                <a:solidFill>
                  <a:srgbClr val="002060"/>
                </a:solidFill>
              </a:rPr>
              <a:t>процедура со стороны руководителя практики от </a:t>
            </a:r>
            <a:r>
              <a:rPr lang="ru-RU" dirty="0" smtClean="0">
                <a:solidFill>
                  <a:srgbClr val="002060"/>
                </a:solidFill>
              </a:rPr>
              <a:t>предприятия в 8 из 10 ПОО  (полное соответствие в Тольяттинском политехническим колледже </a:t>
            </a:r>
            <a:r>
              <a:rPr lang="ru-RU" dirty="0">
                <a:solidFill>
                  <a:srgbClr val="002060"/>
                </a:solidFill>
              </a:rPr>
              <a:t>и </a:t>
            </a:r>
            <a:r>
              <a:rPr lang="ru-RU" dirty="0" err="1" smtClean="0">
                <a:solidFill>
                  <a:srgbClr val="002060"/>
                </a:solidFill>
              </a:rPr>
              <a:t>Безенчукском</a:t>
            </a:r>
            <a:r>
              <a:rPr lang="ru-RU" dirty="0" smtClean="0">
                <a:solidFill>
                  <a:srgbClr val="002060"/>
                </a:solidFill>
              </a:rPr>
              <a:t> аграрном техникуме)</a:t>
            </a:r>
          </a:p>
          <a:p>
            <a:pPr marL="342900" indent="-342900">
              <a:buFontTx/>
              <a:buAutoNum type="arabicParenR"/>
            </a:pPr>
            <a:endParaRPr lang="ru-RU" dirty="0">
              <a:solidFill>
                <a:srgbClr val="002060"/>
              </a:solidFill>
            </a:endParaRPr>
          </a:p>
          <a:p>
            <a:pPr marL="342900" indent="-342900">
              <a:buAutoNum type="arabicParenR"/>
            </a:pPr>
            <a:r>
              <a:rPr lang="ru-RU" dirty="0" smtClean="0">
                <a:solidFill>
                  <a:srgbClr val="002060"/>
                </a:solidFill>
              </a:rPr>
              <a:t>некоторые </a:t>
            </a:r>
            <a:r>
              <a:rPr lang="ru-RU" dirty="0">
                <a:solidFill>
                  <a:srgbClr val="002060"/>
                </a:solidFill>
              </a:rPr>
              <a:t>отчеты по ПДП, представленные в рамках пакета документов для мониторинга, подписываются руководителем практики от ПОО вместо руководителя практики от предприятия, отсутствуют печати на некоторых </a:t>
            </a:r>
            <a:r>
              <a:rPr lang="ru-RU" dirty="0" smtClean="0">
                <a:solidFill>
                  <a:srgbClr val="002060"/>
                </a:solidFill>
              </a:rPr>
              <a:t>отчётах студентов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78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9" name="Блок-схема: сохраненные данные 8"/>
          <p:cNvSpPr/>
          <p:nvPr/>
        </p:nvSpPr>
        <p:spPr>
          <a:xfrm>
            <a:off x="11025963" y="6209605"/>
            <a:ext cx="1074135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11</a:t>
            </a:r>
            <a:endParaRPr lang="ru-RU" sz="36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0000" y="217732"/>
            <a:ext cx="1213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Результаты мониторинга  </a:t>
            </a:r>
            <a:r>
              <a:rPr lang="ru-RU" sz="2000" b="1" dirty="0" smtClean="0">
                <a:solidFill>
                  <a:srgbClr val="B20A82"/>
                </a:solidFill>
                <a:latin typeface="+mj-lt"/>
              </a:rPr>
              <a:t>Блок 2. Требования к условиям реализации ППССЗ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137282"/>
              </p:ext>
            </p:extLst>
          </p:nvPr>
        </p:nvGraphicFramePr>
        <p:xfrm>
          <a:off x="109396" y="873744"/>
          <a:ext cx="11973207" cy="5867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82901">
                  <a:extLst>
                    <a:ext uri="{9D8B030D-6E8A-4147-A177-3AD203B41FA5}">
                      <a16:colId xmlns:a16="http://schemas.microsoft.com/office/drawing/2014/main" val="1248959987"/>
                    </a:ext>
                  </a:extLst>
                </a:gridCol>
                <a:gridCol w="656259">
                  <a:extLst>
                    <a:ext uri="{9D8B030D-6E8A-4147-A177-3AD203B41FA5}">
                      <a16:colId xmlns:a16="http://schemas.microsoft.com/office/drawing/2014/main" val="2533518880"/>
                    </a:ext>
                  </a:extLst>
                </a:gridCol>
                <a:gridCol w="1454502">
                  <a:extLst>
                    <a:ext uri="{9D8B030D-6E8A-4147-A177-3AD203B41FA5}">
                      <a16:colId xmlns:a16="http://schemas.microsoft.com/office/drawing/2014/main" val="2981530085"/>
                    </a:ext>
                  </a:extLst>
                </a:gridCol>
                <a:gridCol w="125296">
                  <a:extLst>
                    <a:ext uri="{9D8B030D-6E8A-4147-A177-3AD203B41FA5}">
                      <a16:colId xmlns:a16="http://schemas.microsoft.com/office/drawing/2014/main" val="2900418544"/>
                    </a:ext>
                  </a:extLst>
                </a:gridCol>
                <a:gridCol w="1407174">
                  <a:extLst>
                    <a:ext uri="{9D8B030D-6E8A-4147-A177-3AD203B41FA5}">
                      <a16:colId xmlns:a16="http://schemas.microsoft.com/office/drawing/2014/main" val="858887060"/>
                    </a:ext>
                  </a:extLst>
                </a:gridCol>
                <a:gridCol w="2246990">
                  <a:extLst>
                    <a:ext uri="{9D8B030D-6E8A-4147-A177-3AD203B41FA5}">
                      <a16:colId xmlns:a16="http://schemas.microsoft.com/office/drawing/2014/main" val="2298403776"/>
                    </a:ext>
                  </a:extLst>
                </a:gridCol>
                <a:gridCol w="1950054">
                  <a:extLst>
                    <a:ext uri="{9D8B030D-6E8A-4147-A177-3AD203B41FA5}">
                      <a16:colId xmlns:a16="http://schemas.microsoft.com/office/drawing/2014/main" val="285111581"/>
                    </a:ext>
                  </a:extLst>
                </a:gridCol>
                <a:gridCol w="950031">
                  <a:extLst>
                    <a:ext uri="{9D8B030D-6E8A-4147-A177-3AD203B41FA5}">
                      <a16:colId xmlns:a16="http://schemas.microsoft.com/office/drawing/2014/main" val="3266111305"/>
                    </a:ext>
                  </a:extLst>
                </a:gridCol>
              </a:tblGrid>
              <a:tr h="12594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Наименование 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ПОО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Код ППССЗ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Показатель 2.2 п.9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Показатель 2.2 п.10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Показатель 2.2 п.11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Показатель 2.2 п.12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Итоговая оценка по 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показателю 2.2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ПОО/ЦПО</a:t>
                      </a: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861055"/>
                  </a:ext>
                </a:extLst>
              </a:tr>
              <a:tr h="8190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По ПДП разработана рабочая программа (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актуализированная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на 2021-2022 год)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Рабочая программа разработана с учетом ПООП, требований 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работодателей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В рабочей программе по ПДП определены формируемые и оцениваемые образовательные результаты в соответствии с ФГОС СПО </a:t>
                      </a:r>
                      <a:r>
                        <a:rPr lang="ru-RU" sz="800" dirty="0">
                          <a:solidFill>
                            <a:srgbClr val="002060"/>
                          </a:solidFill>
                          <a:effectLst/>
                        </a:rPr>
                        <a:t>(опыт деятельности, ПК, </a:t>
                      </a:r>
                      <a:r>
                        <a:rPr lang="ru-RU" sz="800" dirty="0" smtClean="0">
                          <a:solidFill>
                            <a:srgbClr val="002060"/>
                          </a:solidFill>
                          <a:effectLst/>
                        </a:rPr>
                        <a:t>ОК)</a:t>
                      </a:r>
                      <a:endParaRPr lang="ru-RU" sz="8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spc="-5" dirty="0">
                          <a:solidFill>
                            <a:srgbClr val="002060"/>
                          </a:solidFill>
                          <a:effectLst/>
                        </a:rPr>
                        <a:t>Структура рабочей ПДП соответствует требованиям, определенным в локальном нормативном акте ПОО/шаблоне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089964"/>
                  </a:ext>
                </a:extLst>
              </a:tr>
              <a:tr h="69275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Самарское территориальное управление </a:t>
                      </a:r>
                      <a:r>
                        <a:rPr lang="ru-RU" sz="105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829068"/>
                  </a:ext>
                </a:extLst>
              </a:tr>
              <a:tr h="144852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Технологический 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колледж им. Н. Д. Кузнецова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38.02.04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689412"/>
                  </a:ext>
                </a:extLst>
              </a:tr>
              <a:tr h="2116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15.02.12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959748"/>
                  </a:ext>
                </a:extLst>
              </a:tr>
              <a:tr h="75577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Самарский машиностроительный колледж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23.02.05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146824"/>
                  </a:ext>
                </a:extLst>
              </a:tr>
              <a:tr h="1322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15.02.14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867296"/>
                  </a:ext>
                </a:extLst>
              </a:tr>
              <a:tr h="75577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Западное территориальное управление </a:t>
                      </a:r>
                      <a:r>
                        <a:rPr lang="ru-RU" sz="105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50753"/>
                  </a:ext>
                </a:extLst>
              </a:tr>
              <a:tr h="3463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Октябрьский 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техникум строительных и сервисных технологий им. В.Г. </a:t>
                      </a:r>
                      <a:r>
                        <a:rPr lang="ru-RU" sz="1050" dirty="0" err="1" smtClean="0">
                          <a:solidFill>
                            <a:srgbClr val="002060"/>
                          </a:solidFill>
                          <a:effectLst/>
                        </a:rPr>
                        <a:t>Кубасова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739584"/>
                  </a:ext>
                </a:extLst>
              </a:tr>
              <a:tr h="75577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solidFill>
                            <a:srgbClr val="002060"/>
                          </a:solidFill>
                          <a:effectLst/>
                        </a:rPr>
                        <a:t>Усольский</a:t>
                      </a: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сельскохозяйственный </a:t>
                      </a: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техникум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35.02.07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597460"/>
                  </a:ext>
                </a:extLst>
              </a:tr>
              <a:tr h="2015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36.02.01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149019"/>
                  </a:ext>
                </a:extLst>
              </a:tr>
              <a:tr h="75577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Тольяттинское территориальное управление </a:t>
                      </a:r>
                      <a:r>
                        <a:rPr lang="ru-RU" sz="105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21369"/>
                  </a:ext>
                </a:extLst>
              </a:tr>
              <a:tr h="75577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Тольяттинский машиностроительный колледж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23.02.07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79999"/>
                  </a:ext>
                </a:extLst>
              </a:tr>
              <a:tr h="1322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15.02.08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381252"/>
                  </a:ext>
                </a:extLst>
              </a:tr>
              <a:tr h="75577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Тольяттинский политехнический колледж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58711"/>
                  </a:ext>
                </a:extLst>
              </a:tr>
              <a:tr h="1322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19.02.10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949279"/>
                  </a:ext>
                </a:extLst>
              </a:tr>
              <a:tr h="75577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Юго-западное территориальное управление </a:t>
                      </a:r>
                      <a:r>
                        <a:rPr lang="ru-RU" sz="105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672153"/>
                  </a:ext>
                </a:extLst>
              </a:tr>
              <a:tr h="75577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002060"/>
                          </a:solidFill>
                          <a:effectLst/>
                        </a:rPr>
                        <a:t>Безенчукский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 аграрный техникум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38.02.01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523086"/>
                  </a:ext>
                </a:extLst>
              </a:tr>
              <a:tr h="75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395353"/>
                  </a:ext>
                </a:extLst>
              </a:tr>
              <a:tr h="75577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rgbClr val="002060"/>
                          </a:solidFill>
                          <a:effectLst/>
                        </a:rPr>
                        <a:t>Отрадненское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 территориальное управление </a:t>
                      </a:r>
                      <a:r>
                        <a:rPr lang="ru-RU" sz="105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826885"/>
                  </a:ext>
                </a:extLst>
              </a:tr>
              <a:tr h="75577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002060"/>
                          </a:solidFill>
                          <a:effectLst/>
                        </a:rPr>
                        <a:t>Отрадненский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 нефтяной техникум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21.02.03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01395"/>
                  </a:ext>
                </a:extLst>
              </a:tr>
              <a:tr h="75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44.02.01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859032"/>
                  </a:ext>
                </a:extLst>
              </a:tr>
              <a:tr h="75577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Центральное территориальное управление </a:t>
                      </a:r>
                      <a:r>
                        <a:rPr lang="ru-RU" sz="105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917264"/>
                  </a:ext>
                </a:extLst>
              </a:tr>
              <a:tr h="75577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Жигулевский государственный колледж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18.02.04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071129"/>
                  </a:ext>
                </a:extLst>
              </a:tr>
              <a:tr h="1322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09.02.07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756614"/>
                  </a:ext>
                </a:extLst>
              </a:tr>
              <a:tr h="75577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rgbClr val="002060"/>
                          </a:solidFill>
                          <a:effectLst/>
                        </a:rPr>
                        <a:t>Кинельское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 территориальное управление </a:t>
                      </a:r>
                      <a:r>
                        <a:rPr lang="ru-RU" sz="105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039936"/>
                  </a:ext>
                </a:extLst>
              </a:tr>
              <a:tr h="75577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rgbClr val="002060"/>
                          </a:solidFill>
                          <a:effectLst/>
                        </a:rPr>
                        <a:t>Кинельский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 государственный техникум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35.02.07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317667"/>
                  </a:ext>
                </a:extLst>
              </a:tr>
              <a:tr h="151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44.02.01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4" marR="26484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416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70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9" name="Блок-схема: сохраненные данные 8"/>
          <p:cNvSpPr/>
          <p:nvPr/>
        </p:nvSpPr>
        <p:spPr>
          <a:xfrm>
            <a:off x="11025964" y="6209605"/>
            <a:ext cx="1074134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12</a:t>
            </a:r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0000" y="277851"/>
            <a:ext cx="1213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Результаты мониторинга  </a:t>
            </a:r>
            <a:r>
              <a:rPr lang="ru-RU" sz="2000" b="1" dirty="0" smtClean="0">
                <a:solidFill>
                  <a:srgbClr val="B20A82"/>
                </a:solidFill>
                <a:latin typeface="+mj-lt"/>
              </a:rPr>
              <a:t>Блок 2. Требования к условиям реализации ППССЗ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2562" y="1422336"/>
            <a:ext cx="10582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Выявленные несоответствия по показателю 2.2, пункты 9, 10, 12: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2562" y="2209562"/>
            <a:ext cx="117468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Пункт 9: 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в </a:t>
            </a:r>
            <a:r>
              <a:rPr lang="ru-RU" dirty="0" err="1" smtClean="0">
                <a:solidFill>
                  <a:srgbClr val="002060"/>
                </a:solidFill>
              </a:rPr>
              <a:t>Усольском</a:t>
            </a:r>
            <a:r>
              <a:rPr lang="ru-RU" dirty="0" smtClean="0">
                <a:solidFill>
                  <a:srgbClr val="002060"/>
                </a:solidFill>
              </a:rPr>
              <a:t> сельскохозяйственном техникуме РП на 2021-2022 год не актуализированы (35.02.07), в Самарском машиностроительном колледже листы актуализации не подписаны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Пункт 12: </a:t>
            </a:r>
            <a:r>
              <a:rPr lang="ru-RU" dirty="0" smtClean="0">
                <a:solidFill>
                  <a:srgbClr val="002060"/>
                </a:solidFill>
              </a:rPr>
              <a:t> в Технологическом колледже </a:t>
            </a:r>
            <a:r>
              <a:rPr lang="ru-RU" dirty="0">
                <a:solidFill>
                  <a:srgbClr val="002060"/>
                </a:solidFill>
              </a:rPr>
              <a:t>им. Н. Д. </a:t>
            </a:r>
            <a:r>
              <a:rPr lang="ru-RU" dirty="0" smtClean="0">
                <a:solidFill>
                  <a:srgbClr val="002060"/>
                </a:solidFill>
              </a:rPr>
              <a:t>Кузнецова структура РП по ПДП не установлена ни в ЛНА, ни в шаблоне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53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9" name="Блок-схема: сохраненные данные 8"/>
          <p:cNvSpPr/>
          <p:nvPr/>
        </p:nvSpPr>
        <p:spPr>
          <a:xfrm>
            <a:off x="11015330" y="6209605"/>
            <a:ext cx="1084767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13</a:t>
            </a:r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000" y="217732"/>
            <a:ext cx="1213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Результаты мониторинга  </a:t>
            </a:r>
            <a:r>
              <a:rPr lang="ru-RU" sz="2000" b="1" dirty="0" smtClean="0">
                <a:solidFill>
                  <a:srgbClr val="B20A82"/>
                </a:solidFill>
                <a:latin typeface="+mj-lt"/>
              </a:rPr>
              <a:t>Блок 2. Требования к условиям реализации ППССЗ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831854"/>
              </p:ext>
            </p:extLst>
          </p:nvPr>
        </p:nvGraphicFramePr>
        <p:xfrm>
          <a:off x="161957" y="802507"/>
          <a:ext cx="11868085" cy="5959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2113">
                  <a:extLst>
                    <a:ext uri="{9D8B030D-6E8A-4147-A177-3AD203B41FA5}">
                      <a16:colId xmlns:a16="http://schemas.microsoft.com/office/drawing/2014/main" val="452260936"/>
                    </a:ext>
                  </a:extLst>
                </a:gridCol>
                <a:gridCol w="655803">
                  <a:extLst>
                    <a:ext uri="{9D8B030D-6E8A-4147-A177-3AD203B41FA5}">
                      <a16:colId xmlns:a16="http://schemas.microsoft.com/office/drawing/2014/main" val="3580000795"/>
                    </a:ext>
                  </a:extLst>
                </a:gridCol>
                <a:gridCol w="1555845">
                  <a:extLst>
                    <a:ext uri="{9D8B030D-6E8A-4147-A177-3AD203B41FA5}">
                      <a16:colId xmlns:a16="http://schemas.microsoft.com/office/drawing/2014/main" val="3513009346"/>
                    </a:ext>
                  </a:extLst>
                </a:gridCol>
                <a:gridCol w="2054158">
                  <a:extLst>
                    <a:ext uri="{9D8B030D-6E8A-4147-A177-3AD203B41FA5}">
                      <a16:colId xmlns:a16="http://schemas.microsoft.com/office/drawing/2014/main" val="2677192889"/>
                    </a:ext>
                  </a:extLst>
                </a:gridCol>
                <a:gridCol w="1658033">
                  <a:extLst>
                    <a:ext uri="{9D8B030D-6E8A-4147-A177-3AD203B41FA5}">
                      <a16:colId xmlns:a16="http://schemas.microsoft.com/office/drawing/2014/main" val="3339013552"/>
                    </a:ext>
                  </a:extLst>
                </a:gridCol>
                <a:gridCol w="1405720">
                  <a:extLst>
                    <a:ext uri="{9D8B030D-6E8A-4147-A177-3AD203B41FA5}">
                      <a16:colId xmlns:a16="http://schemas.microsoft.com/office/drawing/2014/main" val="2548524029"/>
                    </a:ext>
                  </a:extLst>
                </a:gridCol>
                <a:gridCol w="1446662">
                  <a:extLst>
                    <a:ext uri="{9D8B030D-6E8A-4147-A177-3AD203B41FA5}">
                      <a16:colId xmlns:a16="http://schemas.microsoft.com/office/drawing/2014/main" val="3906133145"/>
                    </a:ext>
                  </a:extLst>
                </a:gridCol>
                <a:gridCol w="799751">
                  <a:extLst>
                    <a:ext uri="{9D8B030D-6E8A-4147-A177-3AD203B41FA5}">
                      <a16:colId xmlns:a16="http://schemas.microsoft.com/office/drawing/2014/main" val="3606764464"/>
                    </a:ext>
                  </a:extLst>
                </a:gridCol>
              </a:tblGrid>
              <a:tr h="17076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Наименование ПОО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Код ППССЗ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Показатель 2.3 п.13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Показатель 2.3 п.14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Показатель 2.3 п.15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Показатель 2.3 п.16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Показатель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2.3 п.17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Итоговая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оценка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по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показателю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2.3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ПОО/ЦПО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315120"/>
                  </a:ext>
                </a:extLst>
              </a:tr>
              <a:tr h="4552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ФОС для </a:t>
                      </a:r>
                      <a:endParaRPr lang="ru-RU" sz="10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промежуточной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аттестации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по ПДП разработан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Оценочные средства для 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промежуточной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аттестации по ПДП содержат описание проведения оценочной процедуры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Оценочные средства для 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промежуточной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аттестации по ПДП содержат критерии оценки и/или оценочный лист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Оценочные средства для 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промежуточной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аттестации по ПДП соответствуют заданию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Задания на  ПДП сформулированы в 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соответствии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с темой ВКР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141696"/>
                  </a:ext>
                </a:extLst>
              </a:tr>
              <a:tr h="125238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Самарское территориальное управление </a:t>
                      </a:r>
                      <a:r>
                        <a:rPr lang="ru-RU" sz="1000" dirty="0" err="1" smtClean="0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031892"/>
                  </a:ext>
                </a:extLst>
              </a:tr>
              <a:tr h="130935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Технологический колледж им. Н. Д. Кузнецова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38.02.04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582323"/>
                  </a:ext>
                </a:extLst>
              </a:tr>
              <a:tr h="1195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15.02.12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402041"/>
                  </a:ext>
                </a:extLst>
              </a:tr>
              <a:tr h="6831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Самарский машиностроительный колледж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23.02.05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565396"/>
                  </a:ext>
                </a:extLst>
              </a:tr>
              <a:tr h="1195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15.02.14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863087"/>
                  </a:ext>
                </a:extLst>
              </a:tr>
              <a:tr h="130884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Западное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территориальное управление </a:t>
                      </a:r>
                      <a:r>
                        <a:rPr lang="ru-RU" sz="1000" dirty="0" err="1" smtClean="0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3939" marR="2393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252639"/>
                  </a:ext>
                </a:extLst>
              </a:tr>
              <a:tr h="4383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Октябрьский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техникум строительных и сервисных технологий им. В.Г. </a:t>
                      </a:r>
                      <a:r>
                        <a:rPr lang="ru-RU" sz="1000" dirty="0" err="1" smtClean="0">
                          <a:solidFill>
                            <a:srgbClr val="002060"/>
                          </a:solidFill>
                          <a:effectLst/>
                        </a:rPr>
                        <a:t>Кубасова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477313"/>
                  </a:ext>
                </a:extLst>
              </a:tr>
              <a:tr h="6831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rgbClr val="002060"/>
                          </a:solidFill>
                          <a:effectLst/>
                        </a:rPr>
                        <a:t>Усольский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сельскохозяйственный 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техникум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35.02.07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408167"/>
                  </a:ext>
                </a:extLst>
              </a:tr>
              <a:tr h="2447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36.02.01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492801"/>
                  </a:ext>
                </a:extLst>
              </a:tr>
              <a:tr h="68316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Тольяттинское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379805"/>
                  </a:ext>
                </a:extLst>
              </a:tr>
              <a:tr h="6831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Тольяттинский машиностроительный колледж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23.02.07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282635"/>
                  </a:ext>
                </a:extLst>
              </a:tr>
              <a:tr h="136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15.02.08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437613"/>
                  </a:ext>
                </a:extLst>
              </a:tr>
              <a:tr h="6831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Тольяттинский политехнический колледж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528002"/>
                  </a:ext>
                </a:extLst>
              </a:tr>
              <a:tr h="1195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19.02.10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33138"/>
                  </a:ext>
                </a:extLst>
              </a:tr>
              <a:tr h="68316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Юго-западное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36694"/>
                  </a:ext>
                </a:extLst>
              </a:tr>
              <a:tr h="6831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Безенчукский</a:t>
                      </a: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аграрный техникум</a:t>
                      </a: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38.02.01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214128"/>
                  </a:ext>
                </a:extLst>
              </a:tr>
              <a:tr h="1195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086525"/>
                  </a:ext>
                </a:extLst>
              </a:tr>
              <a:tr h="68316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Отрадненское</a:t>
                      </a: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территориальное управление </a:t>
                      </a:r>
                      <a:r>
                        <a:rPr lang="ru-RU" sz="10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МОиН</a:t>
                      </a:r>
                      <a:endParaRPr lang="ru-RU" sz="10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939" marR="2393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686291"/>
                  </a:ext>
                </a:extLst>
              </a:tr>
              <a:tr h="6831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Отрадненский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нефтяной техникум</a:t>
                      </a:r>
                      <a:endParaRPr lang="ru-RU" sz="10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21.02.03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 smtClean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649589"/>
                  </a:ext>
                </a:extLst>
              </a:tr>
              <a:tr h="1195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44.02.01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 smtClean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 dirty="0" smtClean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246630"/>
                  </a:ext>
                </a:extLst>
              </a:tr>
              <a:tr h="68316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Центральное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764917"/>
                  </a:ext>
                </a:extLst>
              </a:tr>
              <a:tr h="6831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Жигулевский государственный колледж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18.02.04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659197"/>
                  </a:ext>
                </a:extLst>
              </a:tr>
              <a:tr h="1195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09.02.07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859170"/>
                  </a:ext>
                </a:extLst>
              </a:tr>
              <a:tr h="68316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Кинельское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923084"/>
                  </a:ext>
                </a:extLst>
              </a:tr>
              <a:tr h="6831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Кинельский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 государственный техникум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35.02.07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089183"/>
                  </a:ext>
                </a:extLst>
              </a:tr>
              <a:tr h="1195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44.02.01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39" marR="2393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168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2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9" name="Блок-схема: сохраненные данные 8"/>
          <p:cNvSpPr/>
          <p:nvPr/>
        </p:nvSpPr>
        <p:spPr>
          <a:xfrm>
            <a:off x="11027450" y="6209605"/>
            <a:ext cx="1072647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14</a:t>
            </a:r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000" y="49284"/>
            <a:ext cx="121320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Результаты мониторинга  </a:t>
            </a:r>
          </a:p>
          <a:p>
            <a:r>
              <a:rPr lang="ru-RU" sz="2000" b="1" dirty="0">
                <a:solidFill>
                  <a:srgbClr val="B20A82"/>
                </a:solidFill>
                <a:latin typeface="+mj-lt"/>
              </a:rPr>
              <a:t>Блок 3</a:t>
            </a:r>
            <a:r>
              <a:rPr lang="ru-RU" sz="2000" b="1" dirty="0" smtClean="0">
                <a:solidFill>
                  <a:srgbClr val="B20A82"/>
                </a:solidFill>
                <a:latin typeface="+mj-lt"/>
              </a:rPr>
              <a:t>. Методические условия организации учебного процесса по ООП СПО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1283" y="1115918"/>
            <a:ext cx="1198637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Итоги: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</a:rPr>
              <a:t>в ГБПОУ СО «</a:t>
            </a:r>
            <a:r>
              <a:rPr lang="ru-RU" dirty="0" err="1">
                <a:solidFill>
                  <a:srgbClr val="002060"/>
                </a:solidFill>
              </a:rPr>
              <a:t>Усольский</a:t>
            </a:r>
            <a:r>
              <a:rPr lang="ru-RU" dirty="0">
                <a:solidFill>
                  <a:srgbClr val="002060"/>
                </a:solidFill>
              </a:rPr>
              <a:t> сельскохозяйственный техникум» и ГБПОУ СО «</a:t>
            </a:r>
            <a:r>
              <a:rPr lang="ru-RU" dirty="0" err="1">
                <a:solidFill>
                  <a:srgbClr val="002060"/>
                </a:solidFill>
              </a:rPr>
              <a:t>Кинельский</a:t>
            </a:r>
            <a:r>
              <a:rPr lang="ru-RU" dirty="0">
                <a:solidFill>
                  <a:srgbClr val="002060"/>
                </a:solidFill>
              </a:rPr>
              <a:t> государственный техникум» используется устаревшая форма </a:t>
            </a:r>
            <a:r>
              <a:rPr lang="ru-RU" dirty="0" smtClean="0">
                <a:solidFill>
                  <a:srgbClr val="002060"/>
                </a:solidFill>
              </a:rPr>
              <a:t>договора о практической подготовке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</a:rPr>
              <a:t>у всех 10 ПОО </a:t>
            </a:r>
            <a:r>
              <a:rPr lang="ru-RU" dirty="0" smtClean="0">
                <a:solidFill>
                  <a:srgbClr val="002060"/>
                </a:solidFill>
              </a:rPr>
              <a:t>разработаны </a:t>
            </a:r>
            <a:r>
              <a:rPr lang="ru-RU" dirty="0">
                <a:solidFill>
                  <a:srgbClr val="002060"/>
                </a:solidFill>
              </a:rPr>
              <a:t>методические рекомендации по организации и проведению </a:t>
            </a:r>
            <a:r>
              <a:rPr lang="ru-RU" dirty="0" smtClean="0">
                <a:solidFill>
                  <a:srgbClr val="002060"/>
                </a:solidFill>
              </a:rPr>
              <a:t>ПДП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Минусы: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в </a:t>
            </a:r>
            <a:r>
              <a:rPr lang="ru-RU" dirty="0">
                <a:solidFill>
                  <a:srgbClr val="002060"/>
                </a:solidFill>
              </a:rPr>
              <a:t>ГБПОУ СО «</a:t>
            </a:r>
            <a:r>
              <a:rPr lang="ru-RU" dirty="0" err="1">
                <a:solidFill>
                  <a:srgbClr val="002060"/>
                </a:solidFill>
              </a:rPr>
              <a:t>Усольский</a:t>
            </a:r>
            <a:r>
              <a:rPr lang="ru-RU" dirty="0">
                <a:solidFill>
                  <a:srgbClr val="002060"/>
                </a:solidFill>
              </a:rPr>
              <a:t> сельскохозяйственный техникум» МР </a:t>
            </a:r>
            <a:r>
              <a:rPr lang="ru-RU" dirty="0" smtClean="0">
                <a:solidFill>
                  <a:srgbClr val="002060"/>
                </a:solidFill>
              </a:rPr>
              <a:t>по специальности </a:t>
            </a:r>
            <a:r>
              <a:rPr lang="ru-RU" dirty="0">
                <a:solidFill>
                  <a:srgbClr val="002060"/>
                </a:solidFill>
              </a:rPr>
              <a:t>36.02.01 Ветеринария </a:t>
            </a:r>
            <a:r>
              <a:rPr lang="ru-RU" dirty="0" smtClean="0">
                <a:solidFill>
                  <a:srgbClr val="002060"/>
                </a:solidFill>
              </a:rPr>
              <a:t>утверждены 2017 годом, отсутствует актуализация, указан старый код ФГОС СПО,</a:t>
            </a:r>
          </a:p>
          <a:p>
            <a:r>
              <a:rPr lang="ru-RU" dirty="0">
                <a:solidFill>
                  <a:srgbClr val="002060"/>
                </a:solidFill>
              </a:rPr>
              <a:t>В </a:t>
            </a:r>
            <a:r>
              <a:rPr lang="ru-RU" dirty="0" smtClean="0">
                <a:solidFill>
                  <a:srgbClr val="002060"/>
                </a:solidFill>
              </a:rPr>
              <a:t>ГБПОУ СО </a:t>
            </a:r>
            <a:r>
              <a:rPr lang="ru-RU" dirty="0">
                <a:solidFill>
                  <a:srgbClr val="002060"/>
                </a:solidFill>
              </a:rPr>
              <a:t>«Самарский машиностроительный колледж» </a:t>
            </a:r>
            <a:r>
              <a:rPr lang="ru-RU" dirty="0" smtClean="0">
                <a:solidFill>
                  <a:srgbClr val="002060"/>
                </a:solidFill>
              </a:rPr>
              <a:t>МР по 15.02.14 не утверждены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По 18 из </a:t>
            </a:r>
            <a:r>
              <a:rPr lang="ru-RU" dirty="0">
                <a:solidFill>
                  <a:srgbClr val="002060"/>
                </a:solidFill>
              </a:rPr>
              <a:t>19 программ </a:t>
            </a:r>
            <a:r>
              <a:rPr lang="ru-RU" dirty="0" smtClean="0">
                <a:solidFill>
                  <a:srgbClr val="002060"/>
                </a:solidFill>
              </a:rPr>
              <a:t>МР </a:t>
            </a:r>
            <a:r>
              <a:rPr lang="ru-RU" dirty="0">
                <a:solidFill>
                  <a:srgbClr val="002060"/>
                </a:solidFill>
              </a:rPr>
              <a:t>по организации и проведению ПДП содержат структуру и формы (бланки) для подготовки </a:t>
            </a:r>
            <a:r>
              <a:rPr lang="ru-RU" dirty="0" smtClean="0">
                <a:solidFill>
                  <a:srgbClr val="002060"/>
                </a:solidFill>
              </a:rPr>
              <a:t>отчётов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Минусы: </a:t>
            </a:r>
            <a:r>
              <a:rPr lang="ru-RU" dirty="0">
                <a:solidFill>
                  <a:srgbClr val="002060"/>
                </a:solidFill>
              </a:rPr>
              <a:t>В ГБПОУ СО «Самарский машиностроительный колледж» по специальности 15.02.14 Оснащение средствами автоматизации технологических процессов и производств (по отраслям) не содержат формы (бланки) для подготовки отчетов по ПДП, не описана структура отчета.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</a:rPr>
              <a:t>Шаблоны или макеты </a:t>
            </a:r>
            <a:r>
              <a:rPr lang="ru-RU" dirty="0" smtClean="0">
                <a:solidFill>
                  <a:srgbClr val="002060"/>
                </a:solidFill>
              </a:rPr>
              <a:t>МР по </a:t>
            </a:r>
            <a:r>
              <a:rPr lang="ru-RU" dirty="0">
                <a:solidFill>
                  <a:srgbClr val="002060"/>
                </a:solidFill>
              </a:rPr>
              <a:t>организации и проведению ПДП по 5-ти </a:t>
            </a:r>
            <a:r>
              <a:rPr lang="ru-RU" dirty="0" smtClean="0">
                <a:solidFill>
                  <a:srgbClr val="002060"/>
                </a:solidFill>
              </a:rPr>
              <a:t>ПОО,  </a:t>
            </a:r>
            <a:r>
              <a:rPr lang="ru-RU" dirty="0">
                <a:solidFill>
                  <a:srgbClr val="002060"/>
                </a:solidFill>
              </a:rPr>
              <a:t>не представлены в Технологический колледж им. Н. Д. </a:t>
            </a:r>
            <a:r>
              <a:rPr lang="ru-RU" dirty="0" smtClean="0">
                <a:solidFill>
                  <a:srgbClr val="002060"/>
                </a:solidFill>
              </a:rPr>
              <a:t>Кузнецова, Самарский </a:t>
            </a:r>
            <a:r>
              <a:rPr lang="ru-RU" dirty="0">
                <a:solidFill>
                  <a:srgbClr val="002060"/>
                </a:solidFill>
              </a:rPr>
              <a:t>машиностроительный </a:t>
            </a:r>
            <a:r>
              <a:rPr lang="ru-RU" dirty="0" smtClean="0">
                <a:solidFill>
                  <a:srgbClr val="002060"/>
                </a:solidFill>
              </a:rPr>
              <a:t>колледж, </a:t>
            </a:r>
            <a:r>
              <a:rPr lang="ru-RU" dirty="0" err="1" smtClean="0">
                <a:solidFill>
                  <a:srgbClr val="002060"/>
                </a:solidFill>
              </a:rPr>
              <a:t>Усольский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сельскохозяйственный </a:t>
            </a:r>
            <a:r>
              <a:rPr lang="ru-RU" dirty="0" smtClean="0">
                <a:solidFill>
                  <a:srgbClr val="002060"/>
                </a:solidFill>
              </a:rPr>
              <a:t>техникум, Тольяттинский </a:t>
            </a:r>
            <a:r>
              <a:rPr lang="ru-RU" dirty="0">
                <a:solidFill>
                  <a:srgbClr val="002060"/>
                </a:solidFill>
              </a:rPr>
              <a:t>политехнический колледж, Октябрьский техникум строительных и сервисных технологий им. В. Г. </a:t>
            </a:r>
            <a:r>
              <a:rPr lang="ru-RU" dirty="0" err="1" smtClean="0">
                <a:solidFill>
                  <a:srgbClr val="002060"/>
                </a:solidFill>
              </a:rPr>
              <a:t>Кубасова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76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9" name="Блок-схема: сохраненные данные 8"/>
          <p:cNvSpPr/>
          <p:nvPr/>
        </p:nvSpPr>
        <p:spPr>
          <a:xfrm>
            <a:off x="10983434" y="6209605"/>
            <a:ext cx="1116664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15</a:t>
            </a:r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000" y="49284"/>
            <a:ext cx="121320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Результаты мониторинга  </a:t>
            </a:r>
          </a:p>
          <a:p>
            <a:r>
              <a:rPr lang="ru-RU" sz="2000" b="1" dirty="0">
                <a:solidFill>
                  <a:srgbClr val="B20A82"/>
                </a:solidFill>
                <a:latin typeface="+mj-lt"/>
              </a:rPr>
              <a:t>Блок 3</a:t>
            </a:r>
            <a:r>
              <a:rPr lang="ru-RU" sz="2000" b="1" dirty="0" smtClean="0">
                <a:solidFill>
                  <a:srgbClr val="B20A82"/>
                </a:solidFill>
                <a:latin typeface="+mj-lt"/>
              </a:rPr>
              <a:t>. Методические условия организации учебного процесса по ООП СПО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" y="1112572"/>
            <a:ext cx="1189321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Итоги: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</a:rPr>
              <a:t>Место прохождения ПДП соответствует приказу по ПОО и профилю получаемого образования/квалификации» в результатах, представленных чек-листах, место прохождения ПДП соответствует приказу по ПОО и профилю получаемого образования\квалификации по 17 специальностям из </a:t>
            </a:r>
            <a:r>
              <a:rPr lang="ru-RU" dirty="0" smtClean="0">
                <a:solidFill>
                  <a:srgbClr val="002060"/>
                </a:solidFill>
              </a:rPr>
              <a:t>19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Недостатки: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</a:rPr>
              <a:t>Кинельский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государственном техникуме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выявлено наличие непрофильных баз практики по специальности 35.02.07 Механизация сельского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хозяйства,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</a:rPr>
              <a:t>Отрадненский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нефтяной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техникум не представил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приказ о направлении обучающихся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на ПДП по специальности 21.02.03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Сооружение и эксплуатация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газонефтепроводов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и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газонефтехранилищ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, но в чек-листе отметили соответствие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Представлены недостоверные данные </a:t>
            </a:r>
            <a:r>
              <a:rPr lang="ru-RU" dirty="0">
                <a:solidFill>
                  <a:srgbClr val="002060"/>
                </a:solidFill>
              </a:rPr>
              <a:t>по показателю «Отчеты по ПДП сформированы в соответствии с локальным актом ПОО/шаблоном и содержат обязательные элементы, установленные в ПОО»  в </a:t>
            </a:r>
            <a:r>
              <a:rPr lang="ru-RU" dirty="0" smtClean="0">
                <a:solidFill>
                  <a:srgbClr val="002060"/>
                </a:solidFill>
              </a:rPr>
              <a:t>чек-листах Октябрьского техникума </a:t>
            </a:r>
            <a:r>
              <a:rPr lang="ru-RU" dirty="0">
                <a:solidFill>
                  <a:srgbClr val="002060"/>
                </a:solidFill>
              </a:rPr>
              <a:t>строительных и сервисных технологий им. В. Г. </a:t>
            </a:r>
            <a:r>
              <a:rPr lang="ru-RU" dirty="0" err="1" smtClean="0">
                <a:solidFill>
                  <a:srgbClr val="002060"/>
                </a:solidFill>
              </a:rPr>
              <a:t>Кубасова</a:t>
            </a:r>
            <a:r>
              <a:rPr lang="ru-RU" dirty="0" smtClean="0">
                <a:solidFill>
                  <a:srgbClr val="002060"/>
                </a:solidFill>
              </a:rPr>
              <a:t>, Самарского машиностроительного колледжа.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Во всех </a:t>
            </a:r>
            <a:r>
              <a:rPr lang="ru-RU" dirty="0">
                <a:solidFill>
                  <a:srgbClr val="002060"/>
                </a:solidFill>
              </a:rPr>
              <a:t>документах, подтверждающих прохождение ПДП на предприятии/организации, присутствуют оригинальные подписи наставника и печати организации, в которой проходила </a:t>
            </a:r>
            <a:r>
              <a:rPr lang="ru-RU" dirty="0" smtClean="0">
                <a:solidFill>
                  <a:srgbClr val="002060"/>
                </a:solidFill>
              </a:rPr>
              <a:t>практика.</a:t>
            </a:r>
          </a:p>
        </p:txBody>
      </p:sp>
    </p:spTree>
    <p:extLst>
      <p:ext uri="{BB962C8B-B14F-4D97-AF65-F5344CB8AC3E}">
        <p14:creationId xmlns:p14="http://schemas.microsoft.com/office/powerpoint/2010/main" val="271387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9" name="Блок-схема: сохраненные данные 8"/>
          <p:cNvSpPr/>
          <p:nvPr/>
        </p:nvSpPr>
        <p:spPr>
          <a:xfrm>
            <a:off x="10972800" y="6209605"/>
            <a:ext cx="1127297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16</a:t>
            </a:r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000" y="49284"/>
            <a:ext cx="121320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Результаты мониторинга  </a:t>
            </a:r>
          </a:p>
          <a:p>
            <a:r>
              <a:rPr lang="ru-RU" sz="2000" b="1" dirty="0">
                <a:solidFill>
                  <a:srgbClr val="B20A82"/>
                </a:solidFill>
                <a:latin typeface="+mj-lt"/>
              </a:rPr>
              <a:t>Блок 3</a:t>
            </a:r>
            <a:r>
              <a:rPr lang="ru-RU" sz="2000" b="1" dirty="0" smtClean="0">
                <a:solidFill>
                  <a:srgbClr val="B20A82"/>
                </a:solidFill>
                <a:latin typeface="+mj-lt"/>
              </a:rPr>
              <a:t>. Методические условия организации учебного процесса по ООП СПО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298" y="1112572"/>
            <a:ext cx="1151221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Итоги: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В </a:t>
            </a:r>
            <a:r>
              <a:rPr lang="ru-RU" dirty="0">
                <a:solidFill>
                  <a:srgbClr val="002060"/>
                </a:solidFill>
              </a:rPr>
              <a:t>документах прослеживается соответствие заданию на ПДП </a:t>
            </a:r>
            <a:r>
              <a:rPr lang="ru-RU" dirty="0" smtClean="0">
                <a:solidFill>
                  <a:srgbClr val="002060"/>
                </a:solidFill>
              </a:rPr>
              <a:t>материала </a:t>
            </a:r>
            <a:r>
              <a:rPr lang="ru-RU" dirty="0">
                <a:solidFill>
                  <a:srgbClr val="002060"/>
                </a:solidFill>
              </a:rPr>
              <a:t>для выполнения практической части </a:t>
            </a:r>
            <a:r>
              <a:rPr lang="ru-RU" dirty="0" smtClean="0">
                <a:solidFill>
                  <a:srgbClr val="002060"/>
                </a:solidFill>
              </a:rPr>
              <a:t>ВКР</a:t>
            </a: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sz="2000" dirty="0">
                <a:solidFill>
                  <a:srgbClr val="FF0000"/>
                </a:solidFill>
              </a:rPr>
              <a:t>Недостатки: </a:t>
            </a:r>
            <a:endParaRPr lang="ru-RU" sz="2000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в </a:t>
            </a:r>
            <a:r>
              <a:rPr lang="ru-RU" dirty="0">
                <a:solidFill>
                  <a:srgbClr val="002060"/>
                </a:solidFill>
              </a:rPr>
              <a:t>ГБПОУ СО «Тольяттинский машиностроительный колледж» </a:t>
            </a:r>
            <a:r>
              <a:rPr lang="ru-RU" dirty="0" smtClean="0">
                <a:solidFill>
                  <a:srgbClr val="002060"/>
                </a:solidFill>
              </a:rPr>
              <a:t>и в ГБПОУ </a:t>
            </a:r>
            <a:r>
              <a:rPr lang="ru-RU" dirty="0">
                <a:solidFill>
                  <a:srgbClr val="002060"/>
                </a:solidFill>
              </a:rPr>
              <a:t>«ТК им. Н.Д. Кузнецова» сбор материала для ВКР отражен только строкой </a:t>
            </a:r>
            <a:r>
              <a:rPr lang="ru-RU" dirty="0" smtClean="0">
                <a:solidFill>
                  <a:srgbClr val="002060"/>
                </a:solidFill>
              </a:rPr>
              <a:t>аттестационного </a:t>
            </a:r>
            <a:r>
              <a:rPr lang="ru-RU" dirty="0">
                <a:solidFill>
                  <a:srgbClr val="002060"/>
                </a:solidFill>
              </a:rPr>
              <a:t>листа (специальности 23.02.07 и </a:t>
            </a:r>
            <a:r>
              <a:rPr lang="ru-RU" dirty="0" smtClean="0">
                <a:solidFill>
                  <a:srgbClr val="002060"/>
                </a:solidFill>
              </a:rPr>
              <a:t>15.02.08,15.02.12);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в </a:t>
            </a:r>
            <a:r>
              <a:rPr lang="ru-RU" dirty="0">
                <a:solidFill>
                  <a:srgbClr val="002060"/>
                </a:solidFill>
              </a:rPr>
              <a:t>ГБПОУ СО «</a:t>
            </a:r>
            <a:r>
              <a:rPr lang="ru-RU" dirty="0" err="1">
                <a:solidFill>
                  <a:srgbClr val="002060"/>
                </a:solidFill>
              </a:rPr>
              <a:t>Усольский</a:t>
            </a:r>
            <a:r>
              <a:rPr lang="ru-RU" dirty="0">
                <a:solidFill>
                  <a:srgbClr val="002060"/>
                </a:solidFill>
              </a:rPr>
              <a:t> сельскохозяйственный техникум» только в рецензии на отчет по ПДП руководителя практики от техникума указано «произведен сбор и анализ материала для ВКР», но в самом отчете материал не представлен</a:t>
            </a:r>
            <a:r>
              <a:rPr lang="ru-RU" dirty="0" smtClean="0">
                <a:solidFill>
                  <a:srgbClr val="002060"/>
                </a:solidFill>
              </a:rPr>
              <a:t>;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в </a:t>
            </a:r>
            <a:r>
              <a:rPr lang="ru-RU" dirty="0">
                <a:solidFill>
                  <a:srgbClr val="002060"/>
                </a:solidFill>
              </a:rPr>
              <a:t>ГБПОУ СО «</a:t>
            </a:r>
            <a:r>
              <a:rPr lang="ru-RU" dirty="0" err="1">
                <a:solidFill>
                  <a:srgbClr val="002060"/>
                </a:solidFill>
              </a:rPr>
              <a:t>Кинельский</a:t>
            </a:r>
            <a:r>
              <a:rPr lang="ru-RU" dirty="0">
                <a:solidFill>
                  <a:srgbClr val="002060"/>
                </a:solidFill>
              </a:rPr>
              <a:t> государственный техникум» в отчетах не прослеживается факт сбора материалов для практической части ВКР (специальности 35.02.07 и 44.02.01</a:t>
            </a:r>
            <a:r>
              <a:rPr lang="ru-RU" dirty="0" smtClean="0">
                <a:solidFill>
                  <a:srgbClr val="002060"/>
                </a:solidFill>
              </a:rPr>
              <a:t>).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22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19" name="Прямоугольник 18"/>
          <p:cNvSpPr/>
          <p:nvPr/>
        </p:nvSpPr>
        <p:spPr>
          <a:xfrm>
            <a:off x="249208" y="108548"/>
            <a:ext cx="101640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Сводный результаты </a:t>
            </a:r>
            <a:endParaRPr lang="ru-RU" sz="3200" b="1" dirty="0">
              <a:solidFill>
                <a:srgbClr val="B20A82"/>
              </a:solidFill>
              <a:latin typeface="+mj-lt"/>
            </a:endParaRP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10919637" y="6209605"/>
            <a:ext cx="1180461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17</a:t>
            </a:r>
            <a:endParaRPr lang="ru-RU" sz="36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088034"/>
              </p:ext>
            </p:extLst>
          </p:nvPr>
        </p:nvGraphicFramePr>
        <p:xfrm>
          <a:off x="132348" y="774871"/>
          <a:ext cx="11863268" cy="49073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9723">
                  <a:extLst>
                    <a:ext uri="{9D8B030D-6E8A-4147-A177-3AD203B41FA5}">
                      <a16:colId xmlns:a16="http://schemas.microsoft.com/office/drawing/2014/main" val="3221216279"/>
                    </a:ext>
                  </a:extLst>
                </a:gridCol>
                <a:gridCol w="654424">
                  <a:extLst>
                    <a:ext uri="{9D8B030D-6E8A-4147-A177-3AD203B41FA5}">
                      <a16:colId xmlns:a16="http://schemas.microsoft.com/office/drawing/2014/main" val="1172736769"/>
                    </a:ext>
                  </a:extLst>
                </a:gridCol>
                <a:gridCol w="1732547">
                  <a:extLst>
                    <a:ext uri="{9D8B030D-6E8A-4147-A177-3AD203B41FA5}">
                      <a16:colId xmlns:a16="http://schemas.microsoft.com/office/drawing/2014/main" val="1732656651"/>
                    </a:ext>
                  </a:extLst>
                </a:gridCol>
                <a:gridCol w="1378600">
                  <a:extLst>
                    <a:ext uri="{9D8B030D-6E8A-4147-A177-3AD203B41FA5}">
                      <a16:colId xmlns:a16="http://schemas.microsoft.com/office/drawing/2014/main" val="3855136070"/>
                    </a:ext>
                  </a:extLst>
                </a:gridCol>
                <a:gridCol w="1600990">
                  <a:extLst>
                    <a:ext uri="{9D8B030D-6E8A-4147-A177-3AD203B41FA5}">
                      <a16:colId xmlns:a16="http://schemas.microsoft.com/office/drawing/2014/main" val="340846106"/>
                    </a:ext>
                  </a:extLst>
                </a:gridCol>
                <a:gridCol w="1600990">
                  <a:extLst>
                    <a:ext uri="{9D8B030D-6E8A-4147-A177-3AD203B41FA5}">
                      <a16:colId xmlns:a16="http://schemas.microsoft.com/office/drawing/2014/main" val="3981053059"/>
                    </a:ext>
                  </a:extLst>
                </a:gridCol>
                <a:gridCol w="1504665">
                  <a:extLst>
                    <a:ext uri="{9D8B030D-6E8A-4147-A177-3AD203B41FA5}">
                      <a16:colId xmlns:a16="http://schemas.microsoft.com/office/drawing/2014/main" val="1938584630"/>
                    </a:ext>
                  </a:extLst>
                </a:gridCol>
                <a:gridCol w="941329">
                  <a:extLst>
                    <a:ext uri="{9D8B030D-6E8A-4147-A177-3AD203B41FA5}">
                      <a16:colId xmlns:a16="http://schemas.microsoft.com/office/drawing/2014/main" val="577561792"/>
                    </a:ext>
                  </a:extLst>
                </a:gridCol>
              </a:tblGrid>
              <a:tr h="50341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Наименование ПОО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Код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ППССЗ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Блок 1 </a:t>
                      </a:r>
                      <a:endParaRPr lang="ru-RU" sz="10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Требования к структуре программы подготовки специалистов среднего звена»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Блок 2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«Требования к условиям реализации программы подготовки специалистов среднего звена»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Блок 3 «Методические условия организации учебного процесса по ООП СПО»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Итоговая оценка </a:t>
                      </a:r>
                      <a:endParaRPr lang="ru-RU" sz="10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ПОО/ЦПО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798669"/>
                  </a:ext>
                </a:extLst>
              </a:tr>
              <a:tr h="302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Показатель 1.1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Показатель 2.1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Показатель 2.2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Показатель 2.3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Показатель 3.1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323270"/>
                  </a:ext>
                </a:extLst>
              </a:tr>
              <a:tr h="1107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Соответствие общей структуры и оформления УП требованиям ФГОС СПО и примерной основной образовательной программы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Соответствие организации ПДП требованиям ФГОС СПО и примерной основной образовательной программы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Соответствие рабочей программы ПДП требованиям ПООП по ТОП 50 или локальному акту ОО при реализации ФГОС 3, требованиям рынка труда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Соответствие ФОС в составе ООП для промежуточной аттестации требованиям ФГОС СПО, региональным требованиям и принципам модульно-компетентностного подхода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Соответствие методического обеспечения требованиям ФГОС СПО, иных нормативных документов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08078"/>
                  </a:ext>
                </a:extLst>
              </a:tr>
              <a:tr h="231594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Технологический колледж им. Н. Д. Кузнецова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38.02.04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42343" marR="42343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25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/21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937453"/>
                  </a:ext>
                </a:extLst>
              </a:tr>
              <a:tr h="2646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15.02.12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24/20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804013"/>
                  </a:ext>
                </a:extLst>
              </a:tr>
              <a:tr h="120835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Самарский машиностроительный колледж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23.02.05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25/23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57402"/>
                  </a:ext>
                </a:extLst>
              </a:tr>
              <a:tr h="120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15.02.14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25/20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690601"/>
                  </a:ext>
                </a:extLst>
              </a:tr>
              <a:tr h="6645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ГБПОУ «Октябрьский техникум строительных и сервисных технологий им. В.Г. </a:t>
                      </a:r>
                      <a:r>
                        <a:rPr lang="ru-RU" sz="1000" dirty="0" err="1" smtClean="0">
                          <a:solidFill>
                            <a:srgbClr val="002060"/>
                          </a:solidFill>
                          <a:effectLst/>
                        </a:rPr>
                        <a:t>Кубасова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»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 smtClean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25/22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619066"/>
                  </a:ext>
                </a:extLst>
              </a:tr>
              <a:tr h="120835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ГБПОУ СО «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Усольский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 сельско-хозяйственный техникум»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35.02.07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25/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19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791271"/>
                  </a:ext>
                </a:extLst>
              </a:tr>
              <a:tr h="322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36.02.01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25/2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334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52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19" name="Прямоугольник 18"/>
          <p:cNvSpPr/>
          <p:nvPr/>
        </p:nvSpPr>
        <p:spPr>
          <a:xfrm>
            <a:off x="249208" y="36356"/>
            <a:ext cx="101640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Сводный результаты </a:t>
            </a:r>
            <a:endParaRPr lang="ru-RU" sz="3200" b="1" dirty="0">
              <a:solidFill>
                <a:srgbClr val="B20A82"/>
              </a:solidFill>
              <a:latin typeface="+mj-lt"/>
            </a:endParaRP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10887740" y="6229807"/>
            <a:ext cx="1212357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18</a:t>
            </a:r>
            <a:endParaRPr lang="ru-RU" sz="36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935637"/>
              </p:ext>
            </p:extLst>
          </p:nvPr>
        </p:nvGraphicFramePr>
        <p:xfrm>
          <a:off x="164366" y="573926"/>
          <a:ext cx="11863268" cy="5947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9723">
                  <a:extLst>
                    <a:ext uri="{9D8B030D-6E8A-4147-A177-3AD203B41FA5}">
                      <a16:colId xmlns:a16="http://schemas.microsoft.com/office/drawing/2014/main" val="3221216279"/>
                    </a:ext>
                  </a:extLst>
                </a:gridCol>
                <a:gridCol w="654424">
                  <a:extLst>
                    <a:ext uri="{9D8B030D-6E8A-4147-A177-3AD203B41FA5}">
                      <a16:colId xmlns:a16="http://schemas.microsoft.com/office/drawing/2014/main" val="1172736769"/>
                    </a:ext>
                  </a:extLst>
                </a:gridCol>
                <a:gridCol w="1698822">
                  <a:extLst>
                    <a:ext uri="{9D8B030D-6E8A-4147-A177-3AD203B41FA5}">
                      <a16:colId xmlns:a16="http://schemas.microsoft.com/office/drawing/2014/main" val="1732656651"/>
                    </a:ext>
                  </a:extLst>
                </a:gridCol>
                <a:gridCol w="1272978">
                  <a:extLst>
                    <a:ext uri="{9D8B030D-6E8A-4147-A177-3AD203B41FA5}">
                      <a16:colId xmlns:a16="http://schemas.microsoft.com/office/drawing/2014/main" val="3855136070"/>
                    </a:ext>
                  </a:extLst>
                </a:gridCol>
                <a:gridCol w="1636294">
                  <a:extLst>
                    <a:ext uri="{9D8B030D-6E8A-4147-A177-3AD203B41FA5}">
                      <a16:colId xmlns:a16="http://schemas.microsoft.com/office/drawing/2014/main" val="340846106"/>
                    </a:ext>
                  </a:extLst>
                </a:gridCol>
                <a:gridCol w="1900990">
                  <a:extLst>
                    <a:ext uri="{9D8B030D-6E8A-4147-A177-3AD203B41FA5}">
                      <a16:colId xmlns:a16="http://schemas.microsoft.com/office/drawing/2014/main" val="3981053059"/>
                    </a:ext>
                  </a:extLst>
                </a:gridCol>
                <a:gridCol w="1455821">
                  <a:extLst>
                    <a:ext uri="{9D8B030D-6E8A-4147-A177-3AD203B41FA5}">
                      <a16:colId xmlns:a16="http://schemas.microsoft.com/office/drawing/2014/main" val="1938584630"/>
                    </a:ext>
                  </a:extLst>
                </a:gridCol>
                <a:gridCol w="794216">
                  <a:extLst>
                    <a:ext uri="{9D8B030D-6E8A-4147-A177-3AD203B41FA5}">
                      <a16:colId xmlns:a16="http://schemas.microsoft.com/office/drawing/2014/main" val="577561792"/>
                    </a:ext>
                  </a:extLst>
                </a:gridCol>
              </a:tblGrid>
              <a:tr h="50341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Наименование ПОО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Код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ППССЗ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Блок 1 «Требования к структуре программы подготовки специалистов среднего звена»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Блок 2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«Требования к условиям реализации программы подготовки специалистов среднего звена»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Блок 3 «Методические условия организации учебного процесса по ООП СПО»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Итоговая 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оценка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ПОО/ЦПО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798669"/>
                  </a:ext>
                </a:extLst>
              </a:tr>
              <a:tr h="3228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Показатель 1.1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Показатель 2.1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Показатель 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2.2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Показатель 2.3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Показатель 3.1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323270"/>
                  </a:ext>
                </a:extLst>
              </a:tr>
              <a:tr h="1107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Соответствие общей структуры и оформления УП требованиям ФГОС СПО и примерной основной образовательной программы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Соответствие организации ПДП требованиям ФГОС СПО и примерной основной образовательной программы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Соответствие рабочей программы ПДП требованиям ПООП по ТОП 50 или локальному акту ОО при реализации ФГОС 3, требованиям рынка труда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Соответствие ФОС в составе ООП для промежуточной аттестации требованиям ФГОС СПО, региональным требованиям и принципам модульно-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компетентностного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подхода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Соответствие методического обеспечения требованиям ФГОС СПО, иных нормативных документов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43" marR="42343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08078"/>
                  </a:ext>
                </a:extLst>
              </a:tr>
              <a:tr h="231594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Тольяттинский машиностроительный колледж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23.02.07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24/23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937453"/>
                  </a:ext>
                </a:extLst>
              </a:tr>
              <a:tr h="120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15.02.08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24/23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804013"/>
                  </a:ext>
                </a:extLst>
              </a:tr>
              <a:tr h="120835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Тольяттинский политехнический колледж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24/23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564130"/>
                  </a:ext>
                </a:extLst>
              </a:tr>
              <a:tr h="120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19.02.10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24/23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795924"/>
                  </a:ext>
                </a:extLst>
              </a:tr>
              <a:tr h="120835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Безенчукский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аграрный техникум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25/25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457639"/>
                  </a:ext>
                </a:extLst>
              </a:tr>
              <a:tr h="120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25/25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545435"/>
                  </a:ext>
                </a:extLst>
              </a:tr>
              <a:tr h="120835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Отрадненский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нефтяной техникум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21.02.03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25/2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935527"/>
                  </a:ext>
                </a:extLst>
              </a:tr>
              <a:tr h="120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25/2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57402"/>
                  </a:ext>
                </a:extLst>
              </a:tr>
              <a:tr h="120835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Жигулевский государственный</a:t>
                      </a:r>
                      <a:r>
                        <a:rPr lang="ru-RU" sz="10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колледж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18.02.04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25/25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690601"/>
                  </a:ext>
                </a:extLst>
              </a:tr>
              <a:tr h="6645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09.02.07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25/2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619066"/>
                  </a:ext>
                </a:extLst>
              </a:tr>
              <a:tr h="120835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Кинельский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государственный техникум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35.02.07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791271"/>
                  </a:ext>
                </a:extLst>
              </a:tr>
              <a:tr h="322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334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4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9" name="Блок-схема: сохраненные данные 8"/>
          <p:cNvSpPr/>
          <p:nvPr/>
        </p:nvSpPr>
        <p:spPr>
          <a:xfrm>
            <a:off x="11015330" y="6209605"/>
            <a:ext cx="1084767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19</a:t>
            </a:r>
            <a:endParaRPr lang="ru-RU" sz="3600" b="1" dirty="0"/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4214902069"/>
              </p:ext>
            </p:extLst>
          </p:nvPr>
        </p:nvGraphicFramePr>
        <p:xfrm>
          <a:off x="105959" y="465992"/>
          <a:ext cx="12086041" cy="6235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05959" y="5940558"/>
            <a:ext cx="3217533" cy="825854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100% соответствия </a:t>
            </a: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требованиям НПА, ФГОС СПО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авая фигурная скобка 2"/>
          <p:cNvSpPr/>
          <p:nvPr/>
        </p:nvSpPr>
        <p:spPr>
          <a:xfrm rot="5400000">
            <a:off x="1439687" y="4622023"/>
            <a:ext cx="340919" cy="2266104"/>
          </a:xfrm>
          <a:prstGeom prst="rightBrace">
            <a:avLst>
              <a:gd name="adj1" fmla="val 93033"/>
              <a:gd name="adj2" fmla="val 50000"/>
            </a:avLst>
          </a:prstGeom>
          <a:ln>
            <a:solidFill>
              <a:schemeClr val="accent1">
                <a:lumMod val="75000"/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13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/>
              <a:t>Распоряжение министерства </a:t>
            </a:r>
          </a:p>
          <a:p>
            <a:r>
              <a:rPr lang="ru-RU"/>
              <a:t>образования и науки Самарской области </a:t>
            </a:r>
          </a:p>
          <a:p>
            <a:r>
              <a:rPr lang="ru-RU"/>
              <a:t>от 30.05.2022 г. №581-р</a:t>
            </a:r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19" name="Прямоугольник 18"/>
          <p:cNvSpPr/>
          <p:nvPr/>
        </p:nvSpPr>
        <p:spPr>
          <a:xfrm>
            <a:off x="249208" y="108548"/>
            <a:ext cx="101640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Мониторинг преддипломной практики</a:t>
            </a:r>
            <a:endParaRPr lang="ru-RU" sz="3200" b="1" dirty="0">
              <a:solidFill>
                <a:srgbClr val="B20A82"/>
              </a:solidFill>
              <a:latin typeface="+mj-lt"/>
            </a:endParaRPr>
          </a:p>
        </p:txBody>
      </p:sp>
      <p:sp>
        <p:nvSpPr>
          <p:cNvPr id="30" name="Блок-схема: сохраненные данные 29"/>
          <p:cNvSpPr/>
          <p:nvPr/>
        </p:nvSpPr>
        <p:spPr>
          <a:xfrm>
            <a:off x="11321934" y="6209605"/>
            <a:ext cx="778163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2</a:t>
            </a:r>
            <a:endParaRPr lang="ru-RU" sz="3600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7504729" y="998639"/>
            <a:ext cx="4187599" cy="954107"/>
          </a:xfrm>
          <a:prstGeom prst="rect">
            <a:avLst/>
          </a:prstGeom>
          <a:noFill/>
          <a:ln>
            <a:solidFill>
              <a:srgbClr val="B20A82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с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01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июня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по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30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июля 2022 года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219504" y="1132403"/>
            <a:ext cx="63162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Период проведения мониторинга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507228" y="2650047"/>
            <a:ext cx="4185100" cy="830998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Распоряжение 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</a:rPr>
              <a:t>МОиН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 СО от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30.05.2022 г.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№ 581-р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19504" y="2598862"/>
            <a:ext cx="6478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Нормативная основа проведения</a:t>
            </a:r>
          </a:p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мониторинга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492239" y="4220509"/>
            <a:ext cx="4200089" cy="83099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10 ПОО, 19 основных программ (ППССЗ)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19504" y="4251671"/>
            <a:ext cx="52344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Объекты мониторинга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509729" y="5672459"/>
            <a:ext cx="4182599" cy="461665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Чек-лист мониторинга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49208" y="5641681"/>
            <a:ext cx="50520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Инструмент мониторинга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3" name="Шеврон 42"/>
          <p:cNvSpPr/>
          <p:nvPr/>
        </p:nvSpPr>
        <p:spPr>
          <a:xfrm>
            <a:off x="6725216" y="1256327"/>
            <a:ext cx="507077" cy="465513"/>
          </a:xfrm>
          <a:prstGeom prst="chevron">
            <a:avLst/>
          </a:prstGeom>
          <a:solidFill>
            <a:srgbClr val="B20A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4" name="Шеврон 43"/>
          <p:cNvSpPr/>
          <p:nvPr/>
        </p:nvSpPr>
        <p:spPr>
          <a:xfrm>
            <a:off x="6725216" y="2826933"/>
            <a:ext cx="507077" cy="465513"/>
          </a:xfrm>
          <a:prstGeom prst="chevron">
            <a:avLst/>
          </a:prstGeom>
          <a:solidFill>
            <a:srgbClr val="B20A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5" name="Шеврон 44"/>
          <p:cNvSpPr/>
          <p:nvPr/>
        </p:nvSpPr>
        <p:spPr>
          <a:xfrm>
            <a:off x="6725216" y="4403250"/>
            <a:ext cx="507077" cy="465513"/>
          </a:xfrm>
          <a:prstGeom prst="chevron">
            <a:avLst/>
          </a:prstGeom>
          <a:solidFill>
            <a:srgbClr val="B20A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6" name="Шеврон 45"/>
          <p:cNvSpPr/>
          <p:nvPr/>
        </p:nvSpPr>
        <p:spPr>
          <a:xfrm>
            <a:off x="6698104" y="5659095"/>
            <a:ext cx="507077" cy="465513"/>
          </a:xfrm>
          <a:prstGeom prst="chevron">
            <a:avLst/>
          </a:prstGeom>
          <a:solidFill>
            <a:srgbClr val="B20A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15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19" name="Прямоугольник 18"/>
          <p:cNvSpPr/>
          <p:nvPr/>
        </p:nvSpPr>
        <p:spPr>
          <a:xfrm>
            <a:off x="249208" y="108548"/>
            <a:ext cx="101640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Мероприятия по итогам мониторинга ПДП</a:t>
            </a:r>
            <a:endParaRPr lang="ru-RU" sz="3200" b="1" dirty="0">
              <a:solidFill>
                <a:srgbClr val="B20A82"/>
              </a:solidFill>
              <a:latin typeface="+mj-lt"/>
            </a:endParaRP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11027450" y="6167075"/>
            <a:ext cx="1042237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20</a:t>
            </a:r>
            <a:endParaRPr lang="ru-RU" sz="3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36884" y="887551"/>
            <a:ext cx="1152231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Совещание </a:t>
            </a:r>
            <a:r>
              <a:rPr lang="ru-RU" dirty="0">
                <a:solidFill>
                  <a:srgbClr val="002060"/>
                </a:solidFill>
              </a:rPr>
              <a:t>с </a:t>
            </a:r>
            <a:r>
              <a:rPr lang="ru-RU" dirty="0" smtClean="0">
                <a:solidFill>
                  <a:srgbClr val="002060"/>
                </a:solidFill>
              </a:rPr>
              <a:t>управленческими командами </a:t>
            </a:r>
            <a:r>
              <a:rPr lang="ru-RU" dirty="0">
                <a:solidFill>
                  <a:srgbClr val="002060"/>
                </a:solidFill>
              </a:rPr>
              <a:t>ПОО с привлечением специалистов </a:t>
            </a:r>
            <a:r>
              <a:rPr lang="ru-RU" dirty="0" smtClean="0">
                <a:solidFill>
                  <a:srgbClr val="002060"/>
                </a:solidFill>
              </a:rPr>
              <a:t>ТУ по результатам мониторинга организации и проведения преддипломной практики ПОО в рамках реализации ППССЗ в 2022 году. Срок: сентябрь 2022.</a:t>
            </a:r>
          </a:p>
          <a:p>
            <a:pPr>
              <a:lnSpc>
                <a:spcPct val="150000"/>
              </a:lnSpc>
            </a:pPr>
            <a:endParaRPr lang="ru-RU" dirty="0" smtClean="0">
              <a:solidFill>
                <a:srgbClr val="00206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</a:rPr>
              <a:t>Подготовка обучающего семинара « Организация и проведение производственной (преддипломной) практики при реализации ППССЗ» для управленческих команд ПОО с привлечением специалистов ТУ. Срок: ноябрь </a:t>
            </a:r>
            <a:r>
              <a:rPr lang="ru-RU" dirty="0" smtClean="0">
                <a:solidFill>
                  <a:srgbClr val="002060"/>
                </a:solidFill>
              </a:rPr>
              <a:t>2023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ru-RU" dirty="0">
              <a:solidFill>
                <a:srgbClr val="00206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Контроль за устранением несоответствий, выявленных в </a:t>
            </a:r>
            <a:r>
              <a:rPr lang="ru-RU" dirty="0">
                <a:solidFill>
                  <a:srgbClr val="002060"/>
                </a:solidFill>
              </a:rPr>
              <a:t>ходе </a:t>
            </a:r>
            <a:r>
              <a:rPr lang="ru-RU" dirty="0" smtClean="0">
                <a:solidFill>
                  <a:srgbClr val="002060"/>
                </a:solidFill>
              </a:rPr>
              <a:t>мониторинга организации </a:t>
            </a:r>
            <a:r>
              <a:rPr lang="ru-RU" dirty="0">
                <a:solidFill>
                  <a:srgbClr val="002060"/>
                </a:solidFill>
              </a:rPr>
              <a:t>и проведения преддипломной практики ПОО в рамках реализации ППССЗ в 2022 </a:t>
            </a:r>
            <a:r>
              <a:rPr lang="ru-RU" dirty="0" smtClean="0">
                <a:solidFill>
                  <a:srgbClr val="002060"/>
                </a:solidFill>
              </a:rPr>
              <a:t>году. Срок: 2022-2023 год.</a:t>
            </a:r>
          </a:p>
          <a:p>
            <a:pPr>
              <a:lnSpc>
                <a:spcPct val="150000"/>
              </a:lnSpc>
            </a:pPr>
            <a:endParaRPr lang="ru-RU" dirty="0" smtClean="0">
              <a:solidFill>
                <a:srgbClr val="00206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 Проведение повторного мониторинга ПДП в рамках тематического контроля (аудита) «Подготовка и проведение ГИА в 2023 году». Срок: декабрь 2022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70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19" name="Прямоугольник 18"/>
          <p:cNvSpPr/>
          <p:nvPr/>
        </p:nvSpPr>
        <p:spPr>
          <a:xfrm>
            <a:off x="249208" y="108548"/>
            <a:ext cx="81538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Объекты мониторинга по ТУ </a:t>
            </a:r>
            <a:endParaRPr lang="ru-RU" sz="3200" b="1" dirty="0">
              <a:solidFill>
                <a:srgbClr val="B20A82"/>
              </a:solidFill>
              <a:latin typeface="+mj-lt"/>
            </a:endParaRP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11321934" y="6209605"/>
            <a:ext cx="778163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3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500079"/>
              </p:ext>
            </p:extLst>
          </p:nvPr>
        </p:nvGraphicFramePr>
        <p:xfrm>
          <a:off x="249208" y="974062"/>
          <a:ext cx="11557711" cy="4955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6385">
                  <a:extLst>
                    <a:ext uri="{9D8B030D-6E8A-4147-A177-3AD203B41FA5}">
                      <a16:colId xmlns:a16="http://schemas.microsoft.com/office/drawing/2014/main" val="4015609488"/>
                    </a:ext>
                  </a:extLst>
                </a:gridCol>
                <a:gridCol w="7523018">
                  <a:extLst>
                    <a:ext uri="{9D8B030D-6E8A-4147-A177-3AD203B41FA5}">
                      <a16:colId xmlns:a16="http://schemas.microsoft.com/office/drawing/2014/main" val="3429756666"/>
                    </a:ext>
                  </a:extLst>
                </a:gridCol>
                <a:gridCol w="3178308">
                  <a:extLst>
                    <a:ext uri="{9D8B030D-6E8A-4147-A177-3AD203B41FA5}">
                      <a16:colId xmlns:a16="http://schemas.microsoft.com/office/drawing/2014/main" val="2253669387"/>
                    </a:ext>
                  </a:extLst>
                </a:gridCol>
              </a:tblGrid>
              <a:tr h="4338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№ п</a:t>
                      </a:r>
                      <a:r>
                        <a:rPr lang="en-US" sz="1400" dirty="0">
                          <a:effectLst/>
                        </a:rPr>
                        <a:t>/</a:t>
                      </a:r>
                      <a:r>
                        <a:rPr lang="ru-RU" sz="1400" dirty="0">
                          <a:effectLst/>
                        </a:rPr>
                        <a:t>п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ПОО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Наименование ТУ </a:t>
                      </a:r>
                      <a:r>
                        <a:rPr lang="ru-RU" sz="1600" dirty="0" err="1" smtClean="0">
                          <a:effectLst/>
                        </a:rPr>
                        <a:t>МОиН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620099"/>
                  </a:ext>
                </a:extLst>
              </a:tr>
              <a:tr h="37589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ГБПОУ СО «Технологический </a:t>
                      </a:r>
                      <a:r>
                        <a:rPr lang="ru-RU" sz="1800" dirty="0">
                          <a:effectLst/>
                        </a:rPr>
                        <a:t>колледж им. Н. Д. Кузнецова»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Самарское управление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033979"/>
                  </a:ext>
                </a:extLst>
              </a:tr>
              <a:tr h="39901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ГБПОУ СО «Самарский </a:t>
                      </a:r>
                      <a:r>
                        <a:rPr lang="ru-RU" sz="1800" dirty="0">
                          <a:effectLst/>
                        </a:rPr>
                        <a:t>машиностроительный колледж»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721630"/>
                  </a:ext>
                </a:extLst>
              </a:tr>
              <a:tr h="59388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ГБПОУ СО «Октябрьский </a:t>
                      </a:r>
                      <a:r>
                        <a:rPr lang="ru-RU" sz="1800" dirty="0">
                          <a:effectLst/>
                        </a:rPr>
                        <a:t>техникум строительных и сервисных технологий им. В. Г. </a:t>
                      </a:r>
                      <a:r>
                        <a:rPr lang="ru-RU" sz="1800" dirty="0" err="1">
                          <a:effectLst/>
                        </a:rPr>
                        <a:t>Кубасова</a:t>
                      </a:r>
                      <a:r>
                        <a:rPr lang="ru-RU" sz="1800" dirty="0">
                          <a:effectLst/>
                        </a:rPr>
                        <a:t>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Западное </a:t>
                      </a:r>
                      <a:r>
                        <a:rPr lang="ru-RU" sz="1600" dirty="0">
                          <a:effectLst/>
                        </a:rPr>
                        <a:t>управление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712249"/>
                  </a:ext>
                </a:extLst>
              </a:tr>
              <a:tr h="47018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ГБПОУ СО «</a:t>
                      </a:r>
                      <a:r>
                        <a:rPr lang="ru-RU" sz="1800" dirty="0" err="1" smtClean="0">
                          <a:effectLst/>
                        </a:rPr>
                        <a:t>Усольский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сельскохозяйственный техникум</a:t>
                      </a:r>
                      <a:r>
                        <a:rPr lang="ru-RU" sz="1800" dirty="0" smtClean="0">
                          <a:effectLst/>
                        </a:rPr>
                        <a:t>»</a:t>
                      </a:r>
                      <a:endParaRPr lang="ru-RU" sz="1800" dirty="0">
                        <a:effectLst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280504"/>
                  </a:ext>
                </a:extLst>
              </a:tr>
              <a:tr h="48388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ГАПОУ СО </a:t>
                      </a:r>
                      <a:r>
                        <a:rPr lang="ru-RU" sz="1800" dirty="0">
                          <a:effectLst/>
                        </a:rPr>
                        <a:t>«Тольяттинский машиностроительный колледж»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Тольяттинское </a:t>
                      </a:r>
                      <a:r>
                        <a:rPr lang="ru-RU" sz="1600" dirty="0">
                          <a:effectLst/>
                        </a:rPr>
                        <a:t>управление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530204"/>
                  </a:ext>
                </a:extLst>
              </a:tr>
              <a:tr h="41385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ГБПОУ СО «Тольяттинский </a:t>
                      </a:r>
                      <a:r>
                        <a:rPr lang="ru-RU" sz="1800" dirty="0">
                          <a:effectLst/>
                        </a:rPr>
                        <a:t>политехнический колледж»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68340"/>
                  </a:ext>
                </a:extLst>
              </a:tr>
              <a:tr h="41563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ГБПОУ СО «</a:t>
                      </a:r>
                      <a:r>
                        <a:rPr lang="ru-RU" sz="1800" dirty="0" err="1" smtClean="0">
                          <a:effectLst/>
                        </a:rPr>
                        <a:t>Безенчукский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аграрный техникум»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Юго-западное </a:t>
                      </a:r>
                      <a:r>
                        <a:rPr lang="ru-RU" sz="1600" dirty="0">
                          <a:effectLst/>
                        </a:rPr>
                        <a:t>управление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5804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ГБПОУ СО «</a:t>
                      </a:r>
                      <a:r>
                        <a:rPr lang="ru-RU" sz="1800" dirty="0" err="1" smtClean="0">
                          <a:effectLst/>
                        </a:rPr>
                        <a:t>Отрадненский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нефтяной техникум»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Отрадненское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управление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655374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ГАПОУ СО «Жигулевский </a:t>
                      </a:r>
                      <a:r>
                        <a:rPr lang="ru-RU" sz="1800" dirty="0">
                          <a:effectLst/>
                        </a:rPr>
                        <a:t>государственный колледж»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Центральное </a:t>
                      </a:r>
                      <a:r>
                        <a:rPr lang="ru-RU" sz="1600" dirty="0">
                          <a:effectLst/>
                        </a:rPr>
                        <a:t>управление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077699"/>
                  </a:ext>
                </a:extLst>
              </a:tr>
              <a:tr h="49659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ГБПОУ СО «</a:t>
                      </a:r>
                      <a:r>
                        <a:rPr lang="ru-RU" sz="1800" dirty="0" err="1" smtClean="0">
                          <a:effectLst/>
                        </a:rPr>
                        <a:t>Кинельский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государственный техникум»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Кинельское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управление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6" marR="35186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098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8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Распоряжение министерства </a:t>
            </a:r>
          </a:p>
          <a:p>
            <a:r>
              <a:rPr lang="ru-RU" dirty="0"/>
              <a:t>образования и науки Самарской области </a:t>
            </a:r>
          </a:p>
          <a:p>
            <a:r>
              <a:rPr lang="ru-RU" dirty="0"/>
              <a:t>от 30.05.2022 г. №581-р</a:t>
            </a: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19" name="Прямоугольник 18"/>
          <p:cNvSpPr/>
          <p:nvPr/>
        </p:nvSpPr>
        <p:spPr>
          <a:xfrm>
            <a:off x="249208" y="108548"/>
            <a:ext cx="101640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Структура чек-листа мониторинга</a:t>
            </a:r>
            <a:endParaRPr lang="ru-RU" sz="3200" b="1" dirty="0">
              <a:solidFill>
                <a:srgbClr val="B20A82"/>
              </a:solidFill>
              <a:latin typeface="+mj-lt"/>
            </a:endParaRPr>
          </a:p>
        </p:txBody>
      </p:sp>
      <p:sp>
        <p:nvSpPr>
          <p:cNvPr id="30" name="Блок-схема: сохраненные данные 29"/>
          <p:cNvSpPr/>
          <p:nvPr/>
        </p:nvSpPr>
        <p:spPr>
          <a:xfrm>
            <a:off x="11321934" y="6209605"/>
            <a:ext cx="778163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4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2861" y="867853"/>
            <a:ext cx="29111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БЛОК 1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273273" y="1607842"/>
            <a:ext cx="3645816" cy="2308324"/>
          </a:xfrm>
          <a:prstGeom prst="rect">
            <a:avLst/>
          </a:prstGeom>
          <a:noFill/>
          <a:ln>
            <a:solidFill>
              <a:srgbClr val="B20A8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Требования к условиям реализации программы подготовки специалистов среднего звена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4273273" y="862819"/>
            <a:ext cx="36458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БЛОК 2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8928382" y="1646658"/>
            <a:ext cx="2934890" cy="2308324"/>
          </a:xfrm>
          <a:prstGeom prst="rect">
            <a:avLst/>
          </a:prstGeom>
          <a:noFill/>
          <a:ln>
            <a:solidFill>
              <a:srgbClr val="B20A8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Методические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условия организации учебного процесса </a:t>
            </a:r>
          </a:p>
          <a:p>
            <a:pPr algn="ctr"/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по ООП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СПО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8986998" y="867853"/>
            <a:ext cx="28762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БЛОК 3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4" name="Шеврон 43"/>
          <p:cNvSpPr/>
          <p:nvPr/>
        </p:nvSpPr>
        <p:spPr>
          <a:xfrm>
            <a:off x="3515088" y="2529247"/>
            <a:ext cx="507077" cy="465513"/>
          </a:xfrm>
          <a:prstGeom prst="chevron">
            <a:avLst/>
          </a:prstGeom>
          <a:solidFill>
            <a:srgbClr val="B20A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5" name="Шеврон 44"/>
          <p:cNvSpPr/>
          <p:nvPr/>
        </p:nvSpPr>
        <p:spPr>
          <a:xfrm>
            <a:off x="8170197" y="2573747"/>
            <a:ext cx="507077" cy="465513"/>
          </a:xfrm>
          <a:prstGeom prst="chevron">
            <a:avLst/>
          </a:prstGeom>
          <a:solidFill>
            <a:srgbClr val="B20A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52861" y="1607842"/>
            <a:ext cx="2911119" cy="2308324"/>
          </a:xfrm>
          <a:prstGeom prst="rect">
            <a:avLst/>
          </a:prstGeom>
          <a:noFill/>
          <a:ln>
            <a:solidFill>
              <a:srgbClr val="B20A8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Требования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к структуре программы подготовки </a:t>
            </a:r>
          </a:p>
          <a:p>
            <a:pPr algn="ctr"/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специалистов среднего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звена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64285" y="4203355"/>
            <a:ext cx="95974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Нормативная база мониторинга</a:t>
            </a:r>
            <a:endParaRPr lang="ru-RU" sz="3200" b="1" dirty="0">
              <a:solidFill>
                <a:srgbClr val="B20A82"/>
              </a:solidFill>
              <a:latin typeface="+mj-lt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2861" y="4916534"/>
            <a:ext cx="52684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B20A82"/>
              </a:buClr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273-ФЗ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«Об образовании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в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РФ»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2861" y="5440233"/>
            <a:ext cx="83244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B20A82"/>
              </a:buClr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ФГОС СПО (по специальностям) и примерной ООП СПО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52861" y="5901572"/>
            <a:ext cx="109071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B20A82"/>
              </a:buClr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Приказ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Министерства науки и высшего образования РФ и Министерства просвещения РФ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№ 885/390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от 5 августа 2020 г. «О практической подготовке обучающихся»</a:t>
            </a:r>
          </a:p>
        </p:txBody>
      </p:sp>
    </p:spTree>
    <p:extLst>
      <p:ext uri="{BB962C8B-B14F-4D97-AF65-F5344CB8AC3E}">
        <p14:creationId xmlns:p14="http://schemas.microsoft.com/office/powerpoint/2010/main" val="35488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19" name="Прямоугольник 18"/>
          <p:cNvSpPr/>
          <p:nvPr/>
        </p:nvSpPr>
        <p:spPr>
          <a:xfrm>
            <a:off x="249208" y="108548"/>
            <a:ext cx="101640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Этапы мониторинга ПДП</a:t>
            </a:r>
            <a:endParaRPr lang="ru-RU" sz="3200" b="1" dirty="0">
              <a:solidFill>
                <a:srgbClr val="B20A82"/>
              </a:solidFill>
              <a:latin typeface="+mj-lt"/>
            </a:endParaRP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11321934" y="6209605"/>
            <a:ext cx="778163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5</a:t>
            </a:r>
          </a:p>
        </p:txBody>
      </p:sp>
      <p:sp>
        <p:nvSpPr>
          <p:cNvPr id="2" name="Блок-схема: сохраненные данные 1"/>
          <p:cNvSpPr/>
          <p:nvPr/>
        </p:nvSpPr>
        <p:spPr>
          <a:xfrm>
            <a:off x="249209" y="948907"/>
            <a:ext cx="2563412" cy="1799554"/>
          </a:xfrm>
          <a:prstGeom prst="flowChartOnlineStorage">
            <a:avLst/>
          </a:prstGeom>
          <a:noFill/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1 этап</a:t>
            </a:r>
            <a:endParaRPr lang="ru-RU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00400" y="948907"/>
            <a:ext cx="8720734" cy="1799554"/>
          </a:xfrm>
          <a:prstGeom prst="rect">
            <a:avLst/>
          </a:prstGeom>
          <a:noFill/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7199" y="1432143"/>
            <a:ext cx="85960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01-15 июня 2022 – внутренний контроль (аудит) организационных и содержательных процедур реализации программ производственной (преддипломной) практики по двум ППССЗ 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Блок-схема: сохраненные данные 19"/>
          <p:cNvSpPr/>
          <p:nvPr/>
        </p:nvSpPr>
        <p:spPr>
          <a:xfrm>
            <a:off x="259715" y="3355770"/>
            <a:ext cx="2563412" cy="1977002"/>
          </a:xfrm>
          <a:prstGeom prst="flowChartOnlineStorage">
            <a:avLst/>
          </a:prstGeom>
          <a:noFill/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2 этап</a:t>
            </a:r>
            <a:endParaRPr lang="ru-RU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210906" y="3355770"/>
            <a:ext cx="8720734" cy="1977002"/>
          </a:xfrm>
          <a:prstGeom prst="rect">
            <a:avLst/>
          </a:prstGeom>
          <a:noFill/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67199" y="3701556"/>
            <a:ext cx="865393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16 - 22 июня 2022 – экспертная оценка документации ПОО  (заполненных чек-листов мониторинга и материалов, подтверждающих выполнение внешних требований к организации ПДП при реализации ППССЗ) + заполнение </a:t>
            </a:r>
          </a:p>
          <a:p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чек-листов со стороны ЦПО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07227" y="991811"/>
            <a:ext cx="6952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Уровень ПОО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05090" y="3398105"/>
            <a:ext cx="6952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Уровень ЦПО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5" name="Шеврон 24"/>
          <p:cNvSpPr/>
          <p:nvPr/>
        </p:nvSpPr>
        <p:spPr>
          <a:xfrm rot="5400000">
            <a:off x="7290602" y="5016337"/>
            <a:ext cx="507077" cy="1435885"/>
          </a:xfrm>
          <a:prstGeom prst="chevron">
            <a:avLst>
              <a:gd name="adj" fmla="val 37564"/>
            </a:avLst>
          </a:prstGeom>
          <a:solidFill>
            <a:srgbClr val="B20A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10905" y="6034935"/>
            <a:ext cx="8710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B20A82"/>
                </a:solidFill>
              </a:rPr>
              <a:t>Аналитическая справка по результатам мониторинга</a:t>
            </a:r>
            <a:endParaRPr lang="ru-RU" sz="2000" b="1" dirty="0">
              <a:solidFill>
                <a:srgbClr val="B20A8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97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19" name="Прямоугольник 18"/>
          <p:cNvSpPr/>
          <p:nvPr/>
        </p:nvSpPr>
        <p:spPr>
          <a:xfrm>
            <a:off x="249208" y="217732"/>
            <a:ext cx="1185088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Результаты мониторинга  </a:t>
            </a:r>
            <a:r>
              <a:rPr lang="ru-RU" sz="2000" b="1" dirty="0" smtClean="0">
                <a:solidFill>
                  <a:srgbClr val="B20A82"/>
                </a:solidFill>
                <a:latin typeface="+mj-lt"/>
              </a:rPr>
              <a:t>Блок 1. Требования к </a:t>
            </a:r>
            <a:r>
              <a:rPr lang="ru-RU" sz="2000" b="1" dirty="0">
                <a:solidFill>
                  <a:srgbClr val="B20A82"/>
                </a:solidFill>
                <a:latin typeface="+mj-lt"/>
              </a:rPr>
              <a:t>структуре </a:t>
            </a:r>
            <a:r>
              <a:rPr lang="ru-RU" sz="2000" b="1" dirty="0" smtClean="0">
                <a:solidFill>
                  <a:srgbClr val="B20A82"/>
                </a:solidFill>
                <a:latin typeface="+mj-lt"/>
              </a:rPr>
              <a:t>ППССЗ</a:t>
            </a: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11321934" y="6209605"/>
            <a:ext cx="778163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6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436956"/>
              </p:ext>
            </p:extLst>
          </p:nvPr>
        </p:nvGraphicFramePr>
        <p:xfrm>
          <a:off x="119778" y="769120"/>
          <a:ext cx="12042221" cy="60019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7545">
                  <a:extLst>
                    <a:ext uri="{9D8B030D-6E8A-4147-A177-3AD203B41FA5}">
                      <a16:colId xmlns:a16="http://schemas.microsoft.com/office/drawing/2014/main" val="3326118911"/>
                    </a:ext>
                  </a:extLst>
                </a:gridCol>
                <a:gridCol w="631727">
                  <a:extLst>
                    <a:ext uri="{9D8B030D-6E8A-4147-A177-3AD203B41FA5}">
                      <a16:colId xmlns:a16="http://schemas.microsoft.com/office/drawing/2014/main" val="1708759438"/>
                    </a:ext>
                  </a:extLst>
                </a:gridCol>
                <a:gridCol w="2009242">
                  <a:extLst>
                    <a:ext uri="{9D8B030D-6E8A-4147-A177-3AD203B41FA5}">
                      <a16:colId xmlns:a16="http://schemas.microsoft.com/office/drawing/2014/main" val="3719020309"/>
                    </a:ext>
                  </a:extLst>
                </a:gridCol>
                <a:gridCol w="2605873">
                  <a:extLst>
                    <a:ext uri="{9D8B030D-6E8A-4147-A177-3AD203B41FA5}">
                      <a16:colId xmlns:a16="http://schemas.microsoft.com/office/drawing/2014/main" val="959705939"/>
                    </a:ext>
                  </a:extLst>
                </a:gridCol>
                <a:gridCol w="1964149">
                  <a:extLst>
                    <a:ext uri="{9D8B030D-6E8A-4147-A177-3AD203B41FA5}">
                      <a16:colId xmlns:a16="http://schemas.microsoft.com/office/drawing/2014/main" val="3809355298"/>
                    </a:ext>
                  </a:extLst>
                </a:gridCol>
                <a:gridCol w="1209220">
                  <a:extLst>
                    <a:ext uri="{9D8B030D-6E8A-4147-A177-3AD203B41FA5}">
                      <a16:colId xmlns:a16="http://schemas.microsoft.com/office/drawing/2014/main" val="3249670110"/>
                    </a:ext>
                  </a:extLst>
                </a:gridCol>
                <a:gridCol w="1064465">
                  <a:extLst>
                    <a:ext uri="{9D8B030D-6E8A-4147-A177-3AD203B41FA5}">
                      <a16:colId xmlns:a16="http://schemas.microsoft.com/office/drawing/2014/main" val="4178589685"/>
                    </a:ext>
                  </a:extLst>
                </a:gridCol>
              </a:tblGrid>
              <a:tr h="14104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Наименование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ПОО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Код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ППССЗ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Показатель 1.1 п.1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Показатель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1.1, п.2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Показатель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1.1, </a:t>
                      </a: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п.3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Показатель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1.1,</a:t>
                      </a:r>
                      <a:r>
                        <a:rPr lang="ru-RU" sz="9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п.4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Итоговая оценка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по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показателю1.1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ПОО/ЦПО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620569"/>
                  </a:ext>
                </a:extLst>
              </a:tr>
              <a:tr h="7774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В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ЛНА</a:t>
                      </a:r>
                      <a:r>
                        <a:rPr lang="ru-RU" sz="9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ПОО </a:t>
                      </a: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определены все виды практик: учебная, производственная (по профилю специальности), преддипломная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В профессиональном учебном цикле УП ПОО определены все виды практик, в том числе ПДП, в соответствии с требованиями ФГОС СПО и примерной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ООП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Объем ПДП в УП ПОО в академических часах определен в соответствии с ФГОС СПО и примерной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ООП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ПДП завершается оценочной процедурой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54427"/>
                  </a:ext>
                </a:extLst>
              </a:tr>
              <a:tr h="74222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Самарское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405703"/>
                  </a:ext>
                </a:extLst>
              </a:tr>
              <a:tr h="17072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rgbClr val="002060"/>
                          </a:solidFill>
                          <a:effectLst/>
                        </a:rPr>
                        <a:t>Технологический колледж им. Н. Д. Кузнецова</a:t>
                      </a:r>
                      <a:endParaRPr lang="ru-RU" sz="10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38.02.04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322184"/>
                  </a:ext>
                </a:extLst>
              </a:tr>
              <a:tr h="89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15.02.12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166214"/>
                  </a:ext>
                </a:extLst>
              </a:tr>
              <a:tr h="8907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rgbClr val="002060"/>
                          </a:solidFill>
                          <a:effectLst/>
                        </a:rPr>
                        <a:t>Самарский машиностроительный колледж</a:t>
                      </a:r>
                      <a:endParaRPr lang="ru-RU" sz="10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1215" marR="3121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627"/>
                  </a:ext>
                </a:extLst>
              </a:tr>
              <a:tr h="89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15.02.14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715603"/>
                  </a:ext>
                </a:extLst>
              </a:tr>
              <a:tr h="74222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Западное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935911"/>
                  </a:ext>
                </a:extLst>
              </a:tr>
              <a:tr h="40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rgbClr val="002060"/>
                          </a:solidFill>
                          <a:effectLst/>
                        </a:rPr>
                        <a:t>Октябрьский </a:t>
                      </a:r>
                      <a:r>
                        <a:rPr lang="ru-RU" sz="1000" b="0" dirty="0">
                          <a:solidFill>
                            <a:srgbClr val="002060"/>
                          </a:solidFill>
                          <a:effectLst/>
                        </a:rPr>
                        <a:t>техникум строительных и сервисных технологий им. В.Г. </a:t>
                      </a:r>
                      <a:r>
                        <a:rPr lang="ru-RU" sz="10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Кубасова</a:t>
                      </a:r>
                      <a:endParaRPr lang="ru-RU" sz="10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200702"/>
                  </a:ext>
                </a:extLst>
              </a:tr>
              <a:tr h="8907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Усольский</a:t>
                      </a:r>
                      <a:r>
                        <a:rPr lang="ru-RU" sz="1000" b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000" b="0" dirty="0">
                          <a:solidFill>
                            <a:srgbClr val="002060"/>
                          </a:solidFill>
                          <a:effectLst/>
                        </a:rPr>
                        <a:t>сельскохозяйственный </a:t>
                      </a:r>
                      <a:r>
                        <a:rPr lang="ru-RU" sz="1000" b="0" dirty="0" smtClean="0">
                          <a:solidFill>
                            <a:srgbClr val="002060"/>
                          </a:solidFill>
                          <a:effectLst/>
                        </a:rPr>
                        <a:t>техникум</a:t>
                      </a:r>
                      <a:endParaRPr lang="ru-RU" sz="10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35.02.07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828588"/>
                  </a:ext>
                </a:extLst>
              </a:tr>
              <a:tr h="2375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36.02.01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386561"/>
                  </a:ext>
                </a:extLst>
              </a:tr>
              <a:tr h="74222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Тольяттинское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790964"/>
                  </a:ext>
                </a:extLst>
              </a:tr>
              <a:tr h="89078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002060"/>
                          </a:solidFill>
                          <a:effectLst/>
                        </a:rPr>
                        <a:t>Тольяттинский машиностроительный колледж</a:t>
                      </a:r>
                      <a:endParaRPr lang="ru-RU" sz="1000" b="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145042"/>
                  </a:ext>
                </a:extLst>
              </a:tr>
              <a:tr h="89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15.02.08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808926"/>
                  </a:ext>
                </a:extLst>
              </a:tr>
              <a:tr h="8907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</a:rPr>
                        <a:t>Тольяттинский</a:t>
                      </a:r>
                      <a:r>
                        <a:rPr lang="ru-RU" sz="1000" b="1" baseline="0" dirty="0" smtClean="0">
                          <a:solidFill>
                            <a:srgbClr val="002060"/>
                          </a:solidFill>
                          <a:effectLst/>
                        </a:rPr>
                        <a:t> политехнический колледж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b="1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657641"/>
                  </a:ext>
                </a:extLst>
              </a:tr>
              <a:tr h="89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19.02.10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b="1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919701"/>
                  </a:ext>
                </a:extLst>
              </a:tr>
              <a:tr h="74222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Юго-западное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910930"/>
                  </a:ext>
                </a:extLst>
              </a:tr>
              <a:tr h="8907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Безенчукский</a:t>
                      </a: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</a:rPr>
                        <a:t> аграрный техникум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38.02.01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b="1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084419"/>
                  </a:ext>
                </a:extLst>
              </a:tr>
              <a:tr h="89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b="1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434452"/>
                  </a:ext>
                </a:extLst>
              </a:tr>
              <a:tr h="74222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Отрадненское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970627"/>
                  </a:ext>
                </a:extLst>
              </a:tr>
              <a:tr h="8907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Отрадненский</a:t>
                      </a:r>
                      <a:r>
                        <a:rPr lang="ru-RU" sz="1000" b="0" dirty="0" smtClean="0">
                          <a:solidFill>
                            <a:srgbClr val="002060"/>
                          </a:solidFill>
                          <a:effectLst/>
                        </a:rPr>
                        <a:t> нефтяной техникум</a:t>
                      </a:r>
                      <a:endParaRPr lang="ru-RU" sz="10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21.02.03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6897"/>
                  </a:ext>
                </a:extLst>
              </a:tr>
              <a:tr h="89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44.02.01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443352"/>
                  </a:ext>
                </a:extLst>
              </a:tr>
              <a:tr h="74222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Центральное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080603"/>
                  </a:ext>
                </a:extLst>
              </a:tr>
              <a:tr h="8907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rgbClr val="002060"/>
                          </a:solidFill>
                          <a:effectLst/>
                        </a:rPr>
                        <a:t>Жигулевский государственный колледж</a:t>
                      </a:r>
                      <a:endParaRPr lang="ru-RU" sz="10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18.02.04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373577"/>
                  </a:ext>
                </a:extLst>
              </a:tr>
              <a:tr h="89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09.02.07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280785"/>
                  </a:ext>
                </a:extLst>
              </a:tr>
              <a:tr h="74222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Кинельское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845069"/>
                  </a:ext>
                </a:extLst>
              </a:tr>
              <a:tr h="8907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Кинельский</a:t>
                      </a:r>
                      <a:r>
                        <a:rPr lang="ru-RU" sz="1000" b="0" dirty="0" smtClean="0">
                          <a:solidFill>
                            <a:srgbClr val="002060"/>
                          </a:solidFill>
                          <a:effectLst/>
                        </a:rPr>
                        <a:t> государственный техникум</a:t>
                      </a:r>
                      <a:endParaRPr lang="ru-RU" sz="10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35.02.07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942777"/>
                  </a:ext>
                </a:extLst>
              </a:tr>
              <a:tr h="89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44.02.01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215" marR="31215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293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06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19" name="Прямоугольник 18"/>
          <p:cNvSpPr/>
          <p:nvPr/>
        </p:nvSpPr>
        <p:spPr>
          <a:xfrm>
            <a:off x="249208" y="108548"/>
            <a:ext cx="101640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Результаты мониторинга. Блок 1</a:t>
            </a:r>
            <a:endParaRPr lang="ru-RU" sz="3200" b="1" dirty="0">
              <a:solidFill>
                <a:srgbClr val="B20A82"/>
              </a:solidFill>
              <a:latin typeface="+mj-lt"/>
            </a:endParaRP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11321934" y="6209605"/>
            <a:ext cx="778163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7</a:t>
            </a:r>
            <a:endParaRPr lang="ru-RU" sz="3600" b="1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53432"/>
              </p:ext>
            </p:extLst>
          </p:nvPr>
        </p:nvGraphicFramePr>
        <p:xfrm>
          <a:off x="3791271" y="645667"/>
          <a:ext cx="7412250" cy="5995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5918">
                  <a:extLst>
                    <a:ext uri="{9D8B030D-6E8A-4147-A177-3AD203B41FA5}">
                      <a16:colId xmlns:a16="http://schemas.microsoft.com/office/drawing/2014/main" val="3727424279"/>
                    </a:ext>
                  </a:extLst>
                </a:gridCol>
                <a:gridCol w="3815255">
                  <a:extLst>
                    <a:ext uri="{9D8B030D-6E8A-4147-A177-3AD203B41FA5}">
                      <a16:colId xmlns:a16="http://schemas.microsoft.com/office/drawing/2014/main" val="3368812381"/>
                    </a:ext>
                  </a:extLst>
                </a:gridCol>
                <a:gridCol w="1911077">
                  <a:extLst>
                    <a:ext uri="{9D8B030D-6E8A-4147-A177-3AD203B41FA5}">
                      <a16:colId xmlns:a16="http://schemas.microsoft.com/office/drawing/2014/main" val="1158185538"/>
                    </a:ext>
                  </a:extLst>
                </a:gridCol>
              </a:tblGrid>
              <a:tr h="48773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Код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специальности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</a:t>
                      </a:r>
                      <a:endParaRPr lang="ru-RU" sz="1400" b="1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ПОО</a:t>
                      </a:r>
                      <a:endParaRPr lang="ru-RU" sz="14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</a:t>
                      </a:r>
                      <a:endParaRPr lang="ru-RU" sz="1400" b="1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ТУ </a:t>
                      </a:r>
                      <a:r>
                        <a:rPr lang="ru-RU" sz="1400" b="1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МОиН</a:t>
                      </a:r>
                      <a:endParaRPr lang="ru-RU" sz="14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018734"/>
                  </a:ext>
                </a:extLst>
              </a:tr>
              <a:tr h="268227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38.02.01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ГБПОУ СО «</a:t>
                      </a:r>
                      <a:r>
                        <a:rPr lang="ru-RU" sz="12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Безенчукский</a:t>
                      </a: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аграрный техникум»</a:t>
                      </a:r>
                      <a:endParaRPr lang="ru-RU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ru-RU" sz="14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Юго-Западное</a:t>
                      </a:r>
                      <a:endParaRPr lang="ru-RU" sz="14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72687"/>
                  </a:ext>
                </a:extLst>
              </a:tr>
              <a:tr h="25830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08.02.01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598857"/>
                  </a:ext>
                </a:extLst>
              </a:tr>
              <a:tr h="31323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09.02.07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ГАПОУ  СО  </a:t>
                      </a: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«Жигулевский государственный колледж»</a:t>
                      </a:r>
                      <a:endParaRPr lang="ru-RU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Центральное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38812"/>
                  </a:ext>
                </a:extLst>
              </a:tr>
              <a:tr h="166406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18.02.04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2457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0628569"/>
                  </a:ext>
                </a:extLst>
              </a:tr>
              <a:tr h="2583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ru-RU" sz="14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15.02.14</a:t>
                      </a:r>
                      <a:endParaRPr lang="ru-RU" sz="14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ГБПОУ «Самарский машиностроительный колледж»</a:t>
                      </a:r>
                      <a:endParaRPr lang="ru-RU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Самарское</a:t>
                      </a:r>
                      <a:endParaRPr lang="ru-RU" sz="14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30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23.02.05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2457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795898"/>
                  </a:ext>
                </a:extLst>
              </a:tr>
              <a:tr h="19181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38.02.04</a:t>
                      </a: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ГБПОУ </a:t>
                      </a:r>
                      <a:r>
                        <a:rPr lang="ru-RU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Технологический</a:t>
                      </a:r>
                      <a:r>
                        <a:rPr lang="ru-RU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колледж</a:t>
                      </a: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им. Н.Д.Кузнецова»</a:t>
                      </a: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094011"/>
                  </a:ext>
                </a:extLst>
              </a:tr>
              <a:tr h="250226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15.02.12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629164"/>
                  </a:ext>
                </a:extLst>
              </a:tr>
              <a:tr h="51662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08.02.01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ГБПОУ «Октябрьский техникум строительных и сервисных технологий им. В.Г. Кубасова»</a:t>
                      </a: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Западное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181589"/>
                  </a:ext>
                </a:extLst>
              </a:tr>
              <a:tr h="25830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23.02.07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ГАПОУ СО «</a:t>
                      </a: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Тольяттинский</a:t>
                      </a:r>
                      <a:r>
                        <a:rPr lang="ru-RU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машиностроительный колледж</a:t>
                      </a: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Тольяттинское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797237"/>
                  </a:ext>
                </a:extLst>
              </a:tr>
              <a:tr h="25830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15.02.08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069472"/>
                  </a:ext>
                </a:extLst>
              </a:tr>
              <a:tr h="25830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08.02.01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ГБПОУ СО «</a:t>
                      </a: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Тольяттинский</a:t>
                      </a:r>
                      <a:r>
                        <a:rPr lang="ru-RU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политехнический колледж</a:t>
                      </a: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164274"/>
                  </a:ext>
                </a:extLst>
              </a:tr>
              <a:tr h="25830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19.02.10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482688"/>
                  </a:ext>
                </a:extLst>
              </a:tr>
              <a:tr h="31783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21.02.03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ГБПОУ </a:t>
                      </a:r>
                      <a:r>
                        <a:rPr lang="ru-RU" sz="11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1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Отрадненский</a:t>
                      </a:r>
                      <a:r>
                        <a:rPr lang="ru-RU" sz="11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нефтяной техникум»</a:t>
                      </a:r>
                      <a:endParaRPr lang="ru-RU" sz="11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Отрадненское</a:t>
                      </a: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69415"/>
                  </a:ext>
                </a:extLst>
              </a:tr>
              <a:tr h="31783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44.02.01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2457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3034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35.02.07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ГБПОУ СО «</a:t>
                      </a:r>
                      <a:r>
                        <a:rPr lang="ru-RU" sz="11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Кинельский</a:t>
                      </a:r>
                      <a:r>
                        <a:rPr lang="ru-RU" sz="11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государственный техникум</a:t>
                      </a:r>
                      <a:r>
                        <a:rPr lang="ru-RU" sz="11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1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Кинельское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197704"/>
                  </a:ext>
                </a:extLst>
              </a:tr>
              <a:tr h="333034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44.02.01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2457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830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35.02.07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ГБПОУ СО «</a:t>
                      </a:r>
                      <a:r>
                        <a:rPr lang="ru-RU" sz="1100" b="1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Усольский</a:t>
                      </a:r>
                      <a:r>
                        <a:rPr lang="ru-RU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сельскохозяйственный техникум»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ru-RU" sz="14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Западное</a:t>
                      </a:r>
                      <a:endParaRPr lang="ru-RU" sz="14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763087"/>
                  </a:ext>
                </a:extLst>
              </a:tr>
              <a:tr h="25830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36.02.01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2457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69896" y="918344"/>
            <a:ext cx="2891919" cy="1815882"/>
          </a:xfrm>
          <a:prstGeom prst="rect">
            <a:avLst/>
          </a:prstGeom>
          <a:noFill/>
          <a:ln>
            <a:solidFill>
              <a:schemeClr val="tx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Блок 1. </a:t>
            </a:r>
          </a:p>
          <a:p>
            <a:endParaRPr lang="ru-RU" sz="16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Показатель 1.1. Соответствие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общей структуры и оформления УП требованиям ФГОС СПО и 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примерной ООП</a:t>
            </a:r>
            <a:endParaRPr lang="ru-RU" sz="1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8854" y="4787552"/>
            <a:ext cx="346135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</a:rPr>
              <a:t>ЛНА не актуализированы в соответствии с Приказом Министерства науки и высшего образования РФ и Министерства просвещения РФ №885/390 от 5 августа 2020 г. </a:t>
            </a:r>
            <a:endParaRPr lang="ru-RU" sz="1400" dirty="0" smtClean="0">
              <a:solidFill>
                <a:srgbClr val="002060"/>
              </a:solidFill>
            </a:endParaRPr>
          </a:p>
          <a:p>
            <a:r>
              <a:rPr lang="ru-RU" sz="1400" dirty="0" smtClean="0">
                <a:solidFill>
                  <a:srgbClr val="002060"/>
                </a:solidFill>
              </a:rPr>
              <a:t>«</a:t>
            </a:r>
            <a:r>
              <a:rPr lang="ru-RU" sz="1400" dirty="0">
                <a:solidFill>
                  <a:srgbClr val="002060"/>
                </a:solidFill>
              </a:rPr>
              <a:t>О практической подготовке обучающихся»</a:t>
            </a:r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3546786" y="4832718"/>
            <a:ext cx="547539" cy="1753458"/>
          </a:xfrm>
          <a:prstGeom prst="leftBrace">
            <a:avLst>
              <a:gd name="adj1" fmla="val 38333"/>
              <a:gd name="adj2" fmla="val 49222"/>
            </a:avLst>
          </a:prstGeom>
          <a:ln w="28575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49208" y="3028950"/>
            <a:ext cx="28341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rgbClr val="002060"/>
                </a:solidFill>
              </a:rPr>
              <a:t>Положения о практической подготовке обучающихся ГБПОУ </a:t>
            </a:r>
            <a:r>
              <a:rPr lang="ru-RU" sz="1400" dirty="0" smtClean="0">
                <a:solidFill>
                  <a:srgbClr val="002060"/>
                </a:solidFill>
              </a:rPr>
              <a:t>«БАТ» </a:t>
            </a:r>
            <a:r>
              <a:rPr lang="ru-RU" sz="1400" dirty="0">
                <a:solidFill>
                  <a:srgbClr val="002060"/>
                </a:solidFill>
              </a:rPr>
              <a:t>и ГБПОУ СО «ТПК» могут быть использованы в качестве примера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3083308" y="1473958"/>
            <a:ext cx="2334853" cy="2251881"/>
          </a:xfrm>
          <a:prstGeom prst="straightConnector1">
            <a:avLst/>
          </a:prstGeom>
          <a:ln w="38100">
            <a:solidFill>
              <a:srgbClr val="00B05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083308" y="3725839"/>
            <a:ext cx="2334853" cy="872712"/>
          </a:xfrm>
          <a:prstGeom prst="straightConnector1">
            <a:avLst/>
          </a:prstGeom>
          <a:ln w="38100">
            <a:solidFill>
              <a:srgbClr val="00B05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511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19" name="Прямоугольник 18"/>
          <p:cNvSpPr/>
          <p:nvPr/>
        </p:nvSpPr>
        <p:spPr>
          <a:xfrm>
            <a:off x="30000" y="217732"/>
            <a:ext cx="1213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Результаты мониторинга  </a:t>
            </a:r>
            <a:r>
              <a:rPr lang="ru-RU" sz="2000" b="1" dirty="0" smtClean="0">
                <a:solidFill>
                  <a:srgbClr val="B20A82"/>
                </a:solidFill>
                <a:latin typeface="+mj-lt"/>
              </a:rPr>
              <a:t>Блок 2. Требования к условиям реализации ППССЗ</a:t>
            </a: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11321934" y="6209605"/>
            <a:ext cx="778163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8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979082"/>
              </p:ext>
            </p:extLst>
          </p:nvPr>
        </p:nvGraphicFramePr>
        <p:xfrm>
          <a:off x="42295" y="797839"/>
          <a:ext cx="12107409" cy="5980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1483">
                  <a:extLst>
                    <a:ext uri="{9D8B030D-6E8A-4147-A177-3AD203B41FA5}">
                      <a16:colId xmlns:a16="http://schemas.microsoft.com/office/drawing/2014/main" val="3528711005"/>
                    </a:ext>
                  </a:extLst>
                </a:gridCol>
                <a:gridCol w="679044">
                  <a:extLst>
                    <a:ext uri="{9D8B030D-6E8A-4147-A177-3AD203B41FA5}">
                      <a16:colId xmlns:a16="http://schemas.microsoft.com/office/drawing/2014/main" val="3276251221"/>
                    </a:ext>
                  </a:extLst>
                </a:gridCol>
                <a:gridCol w="1669205">
                  <a:extLst>
                    <a:ext uri="{9D8B030D-6E8A-4147-A177-3AD203B41FA5}">
                      <a16:colId xmlns:a16="http://schemas.microsoft.com/office/drawing/2014/main" val="3285375882"/>
                    </a:ext>
                  </a:extLst>
                </a:gridCol>
                <a:gridCol w="2017777">
                  <a:extLst>
                    <a:ext uri="{9D8B030D-6E8A-4147-A177-3AD203B41FA5}">
                      <a16:colId xmlns:a16="http://schemas.microsoft.com/office/drawing/2014/main" val="3420981611"/>
                    </a:ext>
                  </a:extLst>
                </a:gridCol>
                <a:gridCol w="2162096">
                  <a:extLst>
                    <a:ext uri="{9D8B030D-6E8A-4147-A177-3AD203B41FA5}">
                      <a16:colId xmlns:a16="http://schemas.microsoft.com/office/drawing/2014/main" val="717201974"/>
                    </a:ext>
                  </a:extLst>
                </a:gridCol>
                <a:gridCol w="1724320">
                  <a:extLst>
                    <a:ext uri="{9D8B030D-6E8A-4147-A177-3AD203B41FA5}">
                      <a16:colId xmlns:a16="http://schemas.microsoft.com/office/drawing/2014/main" val="2252106380"/>
                    </a:ext>
                  </a:extLst>
                </a:gridCol>
                <a:gridCol w="793484">
                  <a:extLst>
                    <a:ext uri="{9D8B030D-6E8A-4147-A177-3AD203B41FA5}">
                      <a16:colId xmlns:a16="http://schemas.microsoft.com/office/drawing/2014/main" val="2213231931"/>
                    </a:ext>
                  </a:extLst>
                </a:gridCol>
              </a:tblGrid>
              <a:tr h="137575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Наименование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ПОО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Код ППССЗ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Показатель 2.1 п.5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Показатель 2.1 п.6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Показатель 2.1 п.7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</a:rPr>
                        <a:t>Показатель 2.1 п.8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Итоговая 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оценка по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показателю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</a:rPr>
                        <a:t>2.1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ПОО/ЦПО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462858"/>
                  </a:ext>
                </a:extLst>
              </a:tr>
              <a:tr h="935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ПДП запланирована после освоения учебной практики и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производственной </a:t>
                      </a: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практики 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(по профилю специальности) непрерывно перед ГИА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2060"/>
                          </a:solidFill>
                          <a:effectLst/>
                        </a:rPr>
                        <a:t>ПДП проводится в организациях различных организационно-правовых форм собственности или подразделениях организаций, направление деятельности которых соответствует профилю получаемого образования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Оборудование организаций (подразделений) и оснащение рабочих мест ПДП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соответствует </a:t>
                      </a: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содержанию профессиональной деятельности и дает возможность обучающемуся выполнить ВКР в соответствии с заданием на ВКР и заданием на ПДП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Оценочная процедура по итогам прохождения ПДП проводится с учетом (или на основании) результатов, подтвержденных документами </a:t>
                      </a:r>
                      <a:r>
                        <a:rPr lang="ru-RU" sz="900" dirty="0" smtClean="0">
                          <a:solidFill>
                            <a:srgbClr val="002060"/>
                          </a:solidFill>
                          <a:effectLst/>
                        </a:rPr>
                        <a:t>соответствующих </a:t>
                      </a: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</a:rPr>
                        <a:t>организаций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975331"/>
                  </a:ext>
                </a:extLst>
              </a:tr>
              <a:tr h="68787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Самарское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2820165"/>
                  </a:ext>
                </a:extLst>
              </a:tr>
              <a:tr h="166688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Технологический колледж им. Н. Д. Кузнецова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8929" marR="2892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38.02.04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8929" marR="2892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613009"/>
                  </a:ext>
                </a:extLst>
              </a:tr>
              <a:tr h="82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15.02.12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96268"/>
                  </a:ext>
                </a:extLst>
              </a:tr>
              <a:tr h="8255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Самарский машиностроительный колледж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23.02.05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719036"/>
                  </a:ext>
                </a:extLst>
              </a:tr>
              <a:tr h="8255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15.02.14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469856"/>
                  </a:ext>
                </a:extLst>
              </a:tr>
              <a:tr h="68787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Западное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19883"/>
                  </a:ext>
                </a:extLst>
              </a:tr>
              <a:tr h="3610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ГБПОУ «Октябрьский техникум строительных и сервисных технологий им. В.Г. </a:t>
                      </a:r>
                      <a:r>
                        <a:rPr lang="ru-RU" sz="1000" dirty="0" err="1" smtClean="0">
                          <a:solidFill>
                            <a:srgbClr val="002060"/>
                          </a:solidFill>
                          <a:effectLst/>
                        </a:rPr>
                        <a:t>Кубасова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87486"/>
                  </a:ext>
                </a:extLst>
              </a:tr>
              <a:tr h="8255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solidFill>
                            <a:srgbClr val="002060"/>
                          </a:solidFill>
                          <a:effectLst/>
                        </a:rPr>
                        <a:t>Усольский</a:t>
                      </a: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сельскохозяйственный </a:t>
                      </a: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техникум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35.02.07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121887"/>
                  </a:ext>
                </a:extLst>
              </a:tr>
              <a:tr h="2201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36.02.01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252607"/>
                  </a:ext>
                </a:extLst>
              </a:tr>
              <a:tr h="68787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Тольяттинское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035908"/>
                  </a:ext>
                </a:extLst>
              </a:tr>
              <a:tr h="8255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Тольяттинский машиностроительный колледж</a:t>
                      </a: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23.02.07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031317"/>
                  </a:ext>
                </a:extLst>
              </a:tr>
              <a:tr h="181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15.02.08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234558"/>
                  </a:ext>
                </a:extLst>
              </a:tr>
              <a:tr h="71534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Тольяттинский политехнический колледж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298406"/>
                  </a:ext>
                </a:extLst>
              </a:tr>
              <a:tr h="82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19.02.10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192005"/>
                  </a:ext>
                </a:extLst>
              </a:tr>
              <a:tr h="68787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Юго-западное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411525"/>
                  </a:ext>
                </a:extLst>
              </a:tr>
              <a:tr h="8255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solidFill>
                            <a:srgbClr val="002060"/>
                          </a:solidFill>
                          <a:effectLst/>
                        </a:rPr>
                        <a:t>Безенчукский</a:t>
                      </a: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 аграрный техникум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38.02.01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209027"/>
                  </a:ext>
                </a:extLst>
              </a:tr>
              <a:tr h="82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08.02.01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913172"/>
                  </a:ext>
                </a:extLst>
              </a:tr>
              <a:tr h="68787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Отрадненское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718877"/>
                  </a:ext>
                </a:extLst>
              </a:tr>
              <a:tr h="8255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solidFill>
                            <a:srgbClr val="002060"/>
                          </a:solidFill>
                          <a:effectLst/>
                        </a:rPr>
                        <a:t>Отрадненский</a:t>
                      </a: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 нефтяной техникум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21.02.03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852649"/>
                  </a:ext>
                </a:extLst>
              </a:tr>
              <a:tr h="82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44.02.01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956426"/>
                  </a:ext>
                </a:extLst>
              </a:tr>
              <a:tr h="68787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Центральное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86921"/>
                  </a:ext>
                </a:extLst>
              </a:tr>
              <a:tr h="8255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Жигулевский государственный колледж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18.02.04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236519"/>
                  </a:ext>
                </a:extLst>
              </a:tr>
              <a:tr h="82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09.02.07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085428"/>
                  </a:ext>
                </a:extLst>
              </a:tr>
              <a:tr h="68787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Кинельское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</a:rPr>
                        <a:t> территориальное управление </a:t>
                      </a:r>
                      <a:r>
                        <a:rPr lang="ru-RU" sz="1000" dirty="0" err="1">
                          <a:solidFill>
                            <a:srgbClr val="002060"/>
                          </a:solidFill>
                          <a:effectLst/>
                        </a:rPr>
                        <a:t>МОиН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401789"/>
                  </a:ext>
                </a:extLst>
              </a:tr>
              <a:tr h="8255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solidFill>
                            <a:srgbClr val="002060"/>
                          </a:solidFill>
                          <a:effectLst/>
                        </a:rPr>
                        <a:t>Кинельский</a:t>
                      </a: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</a:rPr>
                        <a:t> государственный техникум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35.02.07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508012"/>
                  </a:ext>
                </a:extLst>
              </a:tr>
              <a:tr h="82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44.02.01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050">
                          <a:solidFill>
                            <a:srgbClr val="002060"/>
                          </a:solidFill>
                          <a:effectLst/>
                        </a:rPr>
                        <a:t>/1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r>
                        <a:rPr lang="en-US" sz="1050" dirty="0">
                          <a:solidFill>
                            <a:srgbClr val="002060"/>
                          </a:solidFill>
                          <a:effectLst/>
                        </a:rPr>
                        <a:t>/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29" marR="28929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942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160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00" y="27000"/>
            <a:ext cx="12132000" cy="680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20301641">
            <a:off x="9919240" y="-11204"/>
            <a:ext cx="2123329" cy="717806"/>
            <a:chOff x="5828711" y="459637"/>
            <a:chExt cx="2930143" cy="667419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6615261" y="552775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283125" y="519728"/>
              <a:ext cx="2143594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28711" y="459637"/>
              <a:ext cx="2143593" cy="574281"/>
            </a:xfrm>
            <a:prstGeom prst="line">
              <a:avLst/>
            </a:prstGeom>
            <a:noFill/>
            <a:ln w="19050" cap="flat" cmpd="sng" algn="ctr">
              <a:solidFill>
                <a:srgbClr val="B20A82"/>
              </a:solidFill>
              <a:prstDash val="solid"/>
              <a:miter lim="800000"/>
            </a:ln>
            <a:effectLst/>
          </p:spPr>
        </p:cxnSp>
      </p:grpSp>
      <p:sp>
        <p:nvSpPr>
          <p:cNvPr id="9" name="Блок-схема: сохраненные данные 8"/>
          <p:cNvSpPr/>
          <p:nvPr/>
        </p:nvSpPr>
        <p:spPr>
          <a:xfrm>
            <a:off x="11321934" y="6209605"/>
            <a:ext cx="778163" cy="540347"/>
          </a:xfrm>
          <a:prstGeom prst="flowChartOnlineStorag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9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144" y="210324"/>
            <a:ext cx="1213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B20A82"/>
                </a:solidFill>
                <a:latin typeface="+mj-lt"/>
              </a:rPr>
              <a:t>Результаты мониторинга  </a:t>
            </a:r>
            <a:r>
              <a:rPr lang="ru-RU" sz="2000" b="1" dirty="0" smtClean="0">
                <a:solidFill>
                  <a:srgbClr val="B20A82"/>
                </a:solidFill>
                <a:latin typeface="+mj-lt"/>
              </a:rPr>
              <a:t>Блок 2. Требования к условиям реализации ППССЗ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5442" y="955627"/>
            <a:ext cx="9713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Выявленные несоответствия по показателю 2.1, пункт 6: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6132" y="1494396"/>
            <a:ext cx="1164714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 smtClean="0">
                <a:solidFill>
                  <a:srgbClr val="002060"/>
                </a:solidFill>
              </a:rPr>
              <a:t>1) студенты </a:t>
            </a:r>
            <a:r>
              <a:rPr lang="ru-RU" sz="1700" dirty="0">
                <a:solidFill>
                  <a:srgbClr val="002060"/>
                </a:solidFill>
              </a:rPr>
              <a:t>направлены на ПДП в непрофильные организации</a:t>
            </a:r>
            <a:r>
              <a:rPr lang="ru-RU" sz="1700" dirty="0" smtClean="0">
                <a:solidFill>
                  <a:srgbClr val="002060"/>
                </a:solidFill>
              </a:rPr>
              <a:t>:</a:t>
            </a:r>
          </a:p>
          <a:p>
            <a:endParaRPr lang="ru-RU" sz="1700" dirty="0">
              <a:solidFill>
                <a:srgbClr val="002060"/>
              </a:solidFill>
            </a:endParaRPr>
          </a:p>
          <a:p>
            <a:r>
              <a:rPr lang="ru-RU" sz="1700" dirty="0" err="1" smtClean="0">
                <a:solidFill>
                  <a:srgbClr val="002060"/>
                </a:solidFill>
              </a:rPr>
              <a:t>Кинельский</a:t>
            </a:r>
            <a:r>
              <a:rPr lang="ru-RU" sz="1700" dirty="0" smtClean="0">
                <a:solidFill>
                  <a:srgbClr val="002060"/>
                </a:solidFill>
              </a:rPr>
              <a:t> </a:t>
            </a:r>
            <a:r>
              <a:rPr lang="ru-RU" sz="1700" dirty="0">
                <a:solidFill>
                  <a:srgbClr val="002060"/>
                </a:solidFill>
              </a:rPr>
              <a:t>государственный </a:t>
            </a:r>
            <a:r>
              <a:rPr lang="ru-RU" sz="1700" dirty="0" smtClean="0">
                <a:solidFill>
                  <a:srgbClr val="002060"/>
                </a:solidFill>
              </a:rPr>
              <a:t>техникум, специальность </a:t>
            </a:r>
            <a:r>
              <a:rPr lang="ru-RU" sz="1700" dirty="0">
                <a:solidFill>
                  <a:srgbClr val="002060"/>
                </a:solidFill>
              </a:rPr>
              <a:t>35.02.07 «Механизация сельского </a:t>
            </a:r>
            <a:r>
              <a:rPr lang="ru-RU" sz="1700" dirty="0" smtClean="0">
                <a:solidFill>
                  <a:srgbClr val="002060"/>
                </a:solidFill>
              </a:rPr>
              <a:t>хозяйства», базы практик: «сеть </a:t>
            </a:r>
            <a:r>
              <a:rPr lang="ru-RU" sz="1700" dirty="0">
                <a:solidFill>
                  <a:srgbClr val="002060"/>
                </a:solidFill>
              </a:rPr>
              <a:t>магазинов «Пятерочка», с. Георгиевка», «ФКУ ИК-13 УФСИН России по Самарской области, с. </a:t>
            </a:r>
            <a:r>
              <a:rPr lang="ru-RU" sz="1700" dirty="0" err="1">
                <a:solidFill>
                  <a:srgbClr val="002060"/>
                </a:solidFill>
              </a:rPr>
              <a:t>Спиридоновка</a:t>
            </a:r>
            <a:r>
              <a:rPr lang="ru-RU" sz="1700" dirty="0">
                <a:solidFill>
                  <a:srgbClr val="002060"/>
                </a:solidFill>
              </a:rPr>
              <a:t>», «ГБУЗ СО </a:t>
            </a:r>
            <a:r>
              <a:rPr lang="ru-RU" sz="1700" dirty="0" err="1">
                <a:solidFill>
                  <a:srgbClr val="002060"/>
                </a:solidFill>
              </a:rPr>
              <a:t>Кинельская</a:t>
            </a:r>
            <a:r>
              <a:rPr lang="ru-RU" sz="1700" dirty="0">
                <a:solidFill>
                  <a:srgbClr val="002060"/>
                </a:solidFill>
              </a:rPr>
              <a:t> ЦРБ, г. </a:t>
            </a:r>
            <a:r>
              <a:rPr lang="ru-RU" sz="1700" dirty="0" err="1">
                <a:solidFill>
                  <a:srgbClr val="002060"/>
                </a:solidFill>
              </a:rPr>
              <a:t>Кинель</a:t>
            </a:r>
            <a:r>
              <a:rPr lang="ru-RU" sz="1700" dirty="0">
                <a:solidFill>
                  <a:srgbClr val="002060"/>
                </a:solidFill>
              </a:rPr>
              <a:t>» </a:t>
            </a:r>
          </a:p>
          <a:p>
            <a:r>
              <a:rPr lang="ru-RU" sz="1700" dirty="0" smtClean="0">
                <a:solidFill>
                  <a:srgbClr val="002060"/>
                </a:solidFill>
              </a:rPr>
              <a:t>Приказ ГБПОУ «КГТ» №</a:t>
            </a:r>
            <a:r>
              <a:rPr lang="ru-RU" sz="1700" dirty="0">
                <a:solidFill>
                  <a:srgbClr val="002060"/>
                </a:solidFill>
              </a:rPr>
              <a:t>246 от 14.04.2022 г. «О направлении на преддипломную практику обучающихся» </a:t>
            </a:r>
            <a:r>
              <a:rPr lang="ru-RU" sz="1700" dirty="0" smtClean="0">
                <a:solidFill>
                  <a:srgbClr val="002060"/>
                </a:solidFill>
              </a:rPr>
              <a:t>по специальности </a:t>
            </a:r>
            <a:r>
              <a:rPr lang="ru-RU" sz="1700" dirty="0">
                <a:solidFill>
                  <a:srgbClr val="002060"/>
                </a:solidFill>
              </a:rPr>
              <a:t>35.02.07 «Механизация сельского хозяйства» </a:t>
            </a:r>
          </a:p>
          <a:p>
            <a:endParaRPr lang="ru-RU" sz="1700" dirty="0">
              <a:solidFill>
                <a:srgbClr val="002060"/>
              </a:solidFill>
            </a:endParaRPr>
          </a:p>
          <a:p>
            <a:r>
              <a:rPr lang="ru-RU" sz="1700" dirty="0">
                <a:solidFill>
                  <a:srgbClr val="002060"/>
                </a:solidFill>
              </a:rPr>
              <a:t>2) </a:t>
            </a:r>
            <a:r>
              <a:rPr lang="ru-RU" sz="1700" dirty="0" smtClean="0">
                <a:solidFill>
                  <a:srgbClr val="002060"/>
                </a:solidFill>
              </a:rPr>
              <a:t>студенты </a:t>
            </a:r>
            <a:r>
              <a:rPr lang="ru-RU" sz="1700" dirty="0">
                <a:solidFill>
                  <a:srgbClr val="002060"/>
                </a:solidFill>
              </a:rPr>
              <a:t>направлены на ПДП к индивидуальному предпринимателю (далее – ИП), что не соответствует </a:t>
            </a:r>
            <a:r>
              <a:rPr lang="ru-RU" sz="1700" dirty="0" smtClean="0">
                <a:solidFill>
                  <a:srgbClr val="002060"/>
                </a:solidFill>
              </a:rPr>
              <a:t>требованиям Письма </a:t>
            </a:r>
            <a:r>
              <a:rPr lang="ru-RU" sz="1700" dirty="0" err="1">
                <a:solidFill>
                  <a:srgbClr val="002060"/>
                </a:solidFill>
              </a:rPr>
              <a:t>Минобрнауки</a:t>
            </a:r>
            <a:r>
              <a:rPr lang="ru-RU" sz="1700" dirty="0">
                <a:solidFill>
                  <a:srgbClr val="002060"/>
                </a:solidFill>
              </a:rPr>
              <a:t> России от 30.10.2020 № МН-5/20730 «О направлении вопросов-ответов</a:t>
            </a:r>
            <a:r>
              <a:rPr lang="ru-RU" sz="1700" dirty="0" smtClean="0">
                <a:solidFill>
                  <a:srgbClr val="002060"/>
                </a:solidFill>
              </a:rPr>
              <a:t>»</a:t>
            </a:r>
          </a:p>
          <a:p>
            <a:endParaRPr lang="ru-RU" sz="17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rgbClr val="002060"/>
                </a:solidFill>
              </a:rPr>
              <a:t>Самарский </a:t>
            </a:r>
            <a:r>
              <a:rPr lang="ru-RU" sz="1700" dirty="0">
                <a:solidFill>
                  <a:srgbClr val="002060"/>
                </a:solidFill>
              </a:rPr>
              <a:t>машиностроительный </a:t>
            </a:r>
            <a:r>
              <a:rPr lang="ru-RU" sz="1700" dirty="0" smtClean="0">
                <a:solidFill>
                  <a:srgbClr val="002060"/>
                </a:solidFill>
              </a:rPr>
              <a:t>колледж, 23.02.05 </a:t>
            </a:r>
            <a:r>
              <a:rPr lang="ru-RU" sz="1700" dirty="0">
                <a:solidFill>
                  <a:srgbClr val="002060"/>
                </a:solidFill>
              </a:rPr>
              <a:t>«Эксплуатация транспортного оборудования и автоматики (по видам транспорта, за исключением водного)» - 13 чел. (приказ «О направлении на преддипломную практику» </a:t>
            </a:r>
            <a:r>
              <a:rPr lang="ru-RU" sz="1700" dirty="0" smtClean="0">
                <a:solidFill>
                  <a:srgbClr val="002060"/>
                </a:solidFill>
              </a:rPr>
              <a:t>№ 31-05 </a:t>
            </a:r>
            <a:r>
              <a:rPr lang="ru-RU" sz="1700" dirty="0">
                <a:solidFill>
                  <a:srgbClr val="002060"/>
                </a:solidFill>
              </a:rPr>
              <a:t>от 20.04.2022 г.);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err="1" smtClean="0">
                <a:solidFill>
                  <a:srgbClr val="002060"/>
                </a:solidFill>
              </a:rPr>
              <a:t>Кинельский</a:t>
            </a:r>
            <a:r>
              <a:rPr lang="ru-RU" sz="1700" dirty="0" smtClean="0">
                <a:solidFill>
                  <a:srgbClr val="002060"/>
                </a:solidFill>
              </a:rPr>
              <a:t> </a:t>
            </a:r>
            <a:r>
              <a:rPr lang="ru-RU" sz="1700" dirty="0">
                <a:solidFill>
                  <a:srgbClr val="002060"/>
                </a:solidFill>
              </a:rPr>
              <a:t>государственный </a:t>
            </a:r>
            <a:r>
              <a:rPr lang="ru-RU" sz="1700" dirty="0" smtClean="0">
                <a:solidFill>
                  <a:srgbClr val="002060"/>
                </a:solidFill>
              </a:rPr>
              <a:t>техникум, 35.02.07 </a:t>
            </a:r>
            <a:r>
              <a:rPr lang="ru-RU" sz="1700" dirty="0">
                <a:solidFill>
                  <a:srgbClr val="002060"/>
                </a:solidFill>
              </a:rPr>
              <a:t>«Механизация сельского хозяйства» - 4 чел. (приказ </a:t>
            </a:r>
            <a:r>
              <a:rPr lang="ru-RU" sz="1700" dirty="0" smtClean="0">
                <a:solidFill>
                  <a:srgbClr val="002060"/>
                </a:solidFill>
              </a:rPr>
              <a:t>№ 246 </a:t>
            </a:r>
            <a:r>
              <a:rPr lang="ru-RU" sz="1700" dirty="0">
                <a:solidFill>
                  <a:srgbClr val="002060"/>
                </a:solidFill>
              </a:rPr>
              <a:t>от 14.04.2022 г. «О направлении на преддипломную практику обучающихся»);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rgbClr val="002060"/>
                </a:solidFill>
              </a:rPr>
              <a:t>Технологический </a:t>
            </a:r>
            <a:r>
              <a:rPr lang="ru-RU" sz="1700" dirty="0">
                <a:solidFill>
                  <a:srgbClr val="002060"/>
                </a:solidFill>
              </a:rPr>
              <a:t>колледж им. Н. Д. </a:t>
            </a:r>
            <a:r>
              <a:rPr lang="ru-RU" sz="1700" dirty="0" smtClean="0">
                <a:solidFill>
                  <a:srgbClr val="002060"/>
                </a:solidFill>
              </a:rPr>
              <a:t>Кузнецова, 38.02.04 </a:t>
            </a:r>
            <a:r>
              <a:rPr lang="ru-RU" sz="1700" dirty="0">
                <a:solidFill>
                  <a:srgbClr val="002060"/>
                </a:solidFill>
              </a:rPr>
              <a:t>«Коммерция (по отраслям)» - 7 чел. (приказ </a:t>
            </a:r>
            <a:r>
              <a:rPr lang="ru-RU" sz="1700" dirty="0" smtClean="0">
                <a:solidFill>
                  <a:srgbClr val="002060"/>
                </a:solidFill>
              </a:rPr>
              <a:t>№ 209А </a:t>
            </a:r>
            <a:r>
              <a:rPr lang="ru-RU" sz="1700" dirty="0">
                <a:solidFill>
                  <a:srgbClr val="002060"/>
                </a:solidFill>
              </a:rPr>
              <a:t>от 15.04.2022 г. «О направлении обучающихся на преддипломную практику</a:t>
            </a:r>
            <a:r>
              <a:rPr lang="ru-RU" sz="1700" dirty="0" smtClean="0">
                <a:solidFill>
                  <a:srgbClr val="002060"/>
                </a:solidFill>
              </a:rPr>
              <a:t>»).</a:t>
            </a:r>
            <a:endParaRPr lang="ru-RU" sz="17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00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1463</TotalTime>
  <Words>4015</Words>
  <Application>Microsoft Office PowerPoint</Application>
  <PresentationFormat>Широкоэкранный</PresentationFormat>
  <Paragraphs>1034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Calibri</vt:lpstr>
      <vt:lpstr>Century Gothic</vt:lpstr>
      <vt:lpstr>Microsoft Sans Serif</vt:lpstr>
      <vt:lpstr>Times New Roman</vt:lpstr>
      <vt:lpstr>Wingdings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Yana</dc:creator>
  <cp:lastModifiedBy>Нисман Ольга Юрьевна</cp:lastModifiedBy>
  <cp:revision>88</cp:revision>
  <dcterms:created xsi:type="dcterms:W3CDTF">2022-07-12T14:03:32Z</dcterms:created>
  <dcterms:modified xsi:type="dcterms:W3CDTF">2022-08-04T13:19:26Z</dcterms:modified>
</cp:coreProperties>
</file>