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6" r:id="rId3"/>
    <p:sldId id="298" r:id="rId4"/>
    <p:sldId id="300" r:id="rId5"/>
    <p:sldId id="299" r:id="rId6"/>
    <p:sldId id="306" r:id="rId7"/>
    <p:sldId id="283" r:id="rId8"/>
    <p:sldId id="307" r:id="rId9"/>
    <p:sldId id="305" r:id="rId10"/>
    <p:sldId id="277" r:id="rId11"/>
    <p:sldId id="303" r:id="rId12"/>
    <p:sldId id="304" r:id="rId13"/>
    <p:sldId id="302" r:id="rId14"/>
    <p:sldId id="280" r:id="rId15"/>
  </p:sldIdLst>
  <p:sldSz cx="9144000" cy="6858000" type="screen4x3"/>
  <p:notesSz cx="9144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Arial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Arial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Arial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9" autoAdjust="0"/>
    <p:restoredTop sz="94660"/>
  </p:normalViewPr>
  <p:slideViewPr>
    <p:cSldViewPr>
      <p:cViewPr varScale="1">
        <p:scale>
          <a:sx n="70" d="100"/>
          <a:sy n="70" d="100"/>
        </p:scale>
        <p:origin x="144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ручной ввод 5"/>
          <p:cNvSpPr/>
          <p:nvPr userDrawn="1"/>
        </p:nvSpPr>
        <p:spPr bwMode="auto">
          <a:xfrm rot="10800000">
            <a:off x="3897079" y="1412776"/>
            <a:ext cx="5261699" cy="251054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DAA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Блок-схема: ручной ввод 5"/>
          <p:cNvSpPr/>
          <p:nvPr userDrawn="1"/>
        </p:nvSpPr>
        <p:spPr bwMode="auto">
          <a:xfrm>
            <a:off x="-18316" y="1988840"/>
            <a:ext cx="5886460" cy="309634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4E9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Рисунок 14"/>
          <p:cNvPicPr/>
          <p:nvPr userDrawn="1"/>
        </p:nvPicPr>
        <p:blipFill>
          <a:blip r:embed="rId2"/>
          <a:stretch/>
        </p:blipFill>
        <p:spPr bwMode="auto">
          <a:xfrm>
            <a:off x="179512" y="188640"/>
            <a:ext cx="19442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027A4-AFD1-4DA1-9C2F-E9B681FF948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22DE-DEE3-4E38-B43A-283E62EA880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319088"/>
            <a:ext cx="2057400" cy="600551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319088"/>
            <a:ext cx="6019800" cy="600551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F4053-E897-400A-A918-D84D0ACB772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bl" preserve="1" userDrawn="1">
  <p:cSld name="Заголовок и таблиц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547688" y="319088"/>
            <a:ext cx="7162800" cy="56356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аблица 2"/>
          <p:cNvSpPr>
            <a:spLocks noGrp="1"/>
          </p:cNvSpPr>
          <p:nvPr>
            <p:ph type="tbl" idx="1"/>
          </p:nvPr>
        </p:nvSpPr>
        <p:spPr bwMode="auto">
          <a:xfrm>
            <a:off x="457200" y="1076325"/>
            <a:ext cx="8229600" cy="5248275"/>
          </a:xfrm>
        </p:spPr>
        <p:txBody>
          <a:bodyPr/>
          <a:lstStyle/>
          <a:p>
            <a:pPr>
              <a:defRPr/>
            </a:pPr>
            <a:r>
              <a:rPr lang="ru-RU"/>
              <a:t>Вставка таблицы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E95B3-3C07-44C6-B12B-97D132D6F85E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143000" y="3602039"/>
            <a:ext cx="6858000" cy="1655762"/>
          </a:xfrm>
        </p:spPr>
        <p:txBody>
          <a:bodyPr/>
          <a:lstStyle>
            <a:lvl1pPr marL="0" indent="0" algn="ctr">
              <a:buNone/>
              <a:defRPr sz="2300"/>
            </a:lvl1pPr>
            <a:lvl2pPr marL="441960" indent="0" algn="ctr">
              <a:buNone/>
              <a:defRPr sz="1900"/>
            </a:lvl2pPr>
            <a:lvl3pPr marL="883920" indent="0" algn="ctr">
              <a:buNone/>
              <a:defRPr sz="1700"/>
            </a:lvl3pPr>
            <a:lvl4pPr marL="1325245" indent="0" algn="ctr">
              <a:buNone/>
              <a:defRPr sz="1500"/>
            </a:lvl4pPr>
            <a:lvl5pPr marL="1767205" indent="0" algn="ctr">
              <a:buNone/>
              <a:defRPr sz="1500"/>
            </a:lvl5pPr>
            <a:lvl6pPr marL="2209165" indent="0" algn="ctr">
              <a:buNone/>
              <a:defRPr sz="1500"/>
            </a:lvl6pPr>
            <a:lvl7pPr marL="2651125" indent="0" algn="ctr">
              <a:buNone/>
              <a:defRPr sz="1500"/>
            </a:lvl7pPr>
            <a:lvl8pPr marL="3093084" indent="0" algn="ctr">
              <a:buNone/>
              <a:defRPr sz="1500"/>
            </a:lvl8pPr>
            <a:lvl9pPr marL="3534410" indent="0" algn="ctr">
              <a:buNone/>
              <a:defRPr sz="15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37350124-D80E-46A9-A506-2866C0477F7E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>
            <a:cxnSpLocks/>
          </p:cNvCxnSpPr>
          <p:nvPr/>
        </p:nvCxnSpPr>
        <p:spPr bwMode="auto">
          <a:xfrm>
            <a:off x="842963" y="692696"/>
            <a:ext cx="805021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5"/>
          <p:cNvCxnSpPr>
            <a:cxnSpLocks/>
          </p:cNvCxnSpPr>
          <p:nvPr/>
        </p:nvCxnSpPr>
        <p:spPr bwMode="auto">
          <a:xfrm>
            <a:off x="250825" y="6524625"/>
            <a:ext cx="7818438" cy="269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>
          <a:xfrm>
            <a:off x="735806" y="44624"/>
            <a:ext cx="8264525" cy="615602"/>
          </a:xfrm>
        </p:spPr>
        <p:txBody>
          <a:bodyPr>
            <a:noAutofit/>
          </a:bodyPr>
          <a:lstStyle>
            <a:lvl1pPr algn="ctr"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AB3CA71-A3DB-4544-B494-D5F99B66F766}" type="slidenum">
              <a:rPr lang="ru-RU"/>
              <a:t>‹#›</a:t>
            </a:fld>
            <a:endParaRPr lang="ru-RU"/>
          </a:p>
        </p:txBody>
      </p:sp>
      <p:pic>
        <p:nvPicPr>
          <p:cNvPr id="11" name="Рисунок 11"/>
          <p:cNvPicPr/>
          <p:nvPr userDrawn="1"/>
        </p:nvPicPr>
        <p:blipFill>
          <a:blip r:embed="rId2"/>
          <a:stretch/>
        </p:blipFill>
        <p:spPr bwMode="auto">
          <a:xfrm>
            <a:off x="35496" y="121109"/>
            <a:ext cx="1080120" cy="40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ый треугольник 12"/>
          <p:cNvSpPr/>
          <p:nvPr userDrawn="1"/>
        </p:nvSpPr>
        <p:spPr bwMode="auto">
          <a:xfrm rot="16199999">
            <a:off x="8607502" y="6311549"/>
            <a:ext cx="302700" cy="755839"/>
          </a:xfrm>
          <a:prstGeom prst="rtTriangle">
            <a:avLst/>
          </a:prstGeom>
          <a:solidFill>
            <a:srgbClr val="009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3888" y="1709739"/>
            <a:ext cx="7886700" cy="2852737"/>
          </a:xfrm>
        </p:spPr>
        <p:txBody>
          <a:bodyPr anchor="b"/>
          <a:lstStyle>
            <a:lvl1pPr>
              <a:defRPr sz="5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/>
                </a:solidFill>
              </a:defRPr>
            </a:lvl1pPr>
            <a:lvl2pPr marL="441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3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252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672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091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6511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0930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5344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E853D453-C310-44DD-84BF-74EB91DC2C1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55FCF5F0-378C-4C7E-849A-5DC6F229EB6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9842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960" indent="0">
              <a:buNone/>
              <a:defRPr sz="1900" b="1"/>
            </a:lvl2pPr>
            <a:lvl3pPr marL="883920" indent="0">
              <a:buNone/>
              <a:defRPr sz="1700" b="1"/>
            </a:lvl3pPr>
            <a:lvl4pPr marL="1325245" indent="0">
              <a:buNone/>
              <a:defRPr sz="1500" b="1"/>
            </a:lvl4pPr>
            <a:lvl5pPr marL="1767205" indent="0">
              <a:buNone/>
              <a:defRPr sz="1500" b="1"/>
            </a:lvl5pPr>
            <a:lvl6pPr marL="2209165" indent="0">
              <a:buNone/>
              <a:defRPr sz="1500" b="1"/>
            </a:lvl6pPr>
            <a:lvl7pPr marL="2651125" indent="0">
              <a:buNone/>
              <a:defRPr sz="1500" b="1"/>
            </a:lvl7pPr>
            <a:lvl8pPr marL="3093084" indent="0">
              <a:buNone/>
              <a:defRPr sz="1500" b="1"/>
            </a:lvl8pPr>
            <a:lvl9pPr marL="3534410" indent="0">
              <a:buNone/>
              <a:defRPr sz="15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960" indent="0">
              <a:buNone/>
              <a:defRPr sz="1900" b="1"/>
            </a:lvl2pPr>
            <a:lvl3pPr marL="883920" indent="0">
              <a:buNone/>
              <a:defRPr sz="1700" b="1"/>
            </a:lvl3pPr>
            <a:lvl4pPr marL="1325245" indent="0">
              <a:buNone/>
              <a:defRPr sz="1500" b="1"/>
            </a:lvl4pPr>
            <a:lvl5pPr marL="1767205" indent="0">
              <a:buNone/>
              <a:defRPr sz="1500" b="1"/>
            </a:lvl5pPr>
            <a:lvl6pPr marL="2209165" indent="0">
              <a:buNone/>
              <a:defRPr sz="1500" b="1"/>
            </a:lvl6pPr>
            <a:lvl7pPr marL="2651125" indent="0">
              <a:buNone/>
              <a:defRPr sz="1500" b="1"/>
            </a:lvl7pPr>
            <a:lvl8pPr marL="3093084" indent="0">
              <a:buNone/>
              <a:defRPr sz="1500" b="1"/>
            </a:lvl8pPr>
            <a:lvl9pPr marL="3534410" indent="0">
              <a:buNone/>
              <a:defRPr sz="15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9151" y="2505074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FA0A3568-CEE3-4AF0-8B11-A79695FA05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CD3D2359-B928-4578-BB48-7C7A3DE484A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ручной ввод 5"/>
          <p:cNvSpPr/>
          <p:nvPr userDrawn="1"/>
        </p:nvSpPr>
        <p:spPr bwMode="auto">
          <a:xfrm rot="10800000">
            <a:off x="3918812" y="2348880"/>
            <a:ext cx="5261699" cy="216024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DAA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Блок-схема: ручной ввод 5"/>
          <p:cNvSpPr/>
          <p:nvPr userDrawn="1"/>
        </p:nvSpPr>
        <p:spPr bwMode="auto">
          <a:xfrm>
            <a:off x="-18316" y="2924944"/>
            <a:ext cx="5670435" cy="2664295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4E9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Рисунок 14"/>
          <p:cNvPicPr/>
          <p:nvPr userDrawn="1"/>
        </p:nvPicPr>
        <p:blipFill>
          <a:blip r:embed="rId2"/>
          <a:stretch/>
        </p:blipFill>
        <p:spPr bwMode="auto">
          <a:xfrm>
            <a:off x="179512" y="188640"/>
            <a:ext cx="19442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D969687D-DF59-4991-9EC1-F63BB8CE33D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3887391" y="987427"/>
            <a:ext cx="4629150" cy="48736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41960" indent="0">
              <a:buNone/>
              <a:defRPr sz="1400"/>
            </a:lvl2pPr>
            <a:lvl3pPr marL="883920" indent="0">
              <a:buNone/>
              <a:defRPr sz="1200"/>
            </a:lvl3pPr>
            <a:lvl4pPr marL="1325245" indent="0">
              <a:buNone/>
              <a:defRPr sz="1000"/>
            </a:lvl4pPr>
            <a:lvl5pPr marL="1767205" indent="0">
              <a:buNone/>
              <a:defRPr sz="1000"/>
            </a:lvl5pPr>
            <a:lvl6pPr marL="2209165" indent="0">
              <a:buNone/>
              <a:defRPr sz="1000"/>
            </a:lvl6pPr>
            <a:lvl7pPr marL="2651125" indent="0">
              <a:buNone/>
              <a:defRPr sz="1000"/>
            </a:lvl7pPr>
            <a:lvl8pPr marL="3093084" indent="0">
              <a:buNone/>
              <a:defRPr sz="1000"/>
            </a:lvl8pPr>
            <a:lvl9pPr marL="353441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9146DEB0-2257-4FA1-A65E-DBE769CDD73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3887391" y="987427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41960" indent="0">
              <a:buNone/>
              <a:defRPr sz="2700"/>
            </a:lvl2pPr>
            <a:lvl3pPr marL="883920" indent="0">
              <a:buNone/>
              <a:defRPr sz="2300"/>
            </a:lvl3pPr>
            <a:lvl4pPr marL="1325245" indent="0">
              <a:buNone/>
              <a:defRPr sz="1900"/>
            </a:lvl4pPr>
            <a:lvl5pPr marL="1767205" indent="0">
              <a:buNone/>
              <a:defRPr sz="1900"/>
            </a:lvl5pPr>
            <a:lvl6pPr marL="2209165" indent="0">
              <a:buNone/>
              <a:defRPr sz="1900"/>
            </a:lvl6pPr>
            <a:lvl7pPr marL="2651125" indent="0">
              <a:buNone/>
              <a:defRPr sz="1900"/>
            </a:lvl7pPr>
            <a:lvl8pPr marL="3093084" indent="0">
              <a:buNone/>
              <a:defRPr sz="1900"/>
            </a:lvl8pPr>
            <a:lvl9pPr marL="3534410" indent="0">
              <a:buNone/>
              <a:defRPr sz="1900"/>
            </a:lvl9pPr>
          </a:lstStyle>
          <a:p>
            <a:pPr lvl="0"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41960" indent="0">
              <a:buNone/>
              <a:defRPr sz="1400"/>
            </a:lvl2pPr>
            <a:lvl3pPr marL="883920" indent="0">
              <a:buNone/>
              <a:defRPr sz="1200"/>
            </a:lvl3pPr>
            <a:lvl4pPr marL="1325245" indent="0">
              <a:buNone/>
              <a:defRPr sz="1000"/>
            </a:lvl4pPr>
            <a:lvl5pPr marL="1767205" indent="0">
              <a:buNone/>
              <a:defRPr sz="1000"/>
            </a:lvl5pPr>
            <a:lvl6pPr marL="2209165" indent="0">
              <a:buNone/>
              <a:defRPr sz="1000"/>
            </a:lvl6pPr>
            <a:lvl7pPr marL="2651125" indent="0">
              <a:buNone/>
              <a:defRPr sz="1000"/>
            </a:lvl7pPr>
            <a:lvl8pPr marL="3093084" indent="0">
              <a:buNone/>
              <a:defRPr sz="1000"/>
            </a:lvl8pPr>
            <a:lvl9pPr marL="353441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812495FD-AE85-441E-9874-2D49396F2EB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.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0ED3DB99-5AA0-4D11-A628-B3FB50CFB26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. загол.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43675" y="365126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28650" y="365126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C1178829-7F5F-4CB7-A9F2-6E38ED8DBD7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115616" y="4437112"/>
            <a:ext cx="7162800" cy="563562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27772-AE56-460B-A39C-2DA69E5A0CC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352EB-4D59-4C6A-AE6A-C13D7149198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B0AA6-76BC-46E9-B5C6-3B9864BB052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52F01-ADE1-464D-A025-BEF0240FCEA9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77253-73A6-4902-9928-AE11F172C72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D63E9-50AF-410A-9C32-CC8E26829DF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5" descr="Light horizontal"/>
          <p:cNvSpPr>
            <a:spLocks noChangeArrowheads="1"/>
          </p:cNvSpPr>
          <p:nvPr/>
        </p:nvSpPr>
        <p:spPr bwMode="gray">
          <a:xfrm>
            <a:off x="0" y="0"/>
            <a:ext cx="468313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gray">
          <a:xfrm>
            <a:off x="468313" y="6410325"/>
            <a:ext cx="8424862" cy="0"/>
          </a:xfrm>
          <a:prstGeom prst="line">
            <a:avLst/>
          </a:prstGeom>
          <a:noFill/>
          <a:ln w="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547688" y="319088"/>
            <a:ext cx="7162800" cy="5635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/>
  <p:txStyles>
    <p:titleStyle>
      <a:lvl1pPr algn="ctr">
        <a:spcBef>
          <a:spcPts val="0"/>
        </a:spcBef>
        <a:spcAft>
          <a:spcPts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2pPr>
      <a:lvl3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3pPr>
      <a:lvl4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4pPr>
      <a:lvl5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5pPr>
      <a:lvl6pPr marL="4572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6pPr>
      <a:lvl7pPr marL="9144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7pPr>
      <a:lvl8pPr marL="13716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8pPr>
      <a:lvl9pPr marL="18288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lr>
          <a:schemeClr val="hlink"/>
        </a:buClr>
        <a:buFont typeface="Wingdings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lr>
          <a:schemeClr val="accent1"/>
        </a:buClr>
        <a:buFont typeface="Wingdings"/>
        <a:buChar char="§"/>
        <a:defRPr sz="2800">
          <a:solidFill>
            <a:schemeClr val="tx1"/>
          </a:solidFill>
          <a:latin typeface="Arial"/>
        </a:defRPr>
      </a:lvl2pPr>
      <a:lvl3pPr marL="1143000" indent="-228600" algn="l">
        <a:spcBef>
          <a:spcPts val="0"/>
        </a:spcBef>
        <a:spcAft>
          <a:spcPts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Arial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>
            <a:lvl1pPr>
              <a:buFont typeface="Arial"/>
              <a:buChar char="•"/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>
            <a:lvl1pPr algn="ctr">
              <a:buFont typeface="Arial"/>
              <a:buChar char="•"/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>
            <a:lvl1pPr algn="r" defTabSz="912813">
              <a:buFont typeface="Arial"/>
              <a:buChar char="•"/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fld id="{04A16C0A-18F2-465A-86BB-732E005F1B80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+mj-lt"/>
          <a:ea typeface="+mj-ea"/>
          <a:cs typeface="+mj-cs"/>
        </a:defRPr>
      </a:lvl1pPr>
      <a:lvl2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2pPr>
      <a:lvl3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3pPr>
      <a:lvl4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4pPr>
      <a:lvl5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5pPr>
      <a:lvl6pPr marL="4572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6pPr>
      <a:lvl7pPr marL="9144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7pPr>
      <a:lvl8pPr marL="13716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8pPr>
      <a:lvl9pPr marL="18288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9pPr>
    </p:titleStyle>
    <p:bodyStyle>
      <a:lvl1pPr marL="220663" indent="-220663" algn="l" defTabSz="882650">
        <a:lnSpc>
          <a:spcPct val="90000"/>
        </a:lnSpc>
        <a:spcBef>
          <a:spcPts val="963"/>
        </a:spcBef>
        <a:spcAft>
          <a:spcPts val="0"/>
        </a:spcAft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663575" indent="-222250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2250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3pPr>
      <a:lvl4pPr marL="1546225" indent="-220663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87550" indent="-220663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430145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72105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13430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755390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4196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88392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32524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76720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20916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65112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093084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53441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724128" y="6309320"/>
            <a:ext cx="3168180" cy="381000"/>
          </a:xfrm>
        </p:spPr>
        <p:txBody>
          <a:bodyPr/>
          <a:lstStyle/>
          <a:p>
            <a:pPr marL="0" indent="0" algn="r">
              <a:buNone/>
              <a:defRPr/>
            </a:pPr>
            <a:r>
              <a:rPr lang="ru-RU" sz="2400" b="1" dirty="0">
                <a:latin typeface="Arial"/>
                <a:cs typeface="Arial"/>
              </a:rPr>
              <a:t>16 </a:t>
            </a:r>
            <a:r>
              <a:rPr lang="ru-RU" sz="2400" b="1" dirty="0" smtClean="0">
                <a:latin typeface="Arial"/>
                <a:cs typeface="Arial"/>
              </a:rPr>
              <a:t>декабря 2021 г.</a:t>
            </a:r>
            <a:endParaRPr sz="2400" b="1" dirty="0">
              <a:latin typeface="Arial"/>
              <a:cs typeface="Arial"/>
            </a:endParaRPr>
          </a:p>
        </p:txBody>
      </p:sp>
      <p:sp>
        <p:nvSpPr>
          <p:cNvPr id="5" name="Заголовок 1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79512" y="2132039"/>
            <a:ext cx="4788024" cy="864913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"/>
              </a:rPr>
              <a:t>РИП «НАЗВАНИЕ ПРОЕКТА»</a:t>
            </a:r>
            <a:endParaRPr sz="2400" dirty="0"/>
          </a:p>
        </p:txBody>
      </p:sp>
      <p:sp>
        <p:nvSpPr>
          <p:cNvPr id="6" name="Заголовок 1"/>
          <p:cNvSpPr txBox="1">
            <a:spLocks noChangeArrowheads="1"/>
          </p:cNvSpPr>
          <p:nvPr/>
        </p:nvSpPr>
        <p:spPr bwMode="auto">
          <a:xfrm>
            <a:off x="179512" y="3356992"/>
            <a:ext cx="4788024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"/>
              </a:rPr>
              <a:t>НАЗВАНИЕ УЧРЕЖДЕНИЯ</a:t>
            </a:r>
            <a:endParaRPr lang="ru-RU" sz="2400" dirty="0"/>
          </a:p>
        </p:txBody>
      </p:sp>
      <p:sp>
        <p:nvSpPr>
          <p:cNvPr id="7" name="Заголовок 1"/>
          <p:cNvSpPr txBox="1">
            <a:spLocks noChangeArrowheads="1"/>
          </p:cNvSpPr>
          <p:nvPr/>
        </p:nvSpPr>
        <p:spPr bwMode="auto">
          <a:xfrm>
            <a:off x="5662718" y="1484784"/>
            <a:ext cx="3203848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"/>
              </a:rPr>
              <a:t>Ф.И.О. (полностью) и должность руководителя проекта</a:t>
            </a:r>
            <a:endParaRPr lang="ru-RU" sz="2400" dirty="0"/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 bwMode="auto">
          <a:xfrm>
            <a:off x="0" y="5229200"/>
            <a:ext cx="9577063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</a:t>
            </a:r>
            <a:endParaRPr lang="ru-RU" sz="4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</a:t>
            </a:r>
            <a:endParaRPr lang="ru-RU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530287" y="236751"/>
            <a:ext cx="8264525" cy="615602"/>
          </a:xfrm>
        </p:spPr>
        <p:txBody>
          <a:bodyPr/>
          <a:lstStyle/>
          <a:p>
            <a:pPr>
              <a:defRPr/>
            </a:pPr>
            <a:r>
              <a:rPr lang="ru-RU" sz="2000" dirty="0" smtClean="0"/>
              <a:t>Результаты работы РИП за период сентябрь – декабрь 2021</a:t>
            </a:r>
            <a:endParaRPr lang="ru-RU" sz="2000" dirty="0"/>
          </a:p>
        </p:txBody>
      </p:sp>
      <p:sp>
        <p:nvSpPr>
          <p:cNvPr id="34" name="Капля 33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 bwMode="auto">
          <a:xfrm>
            <a:off x="1026145" y="2564904"/>
            <a:ext cx="7272808" cy="615602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  <a:noAutofit/>
          </a:bodyPr>
          <a:lstStyle>
            <a:lvl1pPr algn="ctr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defRPr>
            </a:lvl1pPr>
            <a:lvl2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2pPr>
            <a:lvl3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3pPr>
            <a:lvl4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4pPr>
            <a:lvl5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5pPr>
            <a:lvl6pPr marL="4572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6pPr>
            <a:lvl7pPr marL="9144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7pPr>
            <a:lvl8pPr marL="13716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8pPr>
            <a:lvl9pPr marL="18288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9pPr>
          </a:lstStyle>
          <a:p>
            <a:pPr>
              <a:defRPr/>
            </a:pPr>
            <a:r>
              <a:rPr lang="ru-RU" sz="5400" dirty="0" smtClean="0"/>
              <a:t>Скриншот раздела </a:t>
            </a:r>
          </a:p>
          <a:p>
            <a:pPr>
              <a:defRPr/>
            </a:pPr>
            <a:r>
              <a:rPr lang="ru-RU" sz="5400" dirty="0" smtClean="0"/>
              <a:t>ЭМК проекта РИП</a:t>
            </a:r>
            <a:endParaRPr lang="ru-RU" sz="5400" dirty="0"/>
          </a:p>
        </p:txBody>
      </p:sp>
      <p:sp>
        <p:nvSpPr>
          <p:cNvPr id="5" name="Овал 4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8245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894284"/>
            <a:ext cx="8264525" cy="615602"/>
          </a:xfrm>
        </p:spPr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4" name="Заголовок 1"/>
          <p:cNvSpPr txBox="1">
            <a:spLocks noChangeArrowheads="1"/>
          </p:cNvSpPr>
          <p:nvPr/>
        </p:nvSpPr>
        <p:spPr bwMode="auto">
          <a:xfrm>
            <a:off x="539552" y="2367916"/>
            <a:ext cx="2016224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Перечень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ЛНА о работе РИП 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03848" y="980728"/>
            <a:ext cx="5644016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….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03847" y="1825425"/>
            <a:ext cx="5676903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работе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03847" y="2636912"/>
            <a:ext cx="5690034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03846" y="3465572"/>
            <a:ext cx="5686265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03846" y="4289955"/>
            <a:ext cx="5686266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530287" y="236751"/>
            <a:ext cx="8264525" cy="615602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  <a:noAutofit/>
          </a:bodyPr>
          <a:lstStyle>
            <a:lvl1pPr algn="ctr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defRPr>
            </a:lvl1pPr>
            <a:lvl2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2pPr>
            <a:lvl3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3pPr>
            <a:lvl4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4pPr>
            <a:lvl5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5pPr>
            <a:lvl6pPr marL="4572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6pPr>
            <a:lvl7pPr marL="9144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7pPr>
            <a:lvl8pPr marL="13716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8pPr>
            <a:lvl9pPr marL="18288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9pPr>
          </a:lstStyle>
          <a:p>
            <a:pPr>
              <a:defRPr/>
            </a:pPr>
            <a:r>
              <a:rPr lang="ru-RU" sz="2000" smtClean="0"/>
              <a:t>Результаты работы РИП за период сентябрь – декабрь 2021</a:t>
            </a:r>
            <a:endParaRPr lang="ru-RU" sz="2000" dirty="0"/>
          </a:p>
        </p:txBody>
      </p:sp>
      <p:sp>
        <p:nvSpPr>
          <p:cNvPr id="12" name="Овал 11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11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35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ChangeArrowheads="1"/>
          </p:cNvSpPr>
          <p:nvPr/>
        </p:nvSpPr>
        <p:spPr bwMode="auto">
          <a:xfrm>
            <a:off x="323528" y="908720"/>
            <a:ext cx="4608512" cy="1224136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"/>
              </a:rPr>
              <a:t>Краткая справка о проведенных за сентябрь – декабрь 2021 мероприятиях</a:t>
            </a:r>
          </a:p>
          <a:p>
            <a:pPr>
              <a:defRPr/>
            </a:pPr>
            <a:endParaRPr lang="ru-RU" sz="1400" b="1" dirty="0" smtClean="0">
              <a:solidFill>
                <a:srgbClr val="00B050"/>
              </a:solidFill>
              <a:latin typeface="Arial"/>
            </a:endParaRPr>
          </a:p>
          <a:p>
            <a:pPr>
              <a:defRPr/>
            </a:pPr>
            <a:r>
              <a:rPr lang="ru-RU" sz="1400" b="1" dirty="0" smtClean="0">
                <a:latin typeface="Arial"/>
              </a:rPr>
              <a:t>Названия, даты, участники, результаты </a:t>
            </a:r>
            <a:r>
              <a:rPr lang="ru-RU" sz="1400" b="1" dirty="0" smtClean="0">
                <a:latin typeface="Arial"/>
              </a:rPr>
              <a:t>–НЕСКОЛЬКО </a:t>
            </a:r>
            <a:r>
              <a:rPr lang="ru-RU" sz="1400" b="1" dirty="0" smtClean="0">
                <a:latin typeface="Arial"/>
              </a:rPr>
              <a:t>СЛАЙДОВ </a:t>
            </a:r>
            <a:r>
              <a:rPr lang="ru-RU" sz="1400" b="1" dirty="0" smtClean="0">
                <a:latin typeface="Arial"/>
              </a:rPr>
              <a:t>(в том числе с фотографиями)</a:t>
            </a:r>
            <a:r>
              <a:rPr lang="en-US" sz="1400" b="1" dirty="0" smtClean="0">
                <a:latin typeface="Arial"/>
              </a:rPr>
              <a:t> </a:t>
            </a:r>
            <a:endParaRPr lang="ru-RU" sz="1400" dirty="0"/>
          </a:p>
        </p:txBody>
      </p:sp>
      <p:sp>
        <p:nvSpPr>
          <p:cNvPr id="3" name="Овал 2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9600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23611" y="917431"/>
            <a:ext cx="4392488" cy="216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/>
              <a:buNone/>
              <a:defRPr/>
            </a:pPr>
            <a:endParaRPr lang="ru-RU" sz="3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AutoShape 2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62866" y="1863984"/>
            <a:ext cx="4292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ССЫЛКА в виде </a:t>
            </a:r>
            <a:r>
              <a:rPr lang="en-US" dirty="0" smtClean="0">
                <a:solidFill>
                  <a:srgbClr val="002060"/>
                </a:solidFill>
              </a:rPr>
              <a:t>QR</a:t>
            </a:r>
            <a:r>
              <a:rPr lang="ru-RU" dirty="0" smtClean="0">
                <a:solidFill>
                  <a:srgbClr val="002060"/>
                </a:solidFill>
              </a:rPr>
              <a:t>-кода на страницу сайта учреждения, где можно посмотреть материалы о работе РИП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qrcoder.ru/code/?https%3A%2F%2Fdo.asurso.ru%2Fcourse%2Fview.php%3Fid%3D40%23section-2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101358"/>
            <a:ext cx="3186550" cy="318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0375" y="2777399"/>
            <a:ext cx="452239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СПАСИБО </a:t>
            </a:r>
          </a:p>
          <a:p>
            <a:r>
              <a:rPr lang="ru-RU" sz="3600" b="1" dirty="0">
                <a:solidFill>
                  <a:schemeClr val="bg1"/>
                </a:solidFill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</a:rPr>
              <a:t>      ЗА ВНИМАНИЕ</a:t>
            </a:r>
            <a:endParaRPr lang="ru-RU" sz="3600" dirty="0"/>
          </a:p>
        </p:txBody>
      </p:sp>
      <p:sp>
        <p:nvSpPr>
          <p:cNvPr id="10" name="Овал 9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13</a:t>
            </a:r>
            <a:endParaRPr lang="ru-RU" sz="2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4" name="Заголовок 1"/>
          <p:cNvSpPr txBox="1">
            <a:spLocks noChangeArrowheads="1"/>
          </p:cNvSpPr>
          <p:nvPr/>
        </p:nvSpPr>
        <p:spPr bwMode="auto">
          <a:xfrm>
            <a:off x="107504" y="2636912"/>
            <a:ext cx="2952328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Актуальность проекта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43808" y="1233164"/>
            <a:ext cx="6012506" cy="367240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5170733"/>
            <a:ext cx="4849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Актуальность </a:t>
            </a:r>
            <a:r>
              <a:rPr lang="ru-RU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озвучить 2-3 </a:t>
            </a:r>
            <a:r>
              <a:rPr lang="ru-RU" sz="1400" b="1" dirty="0" smtClean="0">
                <a:solidFill>
                  <a:srgbClr val="FF0000"/>
                </a:solidFill>
              </a:rPr>
              <a:t>предложения к слайду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2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5857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4" name="Заголовок 1"/>
          <p:cNvSpPr txBox="1">
            <a:spLocks noChangeArrowheads="1"/>
          </p:cNvSpPr>
          <p:nvPr/>
        </p:nvSpPr>
        <p:spPr bwMode="auto">
          <a:xfrm>
            <a:off x="107504" y="2636912"/>
            <a:ext cx="2016224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ЦЕЛЬ 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ПРОЕКТА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23728" y="1233164"/>
            <a:ext cx="6732586" cy="367240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5661248"/>
            <a:ext cx="8374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ЦЕЛЬ ДОЛЖНА БЫТЬ СФОРМУЛИРОВАНА ЧЕТКО И СООТВЕТСТВОВАТЬ ТЕМЕ ПРОЕКТА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107504" y="594812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3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91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4" name="Заголовок 1"/>
          <p:cNvSpPr txBox="1">
            <a:spLocks noChangeArrowheads="1"/>
          </p:cNvSpPr>
          <p:nvPr/>
        </p:nvSpPr>
        <p:spPr bwMode="auto">
          <a:xfrm>
            <a:off x="107504" y="2636912"/>
            <a:ext cx="2016224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Задачи проекта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15278" y="980728"/>
            <a:ext cx="6732586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1956" y="5071369"/>
            <a:ext cx="81948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Выполнение перечисленных задач должно обеспечить достижение поставленной цели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8165" y="1825425"/>
            <a:ext cx="6732586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61295" y="2636912"/>
            <a:ext cx="6732586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57526" y="3437506"/>
            <a:ext cx="6732586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57526" y="4158348"/>
            <a:ext cx="6732586" cy="61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4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13965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4" name="Заголовок 1"/>
          <p:cNvSpPr txBox="1">
            <a:spLocks noChangeArrowheads="1"/>
          </p:cNvSpPr>
          <p:nvPr/>
        </p:nvSpPr>
        <p:spPr bwMode="auto">
          <a:xfrm>
            <a:off x="107504" y="2092702"/>
            <a:ext cx="3096344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Инновационность проекта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89449" y="1184536"/>
            <a:ext cx="5182208" cy="109087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Создаваемая и апробируемая модель наставничества не имеет аналогов в России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855" y="2848284"/>
            <a:ext cx="2627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Важный критерий оценки 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проекта </a:t>
            </a:r>
            <a:r>
              <a:rPr lang="ru-RU" sz="1400" b="1" dirty="0" smtClean="0">
                <a:solidFill>
                  <a:srgbClr val="FF0000"/>
                </a:solidFill>
              </a:rPr>
              <a:t>экспертами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57349" y="2401537"/>
            <a:ext cx="5182208" cy="89349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56562" y="3421160"/>
            <a:ext cx="5179350" cy="101957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688" y="4797152"/>
            <a:ext cx="58272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</a:t>
            </a:r>
            <a:r>
              <a:rPr lang="ru-RU" sz="1400" b="1" dirty="0" smtClean="0">
                <a:solidFill>
                  <a:srgbClr val="FF0000"/>
                </a:solidFill>
              </a:rPr>
              <a:t>Четк</a:t>
            </a:r>
            <a:r>
              <a:rPr lang="ru-RU" sz="1400" b="1" dirty="0" smtClean="0">
                <a:solidFill>
                  <a:srgbClr val="FF0000"/>
                </a:solidFill>
              </a:rPr>
              <a:t>о сформулируйте, в чем </a:t>
            </a:r>
            <a:r>
              <a:rPr lang="ru-RU" sz="1400" b="1" dirty="0" err="1" smtClean="0">
                <a:solidFill>
                  <a:srgbClr val="FF0000"/>
                </a:solidFill>
              </a:rPr>
              <a:t>инновационность</a:t>
            </a:r>
            <a:r>
              <a:rPr lang="ru-RU" sz="1400" b="1" dirty="0" smtClean="0">
                <a:solidFill>
                  <a:srgbClr val="FF0000"/>
                </a:solidFill>
              </a:rPr>
              <a:t> этого проекта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5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4491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249988" y="1321456"/>
            <a:ext cx="4104456" cy="3758915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Аудитория проекта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10" name="Капля 9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grpSp>
        <p:nvGrpSpPr>
          <p:cNvPr id="12" name="Group 26"/>
          <p:cNvGrpSpPr/>
          <p:nvPr/>
        </p:nvGrpSpPr>
        <p:grpSpPr bwMode="auto">
          <a:xfrm>
            <a:off x="1425513" y="1454753"/>
            <a:ext cx="1851859" cy="1666643"/>
            <a:chOff x="2961" y="1528"/>
            <a:chExt cx="1152" cy="1152"/>
          </a:xfrm>
        </p:grpSpPr>
        <p:sp>
          <p:nvSpPr>
            <p:cNvPr id="16" name="Oval 28"/>
            <p:cNvSpPr>
              <a:spLocks noChangeArrowheads="1"/>
            </p:cNvSpPr>
            <p:nvPr/>
          </p:nvSpPr>
          <p:spPr bwMode="gray">
            <a:xfrm>
              <a:off x="2961" y="1528"/>
              <a:ext cx="1152" cy="1152"/>
            </a:xfrm>
            <a:prstGeom prst="ellipse">
              <a:avLst/>
            </a:prstGeom>
            <a:gradFill>
              <a:gsLst>
                <a:gs pos="0">
                  <a:srgbClr val="99C25C"/>
                </a:gs>
                <a:gs pos="100000">
                  <a:srgbClr val="99C25C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Text Box 30"/>
            <p:cNvSpPr txBox="1">
              <a:spLocks noChangeArrowheads="1"/>
            </p:cNvSpPr>
            <p:nvPr/>
          </p:nvSpPr>
          <p:spPr bwMode="gray">
            <a:xfrm>
              <a:off x="3087" y="1859"/>
              <a:ext cx="899" cy="4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2000" b="1" i="0" u="none" strike="noStrike" cap="none" spc="0" dirty="0" smtClean="0">
                  <a:ln>
                    <a:noFill/>
                  </a:ln>
                  <a:solidFill>
                    <a:schemeClr val="bg1"/>
                  </a:solidFill>
                </a:rPr>
                <a:t>Студенты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2000" b="1" dirty="0" smtClean="0">
                  <a:solidFill>
                    <a:schemeClr val="bg1"/>
                  </a:solidFill>
                </a:rPr>
                <a:t>СПО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26"/>
          <p:cNvGrpSpPr/>
          <p:nvPr/>
        </p:nvGrpSpPr>
        <p:grpSpPr bwMode="auto">
          <a:xfrm>
            <a:off x="5592073" y="1454753"/>
            <a:ext cx="1851859" cy="1666643"/>
            <a:chOff x="2961" y="1528"/>
            <a:chExt cx="1152" cy="1152"/>
          </a:xfrm>
        </p:grpSpPr>
        <p:sp>
          <p:nvSpPr>
            <p:cNvPr id="19" name="Oval 28"/>
            <p:cNvSpPr>
              <a:spLocks noChangeArrowheads="1"/>
            </p:cNvSpPr>
            <p:nvPr/>
          </p:nvSpPr>
          <p:spPr bwMode="gray">
            <a:xfrm>
              <a:off x="2961" y="1528"/>
              <a:ext cx="1152" cy="1152"/>
            </a:xfrm>
            <a:prstGeom prst="ellipse">
              <a:avLst/>
            </a:prstGeom>
            <a:gradFill>
              <a:gsLst>
                <a:gs pos="0">
                  <a:srgbClr val="99C25C"/>
                </a:gs>
                <a:gs pos="100000">
                  <a:srgbClr val="99C25C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Text Box 30"/>
            <p:cNvSpPr txBox="1">
              <a:spLocks noChangeArrowheads="1"/>
            </p:cNvSpPr>
            <p:nvPr/>
          </p:nvSpPr>
          <p:spPr bwMode="gray">
            <a:xfrm>
              <a:off x="3023" y="1859"/>
              <a:ext cx="1024" cy="27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2000" b="1" i="0" u="none" strike="noStrike" cap="none" spc="0" dirty="0" smtClean="0">
                  <a:ln>
                    <a:noFill/>
                  </a:ln>
                  <a:solidFill>
                    <a:schemeClr val="bg1"/>
                  </a:solidFill>
                </a:rPr>
                <a:t>Школьники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6"/>
          <p:cNvGrpSpPr/>
          <p:nvPr/>
        </p:nvGrpSpPr>
        <p:grpSpPr bwMode="auto">
          <a:xfrm>
            <a:off x="1979715" y="4077072"/>
            <a:ext cx="1851860" cy="1666643"/>
            <a:chOff x="2961" y="1528"/>
            <a:chExt cx="1152" cy="1152"/>
          </a:xfrm>
        </p:grpSpPr>
        <p:sp>
          <p:nvSpPr>
            <p:cNvPr id="22" name="Oval 28"/>
            <p:cNvSpPr>
              <a:spLocks noChangeArrowheads="1"/>
            </p:cNvSpPr>
            <p:nvPr/>
          </p:nvSpPr>
          <p:spPr bwMode="gray">
            <a:xfrm>
              <a:off x="2961" y="1528"/>
              <a:ext cx="1152" cy="1152"/>
            </a:xfrm>
            <a:prstGeom prst="ellipse">
              <a:avLst/>
            </a:prstGeom>
            <a:gradFill>
              <a:gsLst>
                <a:gs pos="0">
                  <a:srgbClr val="99C25C"/>
                </a:gs>
                <a:gs pos="100000">
                  <a:srgbClr val="99C25C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Text Box 30"/>
            <p:cNvSpPr txBox="1">
              <a:spLocks noChangeArrowheads="1"/>
            </p:cNvSpPr>
            <p:nvPr/>
          </p:nvSpPr>
          <p:spPr bwMode="gray">
            <a:xfrm>
              <a:off x="3011" y="1739"/>
              <a:ext cx="1052" cy="70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2000" b="1" i="0" u="none" strike="noStrike" cap="none" spc="0" dirty="0" smtClean="0">
                  <a:ln>
                    <a:noFill/>
                  </a:ln>
                  <a:solidFill>
                    <a:schemeClr val="bg1"/>
                  </a:solidFill>
                </a:rPr>
                <a:t>Слушатели 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2000" b="1" i="0" u="none" strike="noStrike" cap="none" spc="0" dirty="0" smtClean="0">
                  <a:ln>
                    <a:noFill/>
                  </a:ln>
                  <a:solidFill>
                    <a:schemeClr val="bg1"/>
                  </a:solidFill>
                </a:rPr>
                <a:t>программ 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2000" b="1" i="0" u="none" strike="noStrike" cap="none" spc="0" dirty="0" smtClean="0">
                  <a:ln>
                    <a:noFill/>
                  </a:ln>
                  <a:solidFill>
                    <a:schemeClr val="bg1"/>
                  </a:solidFill>
                </a:rPr>
                <a:t>ДПО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6"/>
          <p:cNvGrpSpPr/>
          <p:nvPr/>
        </p:nvGrpSpPr>
        <p:grpSpPr bwMode="auto">
          <a:xfrm>
            <a:off x="4868068" y="4056817"/>
            <a:ext cx="1851860" cy="1666643"/>
            <a:chOff x="2961" y="1528"/>
            <a:chExt cx="1152" cy="1152"/>
          </a:xfrm>
        </p:grpSpPr>
        <p:sp>
          <p:nvSpPr>
            <p:cNvPr id="25" name="Oval 28"/>
            <p:cNvSpPr>
              <a:spLocks noChangeArrowheads="1"/>
            </p:cNvSpPr>
            <p:nvPr/>
          </p:nvSpPr>
          <p:spPr bwMode="gray">
            <a:xfrm>
              <a:off x="2961" y="1528"/>
              <a:ext cx="1152" cy="1152"/>
            </a:xfrm>
            <a:prstGeom prst="ellipse">
              <a:avLst/>
            </a:prstGeom>
            <a:gradFill>
              <a:gsLst>
                <a:gs pos="0">
                  <a:srgbClr val="99C25C"/>
                </a:gs>
                <a:gs pos="100000">
                  <a:srgbClr val="99C25C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Text Box 30"/>
            <p:cNvSpPr txBox="1">
              <a:spLocks noChangeArrowheads="1"/>
            </p:cNvSpPr>
            <p:nvPr/>
          </p:nvSpPr>
          <p:spPr bwMode="gray">
            <a:xfrm>
              <a:off x="3480" y="1739"/>
              <a:ext cx="115" cy="25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995334" y="907540"/>
            <a:ext cx="4613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</a:t>
            </a:r>
            <a:r>
              <a:rPr lang="ru-RU" sz="1400" b="1" dirty="0" smtClean="0">
                <a:solidFill>
                  <a:srgbClr val="FF0000"/>
                </a:solidFill>
              </a:rPr>
              <a:t>Укажите субъектов целевой аудитории проекта 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7" name="Овал 26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6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4229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888206" y="197024"/>
            <a:ext cx="8264525" cy="615602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  <a:noAutofit/>
          </a:bodyPr>
          <a:lstStyle>
            <a:lvl1pPr algn="ctr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defRPr>
            </a:lvl1pPr>
            <a:lvl2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2pPr>
            <a:lvl3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3pPr>
            <a:lvl4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4pPr>
            <a:lvl5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5pPr>
            <a:lvl6pPr marL="4572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6pPr>
            <a:lvl7pPr marL="9144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7pPr>
            <a:lvl8pPr marL="13716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8pPr>
            <a:lvl9pPr marL="18288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ru-RU" smtClean="0"/>
              <a:t>НАЗВАНИЕ ПРОЕКТА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2348880"/>
            <a:ext cx="45384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</a:t>
            </a:r>
            <a:r>
              <a:rPr lang="ru-RU" sz="1400" b="1" dirty="0" smtClean="0">
                <a:solidFill>
                  <a:srgbClr val="FF0000"/>
                </a:solidFill>
              </a:rPr>
              <a:t>Команда проекта (можно несколько фото)</a:t>
            </a:r>
          </a:p>
          <a:p>
            <a:endParaRPr lang="ru-RU" sz="1400" b="1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rgbClr val="FF0000"/>
                </a:solidFill>
              </a:rPr>
              <a:t>Рабочая группа – партнеры и соисполнители</a:t>
            </a:r>
          </a:p>
          <a:p>
            <a:pPr marL="285750" indent="-285750">
              <a:buFontTx/>
              <a:buChar char="-"/>
            </a:pP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6" name="Заголовок 1"/>
          <p:cNvSpPr txBox="1">
            <a:spLocks noChangeArrowheads="1"/>
          </p:cNvSpPr>
          <p:nvPr/>
        </p:nvSpPr>
        <p:spPr bwMode="auto">
          <a:xfrm>
            <a:off x="395536" y="980728"/>
            <a:ext cx="2016224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Команда проекта</a:t>
            </a:r>
          </a:p>
          <a:p>
            <a:pPr>
              <a:defRPr/>
            </a:pP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7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39308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4" name="Заголовок 1"/>
          <p:cNvSpPr txBox="1">
            <a:spLocks noChangeArrowheads="1"/>
          </p:cNvSpPr>
          <p:nvPr/>
        </p:nvSpPr>
        <p:spPr bwMode="auto">
          <a:xfrm>
            <a:off x="3164611" y="2546292"/>
            <a:ext cx="3096344" cy="864913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3200">
                <a:solidFill>
                  <a:schemeClr val="bg1"/>
                </a:solidFill>
                <a:latin typeface="Verdana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Система показателей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Arial"/>
              </a:rPr>
              <a:t>эффективности проекта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68068" y="1274051"/>
            <a:ext cx="3924275" cy="109087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выпускников СПО, освоивших дополнительную программу Педагог …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915" y="771436"/>
            <a:ext cx="8869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! Важный критерий оценки проекта измеримость и реалистичность показателей </a:t>
            </a:r>
            <a:r>
              <a:rPr lang="ru-RU" sz="1400" b="1" dirty="0" smtClean="0">
                <a:solidFill>
                  <a:srgbClr val="FF0000"/>
                </a:solidFill>
              </a:rPr>
              <a:t>эффективности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Внесите свои критерии и дайте небольшое пояснение в своем выступлении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0387" y="2549332"/>
            <a:ext cx="2857477" cy="101044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соглашений о сетевом взаимодействии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1819" y="1274051"/>
            <a:ext cx="3923928" cy="109087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сетевого взаимодействия в системе СПО на основе концепции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6640" y="3815603"/>
            <a:ext cx="2879256" cy="100231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соглашений о сетевом взаимодействии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43867" y="2559762"/>
            <a:ext cx="2857477" cy="100001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студентов, принявших участие в проекте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580112" y="3817907"/>
            <a:ext cx="2857477" cy="100001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студентов, принявших участие в проекте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64611" y="5029892"/>
            <a:ext cx="2879256" cy="100231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соглашений о сетевом взаимодействии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8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639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530287" y="236751"/>
            <a:ext cx="8264525" cy="615602"/>
          </a:xfrm>
        </p:spPr>
        <p:txBody>
          <a:bodyPr/>
          <a:lstStyle/>
          <a:p>
            <a:pPr>
              <a:defRPr/>
            </a:pPr>
            <a:r>
              <a:rPr lang="ru-RU" sz="2000" dirty="0" smtClean="0"/>
              <a:t>Результаты работы РИП за период сентябрь – декабрь 2021</a:t>
            </a:r>
            <a:endParaRPr lang="ru-RU" sz="2000" dirty="0"/>
          </a:p>
        </p:txBody>
      </p:sp>
      <p:sp>
        <p:nvSpPr>
          <p:cNvPr id="34" name="Капля 33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 bwMode="auto">
          <a:xfrm>
            <a:off x="1043608" y="2708920"/>
            <a:ext cx="7272808" cy="615602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  <a:noAutofit/>
          </a:bodyPr>
          <a:lstStyle>
            <a:lvl1pPr algn="ctr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defRPr>
            </a:lvl1pPr>
            <a:lvl2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2pPr>
            <a:lvl3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3pPr>
            <a:lvl4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4pPr>
            <a:lvl5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5pPr>
            <a:lvl6pPr marL="4572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6pPr>
            <a:lvl7pPr marL="9144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7pPr>
            <a:lvl8pPr marL="13716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8pPr>
            <a:lvl9pPr marL="18288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9pPr>
          </a:lstStyle>
          <a:p>
            <a:pPr>
              <a:defRPr/>
            </a:pP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Скриншот раздела </a:t>
            </a:r>
          </a:p>
          <a:p>
            <a:pPr>
              <a:defRPr/>
            </a:pPr>
            <a:endParaRPr lang="ru-RU" sz="4400" dirty="0" smtClean="0"/>
          </a:p>
          <a:p>
            <a:pPr>
              <a:defRPr/>
            </a:pPr>
            <a:r>
              <a:rPr lang="ru-RU" sz="4400" dirty="0" smtClean="0"/>
              <a:t>Региональная инновационная площадка</a:t>
            </a:r>
          </a:p>
          <a:p>
            <a:pPr>
              <a:defRPr/>
            </a:pPr>
            <a:r>
              <a:rPr lang="ru-RU" sz="4400" dirty="0" smtClean="0"/>
              <a:t>на сайте учреждения</a:t>
            </a:r>
            <a:endParaRPr lang="ru-RU" sz="4400" dirty="0"/>
          </a:p>
        </p:txBody>
      </p:sp>
      <p:sp>
        <p:nvSpPr>
          <p:cNvPr id="5" name="Овал 4"/>
          <p:cNvSpPr/>
          <p:nvPr/>
        </p:nvSpPr>
        <p:spPr bwMode="auto">
          <a:xfrm>
            <a:off x="179512" y="5887674"/>
            <a:ext cx="766174" cy="69790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9</a:t>
            </a:r>
            <a:endParaRPr lang="ru-RU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4l">
  <a:themeElements>
    <a:clrScheme name="134TGp_report_diagram 2">
      <a:dk1>
        <a:srgbClr val="23387D"/>
      </a:dk1>
      <a:lt1>
        <a:srgbClr val="FFFFFF"/>
      </a:lt1>
      <a:dk2>
        <a:srgbClr val="1A3D97"/>
      </a:dk2>
      <a:lt2>
        <a:srgbClr val="DDDDDD"/>
      </a:lt2>
      <a:accent1>
        <a:srgbClr val="4972BB"/>
      </a:accent1>
      <a:accent2>
        <a:srgbClr val="6A99D8"/>
      </a:accent2>
      <a:accent3>
        <a:srgbClr val="FFFFFF"/>
      </a:accent3>
      <a:accent4>
        <a:srgbClr val="1C2E6A"/>
      </a:accent4>
      <a:accent5>
        <a:srgbClr val="B1BCDA"/>
      </a:accent5>
      <a:accent6>
        <a:srgbClr val="5F8AC4"/>
      </a:accent6>
      <a:hlink>
        <a:srgbClr val="96B1E6"/>
      </a:hlink>
      <a:folHlink>
        <a:srgbClr val="99C25C"/>
      </a:folHlink>
    </a:clrScheme>
    <a:fontScheme name="134TGp_report_diagram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134TGp_report_diagram 1">
        <a:dk1>
          <a:srgbClr val="1D4940"/>
        </a:dk1>
        <a:lt1>
          <a:srgbClr val="FFFFFF"/>
        </a:lt1>
        <a:dk2>
          <a:srgbClr val="3F716F"/>
        </a:dk2>
        <a:lt2>
          <a:srgbClr val="DDDDDD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4TGp_report_diagram 2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6A99D8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5F8AC4"/>
        </a:accent6>
        <a:hlink>
          <a:srgbClr val="96B1E6"/>
        </a:hlink>
        <a:folHlink>
          <a:srgbClr val="99C2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4TGp_report_diagram 3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6E51A7"/>
        </a:accent1>
        <a:accent2>
          <a:srgbClr val="8C8EE0"/>
        </a:accent2>
        <a:accent3>
          <a:srgbClr val="FFFFFF"/>
        </a:accent3>
        <a:accent4>
          <a:srgbClr val="1C2E6A"/>
        </a:accent4>
        <a:accent5>
          <a:srgbClr val="BAB3D0"/>
        </a:accent5>
        <a:accent6>
          <a:srgbClr val="7E80CB"/>
        </a:accent6>
        <a:hlink>
          <a:srgbClr val="96B1E6"/>
        </a:hlink>
        <a:folHlink>
          <a:srgbClr val="7BB3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cdb2004134l</Template>
  <TotalTime>1401</TotalTime>
  <Words>414</Words>
  <Application>Microsoft Office PowerPoint</Application>
  <DocSecurity>0</DocSecurity>
  <PresentationFormat>Экран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Verdana</vt:lpstr>
      <vt:lpstr>Wingdings</vt:lpstr>
      <vt:lpstr>cdb2004134l</vt:lpstr>
      <vt:lpstr>1_Тема Office</vt:lpstr>
      <vt:lpstr>РИП «НАЗВАНИЕ ПРОЕКТА»</vt:lpstr>
      <vt:lpstr>Название проекта</vt:lpstr>
      <vt:lpstr>Название проекта</vt:lpstr>
      <vt:lpstr>Название проекта</vt:lpstr>
      <vt:lpstr>Название проекта</vt:lpstr>
      <vt:lpstr>НАЗВАНИЕ ПРОЕКТА</vt:lpstr>
      <vt:lpstr>Презентация PowerPoint</vt:lpstr>
      <vt:lpstr>Название проекта</vt:lpstr>
      <vt:lpstr>Результаты работы РИП за период сентябрь – декабрь 2021</vt:lpstr>
      <vt:lpstr>Результаты работы РИП за период сентябрь – декабрь 2021</vt:lpstr>
      <vt:lpstr>Название проекта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 Template</dc:title>
  <dc:creator>nisman</dc:creator>
  <cp:lastModifiedBy>Учетная запись Майкрософт</cp:lastModifiedBy>
  <cp:revision>97</cp:revision>
  <dcterms:created xsi:type="dcterms:W3CDTF">2020-03-26T09:10:04Z</dcterms:created>
  <dcterms:modified xsi:type="dcterms:W3CDTF">2021-12-03T06:37:39Z</dcterms:modified>
  <dc:identifier/>
  <dc:language/>
  <cp:version/>
</cp:coreProperties>
</file>