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sldIdLst>
    <p:sldId id="279" r:id="rId3"/>
    <p:sldId id="281" r:id="rId4"/>
    <p:sldId id="283" r:id="rId5"/>
    <p:sldId id="298" r:id="rId6"/>
    <p:sldId id="282" r:id="rId7"/>
    <p:sldId id="284" r:id="rId8"/>
    <p:sldId id="285" r:id="rId9"/>
    <p:sldId id="288" r:id="rId10"/>
    <p:sldId id="287" r:id="rId11"/>
    <p:sldId id="286" r:id="rId12"/>
    <p:sldId id="291" r:id="rId13"/>
    <p:sldId id="290" r:id="rId14"/>
    <p:sldId id="289" r:id="rId15"/>
    <p:sldId id="292" r:id="rId16"/>
    <p:sldId id="294" r:id="rId17"/>
    <p:sldId id="295" r:id="rId18"/>
    <p:sldId id="293" r:id="rId19"/>
    <p:sldId id="296" r:id="rId20"/>
  </p:sldIdLst>
  <p:sldSz cx="12192000" cy="6858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Montserrat Light" pitchFamily="2" charset="-52"/>
      <p:regular r:id="rId26"/>
      <p:italic r:id="rId27"/>
    </p:embeddedFont>
    <p:embeddedFont>
      <p:font typeface="Montserrat" pitchFamily="2" charset="-52"/>
      <p:regular r:id="rId28"/>
      <p:bold r:id="rId29"/>
      <p:italic r:id="rId30"/>
      <p:boldItalic r:id="rId31"/>
    </p:embeddedFont>
    <p:embeddedFont>
      <p:font typeface="Roboto" pitchFamily="2" charset="0"/>
      <p:regular r:id="rId32"/>
      <p:bold r:id="rId33"/>
      <p:italic r:id="rId34"/>
      <p:boldItalic r:id="rId35"/>
    </p:embeddedFont>
    <p:embeddedFont>
      <p:font typeface="Montserrat Medium" pitchFamily="2" charset="-52"/>
      <p:regular r:id="rId36"/>
      <p:italic r:id="rId37"/>
    </p:embeddedFont>
    <p:embeddedFont>
      <p:font typeface="Microsoft Sans Serif" pitchFamily="34" charset="0"/>
      <p:regular r:id="rId38"/>
    </p:embeddedFont>
    <p:embeddedFont>
      <p:font typeface="Montserrat SemiBold" pitchFamily="2" charset="-52"/>
      <p:bold r:id="rId39"/>
      <p:boldItalic r:id="rId40"/>
    </p:embeddedFont>
    <p:embeddedFont>
      <p:font typeface="Montserrat Black" pitchFamily="2" charset="-52"/>
      <p:bold r:id="rId41"/>
      <p:boldItalic r:id="rId42"/>
    </p:embeddedFont>
    <p:embeddedFont>
      <p:font typeface="Calibri Light" pitchFamily="34" charset="0"/>
      <p:regular r:id="rId43"/>
      <p:italic r:id="rId4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896"/>
    <a:srgbClr val="4A7693"/>
    <a:srgbClr val="F79646"/>
    <a:srgbClr val="BEBEBE"/>
    <a:srgbClr val="1D07C3"/>
    <a:srgbClr val="FDFDFD"/>
    <a:srgbClr val="4D7B99"/>
    <a:srgbClr val="8D5586"/>
    <a:srgbClr val="B7C4D1"/>
    <a:srgbClr val="A97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061" autoAdjust="0"/>
  </p:normalViewPr>
  <p:slideViewPr>
    <p:cSldViewPr snapToGrid="0" showGuides="1">
      <p:cViewPr varScale="1">
        <p:scale>
          <a:sx n="57" d="100"/>
          <a:sy n="57" d="100"/>
        </p:scale>
        <p:origin x="-102" y="-1056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81010564529952"/>
          <c:y val="0.29687540656350925"/>
          <c:w val="0.42437990548582966"/>
          <c:h val="0.630400767973533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CD-4828-BA2F-0F4B17773F5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CD-4828-BA2F-0F4B17773F5B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CD-4828-BA2F-0F4B17773F5B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CD-4828-BA2F-0F4B17773F5B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CD-4828-BA2F-0F4B17773F5B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ACD-4828-BA2F-0F4B17773F5B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ACD-4828-BA2F-0F4B17773F5B}"/>
              </c:ext>
            </c:extLst>
          </c:dPt>
          <c:dLbls>
            <c:dLbl>
              <c:idx val="0"/>
              <c:layout>
                <c:manualLayout>
                  <c:x val="-0.10303355584781791"/>
                  <c:y val="-0.10251603618060945"/>
                </c:manualLayout>
              </c:layout>
              <c:tx>
                <c:rich>
                  <a:bodyPr/>
                  <a:lstStyle/>
                  <a:p>
                    <a:fld id="{C732128A-E821-4312-9007-F198E5629850}" type="CATEGORYNAME">
                      <a:rPr lang="ru-RU" smtClean="0"/>
                      <a:pPr/>
                      <a:t>[ИМЯ КАТЕГОРИИ]</a:t>
                    </a:fld>
                    <a:r>
                      <a:rPr lang="ru-RU" dirty="0"/>
                      <a:t> </a:t>
                    </a:r>
                    <a:fld id="{8F130E7B-0183-46B8-A768-D87E54A1857A}" type="VALUE">
                      <a:rPr lang="ru-RU" baseline="0" smtClean="0"/>
                      <a:pPr/>
                      <a:t>[ЗНАЧЕНИЕ]</a:t>
                    </a:fld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218302644726814"/>
                      <c:h val="0.103138813972520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CD-4828-BA2F-0F4B17773F5B}"/>
                </c:ext>
              </c:extLst>
            </c:dLbl>
            <c:dLbl>
              <c:idx val="1"/>
              <c:layout>
                <c:manualLayout>
                  <c:x val="0.1172981091475748"/>
                  <c:y val="-0.133654925776147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432494207452413"/>
                      <c:h val="0.103138813972520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ACD-4828-BA2F-0F4B17773F5B}"/>
                </c:ext>
              </c:extLst>
            </c:dLbl>
            <c:dLbl>
              <c:idx val="2"/>
              <c:layout>
                <c:manualLayout>
                  <c:x val="-0.11706222529901333"/>
                  <c:y val="0.14230180618070809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4B7896"/>
                      </a:solidFill>
                      <a:latin typeface="Montserrat Medium" panose="000006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2738"/>
                        <a:gd name="adj2" fmla="val -11654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777096381412411"/>
                      <c:h val="0.109663106407285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ACD-4828-BA2F-0F4B17773F5B}"/>
                </c:ext>
              </c:extLst>
            </c:dLbl>
            <c:dLbl>
              <c:idx val="3"/>
              <c:layout>
                <c:manualLayout>
                  <c:x val="0.13699690178339943"/>
                  <c:y val="-0.1569088646719149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672767820792664"/>
                      <c:h val="0.103138813972520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ACD-4828-BA2F-0F4B17773F5B}"/>
                </c:ext>
              </c:extLst>
            </c:dLbl>
            <c:dLbl>
              <c:idx val="4"/>
              <c:layout>
                <c:manualLayout>
                  <c:x val="0.24961060252139688"/>
                  <c:y val="4.46577561437375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866636663410824"/>
                      <c:h val="0.19612760312906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ACD-4828-BA2F-0F4B17773F5B}"/>
                </c:ext>
              </c:extLst>
            </c:dLbl>
            <c:dLbl>
              <c:idx val="5"/>
              <c:layout>
                <c:manualLayout>
                  <c:x val="0.17656249999999987"/>
                  <c:y val="0.203906237456555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CD-4828-BA2F-0F4B17773F5B}"/>
                </c:ext>
              </c:extLst>
            </c:dLbl>
            <c:dLbl>
              <c:idx val="6"/>
              <c:layout>
                <c:manualLayout>
                  <c:x val="-0.169153213176752"/>
                  <c:y val="5.192815421993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053759202408528"/>
                      <c:h val="0.108435205461761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ACD-4828-BA2F-0F4B17773F5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B7896"/>
                    </a:solidFill>
                    <a:latin typeface="Montserrat Medium" panose="000006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Дети-сироты</c:v>
                </c:pt>
                <c:pt idx="1">
                  <c:v>Инвалиды, ОВЗ</c:v>
                </c:pt>
                <c:pt idx="2">
                  <c:v>Малообеспеченные </c:v>
                </c:pt>
                <c:pt idx="3">
                  <c:v>Мигранты</c:v>
                </c:pt>
                <c:pt idx="4">
                  <c:v>Группа риска (состоящие на учете)</c:v>
                </c:pt>
                <c:pt idx="5">
                  <c:v>Специальная группа здоровья</c:v>
                </c:pt>
                <c:pt idx="6">
                  <c:v>Без статуса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 formatCode="0%">
                  <c:v>0.05</c:v>
                </c:pt>
                <c:pt idx="1">
                  <c:v>2.4E-2</c:v>
                </c:pt>
                <c:pt idx="2" formatCode="0%">
                  <c:v>0.13</c:v>
                </c:pt>
                <c:pt idx="3">
                  <c:v>2E-3</c:v>
                </c:pt>
                <c:pt idx="4" formatCode="0%">
                  <c:v>0.01</c:v>
                </c:pt>
                <c:pt idx="5" formatCode="0%">
                  <c:v>0.05</c:v>
                </c:pt>
                <c:pt idx="6">
                  <c:v>0.73299999999999998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ACD-4828-BA2F-0F4B17773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81010564529952"/>
          <c:y val="0.29687540656350925"/>
          <c:w val="0.42437990548582966"/>
          <c:h val="0.630400767973533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77-4F01-B0DA-B39CC620A322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577-4F01-B0DA-B39CC620A322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77-4F01-B0DA-B39CC620A322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577-4F01-B0DA-B39CC620A322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77-4F01-B0DA-B39CC620A322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577-4F01-B0DA-B39CC620A322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77-4F01-B0DA-B39CC620A322}"/>
              </c:ext>
            </c:extLst>
          </c:dPt>
          <c:dLbls>
            <c:dLbl>
              <c:idx val="0"/>
              <c:layout>
                <c:manualLayout>
                  <c:x val="0.20058719238479045"/>
                  <c:y val="-7.25031510749103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77-4F01-B0DA-B39CC620A32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165109433280795"/>
                  <c:y val="1.28785720928545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77-4F01-B0DA-B39CC620A32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288626249062004E-2"/>
                  <c:y val="0.1034616019262739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77-4F01-B0DA-B39CC620A32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283111581901916"/>
                  <c:y val="7.78978246844372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577-4F01-B0DA-B39CC620A32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244379770104528"/>
                  <c:y val="-3.76836169266000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77-4F01-B0DA-B39CC620A32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3077363591722189"/>
                  <c:y val="-0.1032844994916993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577-4F01-B0DA-B39CC620A32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9687499999999999"/>
                  <c:y val="3.51562478373371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77-4F01-B0DA-B39CC620A322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ontserrat Medium" panose="000006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Добровольческая деятельность</c:v>
                </c:pt>
                <c:pt idx="1">
                  <c:v>Техническое и художественное творчество</c:v>
                </c:pt>
                <c:pt idx="2">
                  <c:v>Спорт</c:v>
                </c:pt>
                <c:pt idx="3">
                  <c:v>Студенческое самоуправление </c:v>
                </c:pt>
                <c:pt idx="4">
                  <c:v>Наставничество</c:v>
                </c:pt>
                <c:pt idx="5">
                  <c:v>Патриотические клубы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 formatCode="0%">
                  <c:v>0.22</c:v>
                </c:pt>
                <c:pt idx="1">
                  <c:v>0.56999999999999995</c:v>
                </c:pt>
                <c:pt idx="2" formatCode="0%">
                  <c:v>0.2</c:v>
                </c:pt>
                <c:pt idx="3">
                  <c:v>0.1</c:v>
                </c:pt>
                <c:pt idx="4" formatCode="0%">
                  <c:v>0.21</c:v>
                </c:pt>
                <c:pt idx="5" formatCode="0%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77-4F01-B0DA-B39CC620A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Гражданско-патриотические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Программы / проекты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75-45E6-9A84-57E416539A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Профилактические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Программы / проекты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75-45E6-9A84-57E416539A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Адаптация первокурсников</c:v>
                </c:pt>
              </c:strCache>
            </c:strRef>
          </c:tx>
          <c:spPr>
            <a:solidFill>
              <a:srgbClr val="FDFDFD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Программы / проекты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75-45E6-9A84-57E416539AF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Антибуллинговые</c:v>
                </c:pt>
              </c:strCache>
            </c:strRef>
          </c:tx>
          <c:spPr>
            <a:solidFill>
              <a:srgbClr val="8D55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Программы / проекты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75-45E6-9A84-57E416539AF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Здоровьесберегающие</c:v>
                </c:pt>
              </c:strCache>
            </c:strRef>
          </c:tx>
          <c:spPr>
            <a:solidFill>
              <a:srgbClr val="B7C4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Программы / проекты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75-45E6-9A84-57E416539AF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Культурно-творческие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Программы / проекты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75-45E6-9A84-57E416539AF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Экологические</c:v>
                </c:pt>
              </c:strCache>
            </c:strRef>
          </c:tx>
          <c:spPr>
            <a:solidFill>
              <a:srgbClr val="4B78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Программы / проекты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75-45E6-9A84-57E416539AF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Бизнес-ориентирующие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Программы / проекты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F75-45E6-9A84-57E416539AF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Адаптация мигрантов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Программы / проекты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F75-45E6-9A84-57E416539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9552640"/>
        <c:axId val="238780992"/>
      </c:barChart>
      <c:catAx>
        <c:axId val="22955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238780992"/>
        <c:crosses val="autoZero"/>
        <c:auto val="1"/>
        <c:lblAlgn val="ctr"/>
        <c:lblOffset val="100"/>
        <c:noMultiLvlLbl val="0"/>
      </c:catAx>
      <c:valAx>
        <c:axId val="238780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55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725C7-02A0-4FB5-9FCB-24F8199A8E67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07A5-CC43-492C-915B-B5ACF07A8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6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07A5-CC43-492C-915B-B5ACF07A83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4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2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4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2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2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382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636200"/>
          </a:xfrm>
        </p:spPr>
        <p:txBody>
          <a:bodyPr lIns="0" tIns="0" rIns="0" bIns="0"/>
          <a:lstStyle>
            <a:lvl1pPr>
              <a:defRPr sz="4134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4493" y="1999093"/>
            <a:ext cx="37617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49086" y="1920324"/>
            <a:ext cx="47921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64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400" y="4740"/>
            <a:ext cx="5435600" cy="68532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61" y="126957"/>
            <a:ext cx="108055" cy="4157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297" y="126957"/>
            <a:ext cx="108055" cy="41576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195" y="126957"/>
            <a:ext cx="108055" cy="41576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54000" y="787400"/>
            <a:ext cx="0" cy="6070600"/>
          </a:xfrm>
          <a:custGeom>
            <a:avLst/>
            <a:gdLst/>
            <a:ahLst/>
            <a:cxnLst/>
            <a:rect l="l" t="t" r="r" b="b"/>
            <a:pathLst>
              <a:path h="9105900">
                <a:moveTo>
                  <a:pt x="0" y="0"/>
                </a:moveTo>
                <a:lnTo>
                  <a:pt x="0" y="91058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0154" y="1511250"/>
            <a:ext cx="121193" cy="49334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8968" y="1511250"/>
            <a:ext cx="121193" cy="49334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46257" y="1511250"/>
            <a:ext cx="121193" cy="49334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315200" y="1982237"/>
            <a:ext cx="3765127" cy="14393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636200"/>
          </a:xfrm>
        </p:spPr>
        <p:txBody>
          <a:bodyPr lIns="0" tIns="0" rIns="0" bIns="0"/>
          <a:lstStyle>
            <a:lvl1pPr>
              <a:defRPr sz="4134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83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53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4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1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7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1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2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9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3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79B3-D530-428E-9213-4DCD9F1F5D41}" type="datetimeFigureOut">
              <a:rPr lang="ru-RU" smtClean="0"/>
              <a:t>07.08.2022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2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03990" y="1207261"/>
            <a:ext cx="8881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62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17"/>
          <p:cNvSpPr txBox="1">
            <a:spLocks/>
          </p:cNvSpPr>
          <p:nvPr/>
        </p:nvSpPr>
        <p:spPr>
          <a:xfrm>
            <a:off x="288756" y="2529960"/>
            <a:ext cx="11254411" cy="1868033"/>
          </a:xfrm>
          <a:prstGeom prst="rect">
            <a:avLst/>
          </a:prstGeom>
        </p:spPr>
        <p:txBody>
          <a:bodyPr vert="horz" wrap="square" lIns="0" tIns="8467" rIns="0" bIns="0" rtlCol="0" anchor="b">
            <a:spAutoFit/>
          </a:bodyPr>
          <a:lstStyle>
            <a:lvl1pPr algn="ctr">
              <a:defRPr sz="6000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4000" b="1" kern="0" dirty="0">
                <a:latin typeface="Montserrat" panose="00000500000000000000" pitchFamily="2" charset="-52"/>
              </a:rPr>
              <a:t>МОНИТОРИНГ ВОСПИТАТЕЛЬНОЙ РАБОТЫ </a:t>
            </a:r>
            <a:r>
              <a:rPr lang="ru-RU" sz="4000" b="1" kern="0" dirty="0" smtClean="0">
                <a:latin typeface="Montserrat" panose="00000500000000000000" pitchFamily="2" charset="-52"/>
              </a:rPr>
              <a:t>В </a:t>
            </a:r>
            <a:r>
              <a:rPr lang="ru-RU" sz="4000" b="1" kern="0" dirty="0">
                <a:latin typeface="Montserrat" panose="00000500000000000000" pitchFamily="2" charset="-52"/>
              </a:rPr>
              <a:t>ПОО САМАРСКОЙ ОБЛАСТИ </a:t>
            </a:r>
          </a:p>
          <a:p>
            <a:pPr marL="8467">
              <a:spcBef>
                <a:spcPts val="67"/>
              </a:spcBef>
            </a:pPr>
            <a:r>
              <a:rPr lang="ru-RU" sz="4000" b="1" kern="0" dirty="0">
                <a:latin typeface="Montserrat" panose="00000500000000000000" pitchFamily="2" charset="-52"/>
              </a:rPr>
              <a:t>за 2021-2022 учебный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8066" y="5708745"/>
            <a:ext cx="3896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0" dirty="0">
                <a:solidFill>
                  <a:srgbClr val="1D07C3"/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20 июля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79801" y="5822757"/>
            <a:ext cx="249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kern="0" dirty="0" err="1">
                <a:solidFill>
                  <a:srgbClr val="1D07C3"/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Нисман</a:t>
            </a:r>
            <a:r>
              <a:rPr lang="ru-RU" sz="2400" kern="0" dirty="0">
                <a:solidFill>
                  <a:srgbClr val="1D07C3"/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 О.Ю.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757" y="339502"/>
            <a:ext cx="11482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tserrat" pitchFamily="2" charset="-52"/>
              </a:rPr>
              <a:t>Совещание с руководителями территориальных управлений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ontserrat" pitchFamily="2" charset="-52"/>
              </a:rPr>
              <a:t>министерства образования и науки Самарской области  </a:t>
            </a:r>
            <a:endParaRPr lang="ru-RU" b="1" dirty="0">
              <a:solidFill>
                <a:srgbClr val="002060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3030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400" y="179956"/>
            <a:ext cx="106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ЗАНЯТОСТЬ ОБУЧАЮЩИХСЯ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04884" y="5982796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678904" y="6461181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16152553"/>
              </p:ext>
            </p:extLst>
          </p:nvPr>
        </p:nvGraphicFramePr>
        <p:xfrm>
          <a:off x="1184497" y="-240632"/>
          <a:ext cx="9446989" cy="668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97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400" y="179956"/>
            <a:ext cx="1067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Мониторинг воспитательной работы в профессиональных образовательных организациях Самарской области</a:t>
            </a:r>
          </a:p>
        </p:txBody>
      </p:sp>
      <p:sp>
        <p:nvSpPr>
          <p:cNvPr id="32" name="object 17"/>
          <p:cNvSpPr txBox="1">
            <a:spLocks/>
          </p:cNvSpPr>
          <p:nvPr/>
        </p:nvSpPr>
        <p:spPr>
          <a:xfrm>
            <a:off x="962400" y="1122500"/>
            <a:ext cx="10940395" cy="9934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3200" kern="0" dirty="0">
                <a:solidFill>
                  <a:srgbClr val="4B7896"/>
                </a:solidFill>
                <a:latin typeface="Montserrat" panose="00000500000000000000" pitchFamily="2" charset="-52"/>
                <a:sym typeface="Roboto"/>
              </a:rPr>
              <a:t>Качество созданных условий для воспитательного процесса в ПОО Самарской области</a:t>
            </a:r>
            <a:endParaRPr lang="ru-RU" sz="3200" kern="0" dirty="0">
              <a:solidFill>
                <a:srgbClr val="4B7896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object 21"/>
          <p:cNvSpPr txBox="1"/>
          <p:nvPr/>
        </p:nvSpPr>
        <p:spPr>
          <a:xfrm>
            <a:off x="962400" y="2362369"/>
            <a:ext cx="10304613" cy="3279102"/>
          </a:xfrm>
          <a:prstGeom prst="rect">
            <a:avLst/>
          </a:prstGeom>
          <a:ln w="9525">
            <a:noFill/>
            <a:prstDash val="dashDot"/>
          </a:ln>
        </p:spPr>
        <p:txBody>
          <a:bodyPr vert="horz" wrap="square" lIns="0" tIns="21589" rIns="0" bIns="0" rtlCol="0">
            <a:spAutoFit/>
          </a:bodyPr>
          <a:lstStyle/>
          <a:p>
            <a:pPr marR="3387" lvl="0" defTabSz="609630">
              <a:spcBef>
                <a:spcPts val="169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РЕСУРСЫ:</a:t>
            </a:r>
          </a:p>
          <a:p>
            <a:pPr marR="3387" lvl="0" defTabSz="609630">
              <a:spcBef>
                <a:spcPts val="169"/>
              </a:spcBef>
            </a:pPr>
            <a:endParaRPr lang="ru-RU" sz="400" b="1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marL="285750" marR="3387" lvl="0" indent="-285750" defTabSz="609630">
              <a:spcBef>
                <a:spcPts val="169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ЦПО – ФИП по управлению качеством ВР в регионе</a:t>
            </a:r>
          </a:p>
          <a:p>
            <a:pPr marL="285750" marR="3387" indent="-285750" defTabSz="609630">
              <a:spcBef>
                <a:spcPts val="169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КПК «Организация контроля и оценки качества воспитательной работы» и т.д.</a:t>
            </a:r>
          </a:p>
          <a:p>
            <a:pPr marL="285750" marR="3387" lvl="0" indent="-285750" defTabSz="609630">
              <a:spcBef>
                <a:spcPts val="169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Проект ЦПО в АСИ «Воспитание со знаком качества»</a:t>
            </a:r>
          </a:p>
          <a:p>
            <a:pPr marL="285750" marR="3387" lvl="0" indent="-285750" defTabSz="609630">
              <a:spcBef>
                <a:spcPts val="169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Региональная рабочая группа по сопровождению процесса внедрения рабочей программы воспитания</a:t>
            </a:r>
          </a:p>
          <a:p>
            <a:pPr marL="285750" marR="3387" lvl="0" indent="-285750" defTabSz="609630">
              <a:spcBef>
                <a:spcPts val="169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20 региональных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тьюторов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 по воспитанию в СПО</a:t>
            </a:r>
          </a:p>
          <a:p>
            <a:pPr marL="285750" marR="3387" lvl="0" indent="-285750" defTabSz="609630">
              <a:spcBef>
                <a:spcPts val="169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Электронный методический кабинет для специалистов по ВР в СПО</a:t>
            </a:r>
          </a:p>
          <a:p>
            <a:pPr marL="285750" marR="3387" lvl="0" indent="-285750" defTabSz="609630">
              <a:spcBef>
                <a:spcPts val="169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Проекты / программы по направлениям</a:t>
            </a:r>
          </a:p>
          <a:p>
            <a:pPr marL="285750" marR="3387" lvl="0" indent="-285750" defTabSz="609630">
              <a:spcBef>
                <a:spcPts val="169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Конференции, марафоны, мастер-классы,</a:t>
            </a:r>
          </a:p>
          <a:p>
            <a:pPr marL="285750" marR="3387" lvl="0" indent="-285750" defTabSz="609630">
              <a:spcBef>
                <a:spcPts val="169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Единые методические дни (ЕМД)</a:t>
            </a:r>
          </a:p>
          <a:p>
            <a:pPr marL="285750" marR="3387" lvl="0" indent="-285750" defTabSz="609630">
              <a:spcBef>
                <a:spcPts val="169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Единые классные часы (ЕКЧ), в том числе «Разговоры о важном»</a:t>
            </a:r>
          </a:p>
          <a:p>
            <a:pPr marL="285750" marR="3387" lvl="0" indent="-285750" defTabSz="609630">
              <a:spcBef>
                <a:spcPts val="169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Конкурс «Классный руководитель года»</a:t>
            </a:r>
          </a:p>
          <a:p>
            <a:pPr marL="285750" marR="3387" lvl="0" indent="-285750" defTabSz="609630">
              <a:spcBef>
                <a:spcPts val="169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Тематические аудиты (сентябрь – аудит РПВ и КП ВР).</a:t>
            </a:r>
          </a:p>
        </p:txBody>
      </p:sp>
    </p:spTree>
    <p:extLst>
      <p:ext uri="{BB962C8B-B14F-4D97-AF65-F5344CB8AC3E}">
        <p14:creationId xmlns:p14="http://schemas.microsoft.com/office/powerpoint/2010/main" val="218305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400" y="179956"/>
            <a:ext cx="11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ДОЛЯ КЛАССНЫЙХ РУКОВОДИТЕЛЕЙ, ПРОШЕДШИХ КУРСЫ ПОВЫШЕНИЯ КВАЛИФИКАЦИИ ПО ОРГАНИЗАЦИИ ВР В ГРУППЕ</a:t>
            </a:r>
          </a:p>
          <a:p>
            <a:pPr lvl="0"/>
            <a:endParaRPr lang="ru-RU" sz="2400" b="1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-52"/>
              <a:ea typeface="+mj-ea"/>
              <a:cs typeface="Microsoft Sans Serif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04884" y="5982796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73988"/>
              </p:ext>
            </p:extLst>
          </p:nvPr>
        </p:nvGraphicFramePr>
        <p:xfrm>
          <a:off x="1074820" y="1031641"/>
          <a:ext cx="7876675" cy="56184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93758">
                  <a:extLst>
                    <a:ext uri="{9D8B030D-6E8A-4147-A177-3AD203B41FA5}">
                      <a16:colId xmlns:a16="http://schemas.microsoft.com/office/drawing/2014/main" xmlns="" val="1761688897"/>
                    </a:ext>
                  </a:extLst>
                </a:gridCol>
                <a:gridCol w="1929064">
                  <a:extLst>
                    <a:ext uri="{9D8B030D-6E8A-4147-A177-3AD203B41FA5}">
                      <a16:colId xmlns:a16="http://schemas.microsoft.com/office/drawing/2014/main" xmlns="" val="840384976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xmlns="" val="2441323516"/>
                    </a:ext>
                  </a:extLst>
                </a:gridCol>
                <a:gridCol w="1957137">
                  <a:extLst>
                    <a:ext uri="{9D8B030D-6E8A-4147-A177-3AD203B41FA5}">
                      <a16:colId xmlns:a16="http://schemas.microsoft.com/office/drawing/2014/main" xmlns="" val="3273753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Территориальное управление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МОиН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Кол-во классных руководителей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Повысили квалификацию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Доля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33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Кинельское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71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5102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Северо-восточное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981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Центральное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6804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Западное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98%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0385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Юго-Западное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82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69%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64900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Северо-западное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46%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96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Самарская область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2067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873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42%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6164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Юго-восточное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39%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528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Северное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38%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0074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Поволжское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31%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4816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Самарское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878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223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25%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5277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Тольяттинское у.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486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25%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99128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Отрадненское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84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24%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56707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Южное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22%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06144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00595" y="3673641"/>
            <a:ext cx="11050530" cy="40105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46695" y="3673641"/>
            <a:ext cx="343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Среднее значение по региону</a:t>
            </a:r>
          </a:p>
        </p:txBody>
      </p:sp>
    </p:spTree>
    <p:extLst>
      <p:ext uri="{BB962C8B-B14F-4D97-AF65-F5344CB8AC3E}">
        <p14:creationId xmlns:p14="http://schemas.microsoft.com/office/powerpoint/2010/main" val="30847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106" y="179956"/>
            <a:ext cx="1151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АКТИВНОСТЬ ПЕДРАБОТНИКОВ В ПУБЛИЧНОМ ПРЕДСТАВЛЕНИИ ПОЗИТИВНОГО ПЕДАГОГИЧЕСКОГО ОПЫТА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(семинары, мастер-классы, ЕМД)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04884" y="5950712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0595" y="4058656"/>
            <a:ext cx="11050530" cy="40105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646695" y="4058656"/>
            <a:ext cx="343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Среднее значение по региону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92435"/>
              </p:ext>
            </p:extLst>
          </p:nvPr>
        </p:nvGraphicFramePr>
        <p:xfrm>
          <a:off x="1069474" y="1036082"/>
          <a:ext cx="7898063" cy="56184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203115">
                  <a:extLst>
                    <a:ext uri="{9D8B030D-6E8A-4147-A177-3AD203B41FA5}">
                      <a16:colId xmlns:a16="http://schemas.microsoft.com/office/drawing/2014/main" xmlns="" val="1381377473"/>
                    </a:ext>
                  </a:extLst>
                </a:gridCol>
                <a:gridCol w="1379622">
                  <a:extLst>
                    <a:ext uri="{9D8B030D-6E8A-4147-A177-3AD203B41FA5}">
                      <a16:colId xmlns:a16="http://schemas.microsoft.com/office/drawing/2014/main" xmlns="" val="123643660"/>
                    </a:ext>
                  </a:extLst>
                </a:gridCol>
                <a:gridCol w="2069431">
                  <a:extLst>
                    <a:ext uri="{9D8B030D-6E8A-4147-A177-3AD203B41FA5}">
                      <a16:colId xmlns:a16="http://schemas.microsoft.com/office/drawing/2014/main" xmlns="" val="1007030427"/>
                    </a:ext>
                  </a:extLst>
                </a:gridCol>
                <a:gridCol w="2245895">
                  <a:extLst>
                    <a:ext uri="{9D8B030D-6E8A-4147-A177-3AD203B41FA5}">
                      <a16:colId xmlns:a16="http://schemas.microsoft.com/office/drawing/2014/main" xmlns="" val="413861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Территориальное управление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МОиН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Кол-во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педагогов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Кол-во выступлений разного уровня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Активность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658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Юго-восточное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191%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78674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Западное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155%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365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Отрадненское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127%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4461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Центральное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127%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7705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Юго-Западное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126%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9367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Кинельское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106%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4090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Северо-восточное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427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3311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2833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3923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Тольяттинское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787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96088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Самарское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1523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18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Северо-западное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1200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Южное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82161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Северное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5107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Поволжское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9448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81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400" y="179956"/>
            <a:ext cx="106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АКТИВНОСТЬ ПЕДРАБОТНИКОВ В КОНКУРСАХ ПО ВР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04884" y="5950712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906" y="4722458"/>
            <a:ext cx="11315993" cy="34791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758989" y="4733901"/>
            <a:ext cx="343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Среднее значение по региону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32513"/>
              </p:ext>
            </p:extLst>
          </p:nvPr>
        </p:nvGraphicFramePr>
        <p:xfrm>
          <a:off x="829643" y="641621"/>
          <a:ext cx="8635199" cy="59334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01262">
                  <a:extLst>
                    <a:ext uri="{9D8B030D-6E8A-4147-A177-3AD203B41FA5}">
                      <a16:colId xmlns:a16="http://schemas.microsoft.com/office/drawing/2014/main" xmlns="" val="1381377473"/>
                    </a:ext>
                  </a:extLst>
                </a:gridCol>
                <a:gridCol w="930442">
                  <a:extLst>
                    <a:ext uri="{9D8B030D-6E8A-4147-A177-3AD203B41FA5}">
                      <a16:colId xmlns:a16="http://schemas.microsoft.com/office/drawing/2014/main" xmlns="" val="2778028017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xmlns="" val="2602829126"/>
                    </a:ext>
                  </a:extLst>
                </a:gridCol>
                <a:gridCol w="1187116">
                  <a:extLst>
                    <a:ext uri="{9D8B030D-6E8A-4147-A177-3AD203B41FA5}">
                      <a16:colId xmlns:a16="http://schemas.microsoft.com/office/drawing/2014/main" xmlns="" val="4190946190"/>
                    </a:ext>
                  </a:extLst>
                </a:gridCol>
                <a:gridCol w="1074821">
                  <a:extLst>
                    <a:ext uri="{9D8B030D-6E8A-4147-A177-3AD203B41FA5}">
                      <a16:colId xmlns:a16="http://schemas.microsoft.com/office/drawing/2014/main" xmlns="" val="12364366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xmlns="" val="1007030427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xmlns="" val="41386186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Территориальное управление </a:t>
                      </a:r>
                      <a:r>
                        <a:rPr lang="ru-RU" sz="1100" dirty="0" err="1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МОиН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Кол-во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педагогов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Кол-во принявших участие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(все уровни)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Кол-во победителей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Активность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Суммарный итог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65871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Доля участия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Коэффициент качества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215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Кинельское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43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76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48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177%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63%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240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8674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Юго-восточное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61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61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31%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131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365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Западное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330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238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108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72%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45%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117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461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Южное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91%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20%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111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705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Юго-Западное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175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103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41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59%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40%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99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9367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Отрадненское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117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76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65%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30%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090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Северо-западное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34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59%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35%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94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27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Северо-восточное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75%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15%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923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Центральное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19%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60%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79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6088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Самарская область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3311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1275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460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39%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36%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75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318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Самарское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1523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132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21%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42%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63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200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Тольяттинское 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787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291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63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37%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22%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59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2161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Северное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32%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24%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56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107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Поволжское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87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14%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17%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448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20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400" y="179956"/>
            <a:ext cx="106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ДОПОЛНИТЕЛЬНОЕ ОБРАЗОВАНИЕ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04884" y="6110307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946608" y="6614556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745724"/>
              </p:ext>
            </p:extLst>
          </p:nvPr>
        </p:nvGraphicFramePr>
        <p:xfrm>
          <a:off x="962400" y="758817"/>
          <a:ext cx="8128000" cy="5562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Территориальное управление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МОиН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Кол-во программ ДО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Кол-во программ ДПО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Кол-во обученных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Самарское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220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14902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Тольяттинское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2926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Юго-Западное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1294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Западное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1244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Отрадненское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1160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Юго-восточное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738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Северо-западное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637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Северо-восточное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423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Поволжское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381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Центральное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264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Северное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171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Южное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Кинельское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145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Самарская область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458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596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+mn-cs"/>
                        </a:rPr>
                        <a:t>24444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8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400" y="179956"/>
            <a:ext cx="106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МЕТОДИЧЕСКОЕ ОБЕСПЕЧЕНИЕ НАПРАВЛЕНИЙ ВР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85094" y="5950712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759114" y="6429097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240374" y="5607666"/>
            <a:ext cx="6247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09097546"/>
              </p:ext>
            </p:extLst>
          </p:nvPr>
        </p:nvGraphicFramePr>
        <p:xfrm>
          <a:off x="522510" y="826996"/>
          <a:ext cx="9572983" cy="548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22510" y="3625517"/>
            <a:ext cx="8682449" cy="1112776"/>
          </a:xfrm>
          <a:prstGeom prst="rect">
            <a:avLst/>
          </a:prstGeom>
          <a:noFill/>
          <a:ln w="12700">
            <a:solidFill>
              <a:srgbClr val="4D7B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2510" y="4438608"/>
            <a:ext cx="2423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B7896"/>
                </a:solidFill>
                <a:latin typeface="Montserrat" panose="00000500000000000000" pitchFamily="2" charset="-52"/>
              </a:rPr>
              <a:t>Основа во всех ПОО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31271" y="5988056"/>
            <a:ext cx="7164068" cy="319908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647093" y="4808031"/>
            <a:ext cx="284178" cy="118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69917" y="3651643"/>
            <a:ext cx="5925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Программы/проекты по адаптации первокурсников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9918" y="4046049"/>
            <a:ext cx="6035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Профилактические программы/проекты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69919" y="4451992"/>
            <a:ext cx="6035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Программы/проекты гражданско-патриотической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63308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2920" y="176398"/>
            <a:ext cx="1094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ИНСТРУМЕНТЫ ПОВЫШЕНИЯ КАЧЕСТВА ОРГАНИЗАЦИИ ВР </a:t>
            </a:r>
          </a:p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В ПОО РЕГИОНА (план ЦПО 2022-2023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уч.г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2920" y="3627327"/>
            <a:ext cx="10140300" cy="685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Создание</a:t>
            </a:r>
            <a:r>
              <a:rPr kumimoji="0" lang="ru-RU" sz="17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 Совета классных руководителей СПО, включение Совета в Ассоциацию классных руководителей ОО Самарской области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2920" y="2761135"/>
            <a:ext cx="10140300" cy="685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Проведение ЕМД </a:t>
            </a:r>
            <a:r>
              <a:rPr kumimoji="0" lang="ru-RU" sz="17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для классных руководителей / преподавателей, </a:t>
            </a:r>
            <a:r>
              <a:rPr lang="ru-RU" sz="1700" dirty="0">
                <a:solidFill>
                  <a:schemeClr val="tx1"/>
                </a:solidFill>
                <a:latin typeface="Montserrat" panose="00000500000000000000" pitchFamily="2" charset="-52"/>
              </a:rPr>
              <a:t>курсов </a:t>
            </a:r>
            <a:r>
              <a:rPr kumimoji="0" lang="ru-RU" sz="17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ПК, конференций, семинаров, конкурса «Классный руководитель года» и т.д.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2920" y="997395"/>
            <a:ext cx="10140300" cy="719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Проведение Единых классных часов для обучающихся, </a:t>
            </a:r>
          </a:p>
          <a:p>
            <a:pPr lvl="0" algn="ctr"/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в том числе «Разговоры о важном»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2920" y="4469570"/>
            <a:ext cx="10140300" cy="685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  <a:p>
            <a:pPr algn="ctr"/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Работа РИП,</a:t>
            </a:r>
            <a:r>
              <a:rPr lang="ru-RU" sz="1700" dirty="0">
                <a:solidFill>
                  <a:schemeClr val="tx1"/>
                </a:solidFill>
                <a:latin typeface="Montserrat" panose="00000500000000000000" pitchFamily="2" charset="-52"/>
              </a:rPr>
              <a:t> реализация ФИП «Управление качеством воспитания» (ЦПО),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Montserrat" panose="00000500000000000000" pitchFamily="2" charset="-52"/>
              </a:rPr>
              <a:t>проект ЦПО в АСИ «Воспитание со знаком качества»</a:t>
            </a:r>
          </a:p>
          <a:p>
            <a:pPr lvl="0" algn="ctr"/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2920" y="5311813"/>
            <a:ext cx="10140300" cy="685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dirty="0">
                <a:solidFill>
                  <a:schemeClr val="tx1"/>
                </a:solidFill>
                <a:latin typeface="Montserrat" panose="00000500000000000000" pitchFamily="2" charset="-52"/>
              </a:rPr>
              <a:t>Ежеквартальные мониторинги </a:t>
            </a:r>
            <a:r>
              <a:rPr lang="ru-RU" sz="1700" dirty="0" err="1">
                <a:solidFill>
                  <a:schemeClr val="tx1"/>
                </a:solidFill>
                <a:latin typeface="Montserrat" panose="00000500000000000000" pitchFamily="2" charset="-52"/>
              </a:rPr>
              <a:t>МОиН</a:t>
            </a:r>
            <a:r>
              <a:rPr lang="ru-RU" sz="1700" dirty="0">
                <a:solidFill>
                  <a:schemeClr val="tx1"/>
                </a:solidFill>
                <a:latin typeface="Montserrat" panose="00000500000000000000" pitchFamily="2" charset="-52"/>
              </a:rPr>
              <a:t>, ежегодный мониторинг ВР, </a:t>
            </a:r>
          </a:p>
          <a:p>
            <a:pPr lvl="0" algn="ctr"/>
            <a:r>
              <a:rPr lang="ru-RU" sz="1700" dirty="0">
                <a:solidFill>
                  <a:schemeClr val="tx1"/>
                </a:solidFill>
                <a:latin typeface="Montserrat" panose="00000500000000000000" pitchFamily="2" charset="-52"/>
              </a:rPr>
              <a:t>тематические аудиты ВР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2920" y="1860435"/>
            <a:ext cx="10140300" cy="720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dirty="0">
                <a:solidFill>
                  <a:schemeClr val="tx1"/>
                </a:solidFill>
                <a:latin typeface="Montserrat" panose="00000500000000000000" pitchFamily="2" charset="-52"/>
                <a:sym typeface="Roboto"/>
              </a:rPr>
              <a:t>Апробация инструментов оценки качества воспитания обучающихся ПОО </a:t>
            </a:r>
          </a:p>
          <a:p>
            <a:pPr lvl="0" algn="ctr"/>
            <a:r>
              <a:rPr lang="ru-RU" sz="1700" dirty="0">
                <a:solidFill>
                  <a:schemeClr val="tx1"/>
                </a:solidFill>
                <a:latin typeface="Montserrat" panose="00000500000000000000" pitchFamily="2" charset="-52"/>
                <a:sym typeface="Roboto"/>
              </a:rPr>
              <a:t>(портфолио, стандартизированные опросники)</a:t>
            </a:r>
            <a:endParaRPr lang="ru-RU" sz="17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2920" y="6172445"/>
            <a:ext cx="10140300" cy="685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  <a:p>
            <a:pPr algn="ctr"/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Выявление</a:t>
            </a:r>
            <a:r>
              <a:rPr kumimoji="0" lang="ru-RU" sz="17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 и трансляция лучших практик воспитательной работы</a:t>
            </a:r>
            <a:endParaRPr lang="ru-RU" sz="1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lvl="0" algn="ctr"/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094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72920" y="176398"/>
            <a:ext cx="1094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ИНСТРУМЕНТЫ ПОВЫШЕНИЯ КАЧЕСТВА ОРГАНИЗАЦИИ ВР </a:t>
            </a:r>
          </a:p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В ПОО РЕГИОНА (со стороны ТУ)</a:t>
            </a:r>
          </a:p>
        </p:txBody>
      </p:sp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2920" y="1170449"/>
            <a:ext cx="1105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Стимулировать ПОО к участию в инновационной деятельности по ВР, в том числе в рамках региональных инновационных площадок </a:t>
            </a:r>
          </a:p>
          <a:p>
            <a:pPr marL="285750" indent="-28575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sz="70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marL="285750" indent="-28575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Рекомендовать ПОО транслировать практики работы по направлениям ВР (при наличии успешных практик, в том числе по организации работы МО/Совета классных руководителей в ПОО)</a:t>
            </a:r>
          </a:p>
          <a:p>
            <a:pPr marL="285750" indent="-28575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sz="70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marL="285750" indent="-28575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Рекомендовать специалистам ПОО, вовлеченным в воспитательную работу, пройти курсы повышения квалификации по вопросам организации и управления воспитательной работой</a:t>
            </a:r>
          </a:p>
        </p:txBody>
      </p:sp>
    </p:spTree>
    <p:extLst>
      <p:ext uri="{BB962C8B-B14F-4D97-AF65-F5344CB8AC3E}">
        <p14:creationId xmlns:p14="http://schemas.microsoft.com/office/powerpoint/2010/main" val="268511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400" y="179956"/>
            <a:ext cx="1067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Мониторинг воспитательной работы в профессиональных образовательных организациях Самарской области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7196" y="996087"/>
            <a:ext cx="804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-52"/>
              </a:rPr>
              <a:t>проводился в период с 16 по 26 июня 2022 года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7196" y="1867764"/>
            <a:ext cx="5620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Направления мониторинга: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tserrat Light" panose="00000400000000000000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8672" y="2584969"/>
            <a:ext cx="54919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качество воспитания обучающихся профессиональных образовательных организаций</a:t>
            </a:r>
          </a:p>
          <a:p>
            <a:pPr lvl="0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Light" panose="00000400000000000000" pitchFamily="2" charset="-52"/>
            </a:endParaRPr>
          </a:p>
          <a:p>
            <a:pPr lvl="0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Light" panose="00000400000000000000" pitchFamily="2" charset="-52"/>
            </a:endParaRP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качество созданных условий для воспитательного процесса</a:t>
            </a:r>
          </a:p>
          <a:p>
            <a:pPr lvl="0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Light" panose="00000400000000000000" pitchFamily="2" charset="-52"/>
            </a:endParaRPr>
          </a:p>
          <a:p>
            <a:pPr lvl="0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Light" panose="00000400000000000000" pitchFamily="2" charset="-52"/>
            </a:endParaRP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качество организации процесса воспитания</a:t>
            </a:r>
          </a:p>
          <a:p>
            <a:pPr lvl="0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Light" panose="00000400000000000000" pitchFamily="2" charset="-52"/>
            </a:endParaRPr>
          </a:p>
          <a:p>
            <a:pPr lvl="0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Light" panose="00000400000000000000" pitchFamily="2" charset="-52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1416" y="3160530"/>
            <a:ext cx="4791379" cy="342898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054727" y="2702951"/>
            <a:ext cx="291990" cy="28875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830657" y="3160530"/>
            <a:ext cx="0" cy="3517867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054727" y="2751077"/>
            <a:ext cx="291990" cy="28875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54727" y="4215733"/>
            <a:ext cx="291990" cy="28875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46682" y="5466660"/>
            <a:ext cx="291990" cy="28875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object 21"/>
          <p:cNvSpPr txBox="1"/>
          <p:nvPr/>
        </p:nvSpPr>
        <p:spPr>
          <a:xfrm>
            <a:off x="9785087" y="1634068"/>
            <a:ext cx="1853353" cy="360162"/>
          </a:xfrm>
          <a:prstGeom prst="rect">
            <a:avLst/>
          </a:prstGeom>
        </p:spPr>
        <p:txBody>
          <a:bodyPr vert="horz" wrap="square" lIns="0" tIns="21589" rIns="0" bIns="0" rtlCol="0">
            <a:spAutoFit/>
          </a:bodyPr>
          <a:lstStyle/>
          <a:p>
            <a:pPr marL="8467" marR="3387" lvl="0" indent="0" algn="l" defTabSz="609630" rtl="0" eaLnBrk="1" fontAlgn="auto" latinLnBrk="0" hangingPunct="1">
              <a:lnSpc>
                <a:spcPts val="2200"/>
              </a:lnSpc>
              <a:spcBef>
                <a:spcPts val="1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 Black" panose="00000A00000000000000" pitchFamily="2" charset="-52"/>
              </a:rPr>
              <a:t>63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32286" y="2016721"/>
            <a:ext cx="3208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профессиональные образовательные организации Самарской области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9240253" y="2895456"/>
            <a:ext cx="18288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8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400" y="179956"/>
            <a:ext cx="106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Субъекты воспитательной работы в ПОО региона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94929" y="1380285"/>
            <a:ext cx="2780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4A7693"/>
                </a:solidFill>
                <a:latin typeface="Montserrat Black" panose="00000A00000000000000" pitchFamily="2" charset="-52"/>
              </a:rPr>
              <a:t>68234</a:t>
            </a:r>
            <a:r>
              <a:rPr lang="ru-RU" sz="3200" dirty="0">
                <a:solidFill>
                  <a:srgbClr val="74A7DE"/>
                </a:solidFill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2179" y="1380284"/>
            <a:ext cx="205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4A7693"/>
                </a:solidFill>
                <a:latin typeface="Montserrat Black" panose="00000A00000000000000" pitchFamily="2" charset="-52"/>
              </a:rPr>
              <a:t>3311</a:t>
            </a:r>
            <a:r>
              <a:rPr lang="ru-RU" sz="3200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24730" y="1353214"/>
            <a:ext cx="2435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4A7693"/>
                </a:solidFill>
                <a:latin typeface="Montserrat Black" panose="00000A00000000000000" pitchFamily="2" charset="-52"/>
              </a:rPr>
              <a:t>2067</a:t>
            </a:r>
            <a:r>
              <a:rPr lang="ru-RU" sz="6000" dirty="0">
                <a:solidFill>
                  <a:srgbClr val="74A7DE"/>
                </a:solidFill>
                <a:latin typeface="Montserrat Black" panose="00000A00000000000000" pitchFamily="2" charset="-52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22325" y="4967133"/>
            <a:ext cx="2158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4A7693"/>
                </a:solidFill>
                <a:latin typeface="Montserrat Black" panose="00000A00000000000000" pitchFamily="2" charset="-52"/>
              </a:rPr>
              <a:t>19%</a:t>
            </a:r>
            <a:r>
              <a:rPr lang="ru-RU" sz="3200" dirty="0"/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22414" y="2424561"/>
            <a:ext cx="251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2" charset="-52"/>
              </a:rPr>
              <a:t>обучающихся </a:t>
            </a:r>
          </a:p>
          <a:p>
            <a:pPr algn="ctr"/>
            <a:r>
              <a:rPr lang="ru-RU" dirty="0">
                <a:latin typeface="Montserrat Light" panose="00000400000000000000" pitchFamily="2" charset="-52"/>
              </a:rPr>
              <a:t>(на 1 октября 2021)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8919" y="2417446"/>
            <a:ext cx="325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2" charset="-52"/>
              </a:rPr>
              <a:t>педагогических работников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91093" y="2424561"/>
            <a:ext cx="350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2" charset="-52"/>
              </a:rPr>
              <a:t>классных </a:t>
            </a:r>
          </a:p>
          <a:p>
            <a:pPr algn="ctr"/>
            <a:r>
              <a:rPr lang="ru-RU" dirty="0">
                <a:latin typeface="Montserrat Light" panose="00000400000000000000" pitchFamily="2" charset="-52"/>
              </a:rPr>
              <a:t>руководителей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73488" y="5811640"/>
            <a:ext cx="473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2" charset="-52"/>
              </a:rPr>
              <a:t>доля молодых педагогов </a:t>
            </a:r>
          </a:p>
          <a:p>
            <a:pPr algn="ctr"/>
            <a:r>
              <a:rPr lang="ru-RU" dirty="0">
                <a:latin typeface="Montserrat Light" panose="00000400000000000000" pitchFamily="2" charset="-52"/>
              </a:rPr>
              <a:t>(со стажем работы до 5 лет)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32179" y="3321409"/>
            <a:ext cx="205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4A7693"/>
                </a:solidFill>
                <a:latin typeface="Montserrat Black" panose="00000A00000000000000" pitchFamily="2" charset="-52"/>
              </a:rPr>
              <a:t>87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103620" y="4418197"/>
            <a:ext cx="42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2" charset="-52"/>
              </a:rPr>
              <a:t>педагогов-психологов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30105" y="3310648"/>
            <a:ext cx="1424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4A7693"/>
                </a:solidFill>
                <a:latin typeface="Montserrat Black" panose="00000A00000000000000" pitchFamily="2" charset="-52"/>
              </a:rPr>
              <a:t>57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16811" y="4406103"/>
            <a:ext cx="42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2" charset="-52"/>
              </a:rPr>
              <a:t>социальных педагогов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77196" y="3321409"/>
            <a:ext cx="1583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4A7693"/>
                </a:solidFill>
                <a:latin typeface="Montserrat Black" panose="00000A00000000000000" pitchFamily="2" charset="-52"/>
              </a:rPr>
              <a:t>107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89596" y="4394719"/>
            <a:ext cx="42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Light" panose="00000400000000000000" pitchFamily="2" charset="-52"/>
              </a:rPr>
              <a:t>воспитателей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004884" y="5982796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678904" y="6461181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3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798" y="162613"/>
            <a:ext cx="11414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Укомплектованность работниками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социально-психологических служб в ПОО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ea typeface="+mj-ea"/>
                <a:cs typeface="Microsoft Sans Serif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Montserrat" pitchFamily="2" charset="-52"/>
              <a:ea typeface="+mj-ea"/>
              <a:cs typeface="Microsoft Sans Serif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797" y="4504014"/>
            <a:ext cx="379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социальных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педагогов в 43 ПОО из 63 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Montserrat Light" panose="00000400000000000000" pitchFamily="2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798" y="3441416"/>
            <a:ext cx="169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Montserrat Black" panose="00000A00000000000000" pitchFamily="2" charset="-52"/>
              </a:rPr>
              <a:t>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14953" y="1307112"/>
            <a:ext cx="72232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Самарский техникум кулинарного искусства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Самарский торгово-экономический колледж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Самарское художественное училище имени К.С. Петрова-Водкина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Самарское музыкальное училище им. Д.Г. Шаталова</a:t>
            </a:r>
          </a:p>
          <a:p>
            <a:pPr marL="342900" indent="-342900">
              <a:buAutoNum type="arabicPeriod"/>
            </a:pP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Усольский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 сельскохозяйственный техникум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Губернский техникум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м.р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.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Кошкинский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Пестравское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 профессиональное училище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Образовательный центр с. Камышла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Красноармейское профессиональное училище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Красноярский государственный техникум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Кинельский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 государственный техникум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Кинель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-Черкасский сельскохозяйственный техникум</a:t>
            </a:r>
          </a:p>
          <a:p>
            <a:pPr marL="342900" indent="-342900">
              <a:buAutoNum type="arabicPeriod"/>
            </a:pP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Обшаровский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 государственный техникум им. В.И. Суркова</a:t>
            </a:r>
          </a:p>
          <a:p>
            <a:pPr marL="342900" indent="-342900">
              <a:buAutoNum type="arabicPeriod"/>
            </a:pP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Сызранский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 колледж искусств и культуры им. О.Н.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Носцовой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Чапаевский губернский колледж им. О.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Колычева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Тольяттинский музыкальный колледж им. Р. К. Щедрина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Октябрьский техникум строительных и сервисных технологий им. В.Г.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Кубасова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Жигулевский государственный колледж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Алексеевское профессиональное училище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Новокуйбышевский нефтехимический техникум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2637" y="914128"/>
            <a:ext cx="6247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Социальные педагоги отсутствуют в 20 ПОО</a:t>
            </a:r>
            <a:endParaRPr lang="ru-RU" sz="2000" b="1" u="sng" dirty="0">
              <a:solidFill>
                <a:schemeClr val="accent5">
                  <a:lumMod val="50000"/>
                </a:schemeClr>
              </a:solidFill>
              <a:latin typeface="Montserrat Light" panose="000004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04884" y="5982796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78904" y="6461181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3455" y="2482986"/>
            <a:ext cx="2962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п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сихологов 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в 63 ПОО из 63 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Montserrat Light" panose="00000400000000000000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456" y="1448255"/>
            <a:ext cx="169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Montserrat Black" panose="00000A00000000000000" pitchFamily="2" charset="-52"/>
              </a:rPr>
              <a:t>8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Montserrat Black" panose="00000A00000000000000" pitchFamily="2" charset="-52"/>
              </a:rPr>
              <a:t>7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6099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62400" y="179956"/>
            <a:ext cx="1067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Мониторинг воспитательной работы в профессиональных образовательных организациях Самарской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04884" y="5982796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678904" y="6461181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17"/>
          <p:cNvSpPr txBox="1">
            <a:spLocks/>
          </p:cNvSpPr>
          <p:nvPr/>
        </p:nvSpPr>
        <p:spPr>
          <a:xfrm>
            <a:off x="962400" y="1595255"/>
            <a:ext cx="9905527" cy="148587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3200" kern="0" dirty="0">
                <a:solidFill>
                  <a:srgbClr val="4B7896"/>
                </a:solidFill>
                <a:latin typeface="Montserrat" panose="00000500000000000000" pitchFamily="2" charset="-52"/>
                <a:sym typeface="Roboto"/>
              </a:rPr>
              <a:t>Качество воспитания обучающихся профессиональных образовательных организаций Самарской области</a:t>
            </a:r>
            <a:endParaRPr lang="ru-RU" sz="3200" kern="0" dirty="0">
              <a:solidFill>
                <a:srgbClr val="4B7896"/>
              </a:solidFill>
              <a:latin typeface="Montserrat" panose="00000500000000000000" pitchFamily="2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2400" y="3712366"/>
            <a:ext cx="11130988" cy="1477328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A7693"/>
                </a:solidFill>
                <a:latin typeface="Montserrat" panose="00000500000000000000" pitchFamily="2" charset="-52"/>
              </a:rPr>
              <a:t>Оценка качества воспитания обучающихся определяется на основе:</a:t>
            </a:r>
          </a:p>
          <a:p>
            <a:endParaRPr lang="ru-RU" dirty="0">
              <a:solidFill>
                <a:srgbClr val="4A7693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A7693"/>
                </a:solidFill>
                <a:latin typeface="Montserrat" panose="00000500000000000000" pitchFamily="2" charset="-52"/>
              </a:rPr>
              <a:t>личностных результатов (дисциплина «Социально значимая деятельность, портфолио);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4A7693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A7693"/>
                </a:solidFill>
                <a:latin typeface="Montserrat" panose="00000500000000000000" pitchFamily="2" charset="-52"/>
              </a:rPr>
              <a:t>показателей национальных проектов.</a:t>
            </a:r>
          </a:p>
        </p:txBody>
      </p:sp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18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400" y="179956"/>
            <a:ext cx="106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ХАРАКТЕРИСТИКА КОНТИНГЕНТА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04884" y="5982796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678904" y="6461181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39713728"/>
              </p:ext>
            </p:extLst>
          </p:nvPr>
        </p:nvGraphicFramePr>
        <p:xfrm>
          <a:off x="0" y="-4497"/>
          <a:ext cx="11740948" cy="663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006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400" y="99746"/>
            <a:ext cx="106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ВОВЛЕЧЕННОСТЬ В ДОБРОВОЛЬЧЕСТВО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0595" y="6360548"/>
            <a:ext cx="1105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D5586"/>
                </a:solidFill>
                <a:latin typeface="Montserrat Medium" panose="00000600000000000000" pitchFamily="2" charset="-52"/>
              </a:rPr>
              <a:t>20 % - целевое значение показателя ФП «Социальная активность»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63651"/>
              </p:ext>
            </p:extLst>
          </p:nvPr>
        </p:nvGraphicFramePr>
        <p:xfrm>
          <a:off x="1100597" y="626042"/>
          <a:ext cx="7979235" cy="5562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659745">
                  <a:extLst>
                    <a:ext uri="{9D8B030D-6E8A-4147-A177-3AD203B41FA5}">
                      <a16:colId xmlns:a16="http://schemas.microsoft.com/office/drawing/2014/main" xmlns="" val="1548816229"/>
                    </a:ext>
                  </a:extLst>
                </a:gridCol>
                <a:gridCol w="1325005">
                  <a:extLst>
                    <a:ext uri="{9D8B030D-6E8A-4147-A177-3AD203B41FA5}">
                      <a16:colId xmlns:a16="http://schemas.microsoft.com/office/drawing/2014/main" xmlns="" val="1156903975"/>
                    </a:ext>
                  </a:extLst>
                </a:gridCol>
                <a:gridCol w="3994485">
                  <a:extLst>
                    <a:ext uri="{9D8B030D-6E8A-4147-A177-3AD203B41FA5}">
                      <a16:colId xmlns:a16="http://schemas.microsoft.com/office/drawing/2014/main" xmlns="" val="2341814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Территориальное управление </a:t>
                      </a:r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МОиН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Кол-во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студентов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Доля вовлеченных в добровольческую деятельность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8159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Поволжское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3449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Юго-восточное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6916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Северо-западное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9371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Юго-Западное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4036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Тольяттинское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2949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22,4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44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Отрадненское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681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Южное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573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Самарская область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12861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22%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315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Самарское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5985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4390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Центральное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6189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Северо-восточное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1728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Западное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1188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2405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Кинельское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98197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Северное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7279911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00595" y="3593432"/>
            <a:ext cx="11050530" cy="40105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46695" y="3625516"/>
            <a:ext cx="343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Среднее значение по региону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004884" y="5982796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400" y="179956"/>
            <a:ext cx="106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ВОВЛЕЧЕННОСТЬ В ТВОРЧЕСТВО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04884" y="5950712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36784"/>
              </p:ext>
            </p:extLst>
          </p:nvPr>
        </p:nvGraphicFramePr>
        <p:xfrm>
          <a:off x="1100595" y="754382"/>
          <a:ext cx="7899025" cy="583513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633009">
                  <a:extLst>
                    <a:ext uri="{9D8B030D-6E8A-4147-A177-3AD203B41FA5}">
                      <a16:colId xmlns:a16="http://schemas.microsoft.com/office/drawing/2014/main" xmlns="" val="1548816229"/>
                    </a:ext>
                  </a:extLst>
                </a:gridCol>
                <a:gridCol w="1645271">
                  <a:extLst>
                    <a:ext uri="{9D8B030D-6E8A-4147-A177-3AD203B41FA5}">
                      <a16:colId xmlns:a16="http://schemas.microsoft.com/office/drawing/2014/main" xmlns="" val="1156903975"/>
                    </a:ext>
                  </a:extLst>
                </a:gridCol>
                <a:gridCol w="3620745">
                  <a:extLst>
                    <a:ext uri="{9D8B030D-6E8A-4147-A177-3AD203B41FA5}">
                      <a16:colId xmlns:a16="http://schemas.microsoft.com/office/drawing/2014/main" xmlns="" val="2341814859"/>
                    </a:ext>
                  </a:extLst>
                </a:gridCol>
              </a:tblGrid>
              <a:tr h="389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Территориальное управление </a:t>
                      </a:r>
                      <a:r>
                        <a:rPr lang="ru-RU" sz="1200" dirty="0" err="1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МОиН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Кол-во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обучающихся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Доля вовлеченных в художественное 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и техническое творчество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81591986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Юго-восточное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939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98%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34498233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Кинельское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667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96%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69168193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Центральное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607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95%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93715524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Северо-западное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313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82%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40360735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Поволжское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1552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74%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441701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Северное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519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68%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6817765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Северо-восточное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435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64%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5732877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Южное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228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60%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3156561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Юго-Западное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1715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58%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43904628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Западное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3630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57%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61893379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Самарская область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33924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57%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17287226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Самарское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14993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24052170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Тольяттинское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6891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98197434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7279911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00595" y="5021176"/>
            <a:ext cx="11050530" cy="40105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646695" y="5021176"/>
            <a:ext cx="343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Среднее значение по региону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0595" y="6392632"/>
            <a:ext cx="8187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D5586"/>
                </a:solidFill>
                <a:latin typeface="Montserrat Medium" panose="00000600000000000000" pitchFamily="2" charset="-52"/>
              </a:rPr>
              <a:t>45 % - целевое значение показателя ФП «Социальная активность»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678904" y="6429097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3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04884" y="5982796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678904" y="6461181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2400" y="179956"/>
            <a:ext cx="106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АКТИВНОСТЬ ОБУЧАЮЩИХСЯ В СЗД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43024"/>
              </p:ext>
            </p:extLst>
          </p:nvPr>
        </p:nvGraphicFramePr>
        <p:xfrm>
          <a:off x="1074822" y="632041"/>
          <a:ext cx="8951494" cy="566872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23974">
                  <a:extLst>
                    <a:ext uri="{9D8B030D-6E8A-4147-A177-3AD203B41FA5}">
                      <a16:colId xmlns:a16="http://schemas.microsoft.com/office/drawing/2014/main" xmlns="" val="2729696433"/>
                    </a:ext>
                  </a:extLst>
                </a:gridCol>
                <a:gridCol w="2262937">
                  <a:extLst>
                    <a:ext uri="{9D8B030D-6E8A-4147-A177-3AD203B41FA5}">
                      <a16:colId xmlns:a16="http://schemas.microsoft.com/office/drawing/2014/main" xmlns="" val="958582836"/>
                    </a:ext>
                  </a:extLst>
                </a:gridCol>
                <a:gridCol w="2206393">
                  <a:extLst>
                    <a:ext uri="{9D8B030D-6E8A-4147-A177-3AD203B41FA5}">
                      <a16:colId xmlns:a16="http://schemas.microsoft.com/office/drawing/2014/main" xmlns="" val="3803597664"/>
                    </a:ext>
                  </a:extLst>
                </a:gridCol>
                <a:gridCol w="2358190">
                  <a:extLst>
                    <a:ext uri="{9D8B030D-6E8A-4147-A177-3AD203B41FA5}">
                      <a16:colId xmlns:a16="http://schemas.microsoft.com/office/drawing/2014/main" xmlns="" val="1818691470"/>
                    </a:ext>
                  </a:extLst>
                </a:gridCol>
              </a:tblGrid>
              <a:tr h="900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Территориальное управление </a:t>
                      </a:r>
                      <a:r>
                        <a:rPr lang="ru-RU" sz="1400" dirty="0" err="1">
                          <a:effectLst/>
                          <a:latin typeface="Montserrat" panose="00000500000000000000" pitchFamily="2" charset="-52"/>
                        </a:rPr>
                        <a:t>МОиН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Доля вовлеченных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во </a:t>
                      </a:r>
                      <a:r>
                        <a:rPr lang="ru-RU" sz="1400" dirty="0" err="1">
                          <a:effectLst/>
                          <a:latin typeface="Montserrat" panose="00000500000000000000" pitchFamily="2" charset="-52"/>
                        </a:rPr>
                        <a:t>внеучебную</a:t>
                      </a: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 деятельность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Доля вовлеченных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в добровольческую деятельность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Доля вовлеченных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в студенческое самоуправление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26394440"/>
                  </a:ext>
                </a:extLst>
              </a:tr>
              <a:tr h="3378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Юго-восточное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98% (939)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27% (246)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11% (96)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59904061"/>
                  </a:ext>
                </a:extLst>
              </a:tr>
              <a:tr h="3378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Центральное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95% (607)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21% (135)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4,4% (28)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1471862"/>
                  </a:ext>
                </a:extLst>
              </a:tr>
              <a:tr h="3378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Северо-западное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82% (313)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27% (103)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9% (33)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887830"/>
                  </a:ext>
                </a:extLst>
              </a:tr>
              <a:tr h="3378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Кинельское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96% (667)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15% (101)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5%(36)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31006951"/>
                  </a:ext>
                </a:extLst>
              </a:tr>
              <a:tr h="3378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Северное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68% (519)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13% (94)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33% (250)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8841321"/>
                  </a:ext>
                </a:extLst>
              </a:tr>
              <a:tr h="3378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Поволжское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74% (1552)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29% (619)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8% (162)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511132"/>
                  </a:ext>
                </a:extLst>
              </a:tr>
              <a:tr h="3915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Юго-Западное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58% (1715)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24% (719)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15% (437)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52703368"/>
                  </a:ext>
                </a:extLst>
              </a:tr>
              <a:tr h="3915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Северо-восточное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64% (435)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19% (130)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14% (96)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32248611"/>
                  </a:ext>
                </a:extLst>
              </a:tr>
              <a:tr h="3915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Отрадненское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61% (1435)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22% (510)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8% (183)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15183136"/>
                  </a:ext>
                </a:extLst>
              </a:tr>
              <a:tr h="3915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Южное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60% (228)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22% (82)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9% (21)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29226514"/>
                  </a:ext>
                </a:extLst>
              </a:tr>
              <a:tr h="3915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Самарское 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53% (14993)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21% (5985)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8,2% (2345)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9035159"/>
                  </a:ext>
                </a:extLst>
              </a:tr>
              <a:tr h="3915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Западное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57% (3630)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18,5% (1188)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6,7% (433)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10022174"/>
                  </a:ext>
                </a:extLst>
              </a:tr>
              <a:tr h="3915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Тольяттинское 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52% (6891)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22,4 (2949)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6,4% (848)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9292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613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1499</Words>
  <Application>Microsoft Office PowerPoint</Application>
  <PresentationFormat>Произвольный</PresentationFormat>
  <Paragraphs>596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Calibri</vt:lpstr>
      <vt:lpstr>Wingdings</vt:lpstr>
      <vt:lpstr>Montserrat Light</vt:lpstr>
      <vt:lpstr>Montserrat</vt:lpstr>
      <vt:lpstr>Roboto</vt:lpstr>
      <vt:lpstr>Montserrat Medium</vt:lpstr>
      <vt:lpstr>Microsoft Sans Serif</vt:lpstr>
      <vt:lpstr>Montserrat SemiBold</vt:lpstr>
      <vt:lpstr>Montserrat Black</vt:lpstr>
      <vt:lpstr>Times New Roman</vt:lpstr>
      <vt:lpstr>Calibri Light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</dc:title>
  <dc:creator>Екатерина Владимировна Иванушкина</dc:creator>
  <cp:lastModifiedBy>Софья</cp:lastModifiedBy>
  <cp:revision>140</cp:revision>
  <dcterms:created xsi:type="dcterms:W3CDTF">2022-07-07T05:50:54Z</dcterms:created>
  <dcterms:modified xsi:type="dcterms:W3CDTF">2022-08-07T14:45:04Z</dcterms:modified>
</cp:coreProperties>
</file>