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809" r:id="rId1"/>
  </p:sldMasterIdLst>
  <p:notesMasterIdLst>
    <p:notesMasterId r:id="rId124"/>
  </p:notesMasterIdLst>
  <p:sldIdLst>
    <p:sldId id="256" r:id="rId2"/>
    <p:sldId id="257" r:id="rId3"/>
    <p:sldId id="467" r:id="rId4"/>
    <p:sldId id="298" r:id="rId5"/>
    <p:sldId id="348" r:id="rId6"/>
    <p:sldId id="299" r:id="rId7"/>
    <p:sldId id="462" r:id="rId8"/>
    <p:sldId id="463" r:id="rId9"/>
    <p:sldId id="300" r:id="rId10"/>
    <p:sldId id="313" r:id="rId11"/>
    <p:sldId id="471" r:id="rId12"/>
    <p:sldId id="314" r:id="rId13"/>
    <p:sldId id="315" r:id="rId14"/>
    <p:sldId id="472" r:id="rId15"/>
    <p:sldId id="316" r:id="rId16"/>
    <p:sldId id="317" r:id="rId17"/>
    <p:sldId id="318" r:id="rId18"/>
    <p:sldId id="469" r:id="rId19"/>
    <p:sldId id="319" r:id="rId20"/>
    <p:sldId id="470" r:id="rId21"/>
    <p:sldId id="320" r:id="rId22"/>
    <p:sldId id="322" r:id="rId23"/>
    <p:sldId id="323" r:id="rId24"/>
    <p:sldId id="324" r:id="rId25"/>
    <p:sldId id="325" r:id="rId26"/>
    <p:sldId id="440" r:id="rId27"/>
    <p:sldId id="441" r:id="rId28"/>
    <p:sldId id="326" r:id="rId29"/>
    <p:sldId id="352" r:id="rId30"/>
    <p:sldId id="327" r:id="rId31"/>
    <p:sldId id="442" r:id="rId32"/>
    <p:sldId id="351" r:id="rId33"/>
    <p:sldId id="328" r:id="rId34"/>
    <p:sldId id="443" r:id="rId35"/>
    <p:sldId id="444" r:id="rId36"/>
    <p:sldId id="445" r:id="rId37"/>
    <p:sldId id="341" r:id="rId38"/>
    <p:sldId id="446" r:id="rId39"/>
    <p:sldId id="353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64" r:id="rId48"/>
    <p:sldId id="371" r:id="rId49"/>
    <p:sldId id="372" r:id="rId50"/>
    <p:sldId id="373" r:id="rId51"/>
    <p:sldId id="301" r:id="rId52"/>
    <p:sldId id="382" r:id="rId53"/>
    <p:sldId id="354" r:id="rId54"/>
    <p:sldId id="355" r:id="rId55"/>
    <p:sldId id="356" r:id="rId56"/>
    <p:sldId id="357" r:id="rId57"/>
    <p:sldId id="358" r:id="rId58"/>
    <p:sldId id="359" r:id="rId59"/>
    <p:sldId id="367" r:id="rId60"/>
    <p:sldId id="368" r:id="rId61"/>
    <p:sldId id="383" r:id="rId62"/>
    <p:sldId id="465" r:id="rId63"/>
    <p:sldId id="466" r:id="rId64"/>
    <p:sldId id="369" r:id="rId65"/>
    <p:sldId id="360" r:id="rId66"/>
    <p:sldId id="361" r:id="rId67"/>
    <p:sldId id="370" r:id="rId68"/>
    <p:sldId id="362" r:id="rId69"/>
    <p:sldId id="309" r:id="rId70"/>
    <p:sldId id="374" r:id="rId71"/>
    <p:sldId id="375" r:id="rId72"/>
    <p:sldId id="310" r:id="rId73"/>
    <p:sldId id="311" r:id="rId74"/>
    <p:sldId id="376" r:id="rId75"/>
    <p:sldId id="427" r:id="rId76"/>
    <p:sldId id="428" r:id="rId77"/>
    <p:sldId id="261" r:id="rId78"/>
    <p:sldId id="263" r:id="rId79"/>
    <p:sldId id="264" r:id="rId80"/>
    <p:sldId id="267" r:id="rId81"/>
    <p:sldId id="268" r:id="rId82"/>
    <p:sldId id="270" r:id="rId83"/>
    <p:sldId id="454" r:id="rId84"/>
    <p:sldId id="455" r:id="rId85"/>
    <p:sldId id="456" r:id="rId86"/>
    <p:sldId id="457" r:id="rId87"/>
    <p:sldId id="404" r:id="rId88"/>
    <p:sldId id="406" r:id="rId89"/>
    <p:sldId id="423" r:id="rId90"/>
    <p:sldId id="407" r:id="rId91"/>
    <p:sldId id="424" r:id="rId92"/>
    <p:sldId id="408" r:id="rId93"/>
    <p:sldId id="425" r:id="rId94"/>
    <p:sldId id="409" r:id="rId95"/>
    <p:sldId id="426" r:id="rId96"/>
    <p:sldId id="410" r:id="rId97"/>
    <p:sldId id="429" r:id="rId98"/>
    <p:sldId id="411" r:id="rId99"/>
    <p:sldId id="430" r:id="rId100"/>
    <p:sldId id="412" r:id="rId101"/>
    <p:sldId id="431" r:id="rId102"/>
    <p:sldId id="413" r:id="rId103"/>
    <p:sldId id="432" r:id="rId104"/>
    <p:sldId id="414" r:id="rId105"/>
    <p:sldId id="433" r:id="rId106"/>
    <p:sldId id="415" r:id="rId107"/>
    <p:sldId id="434" r:id="rId108"/>
    <p:sldId id="416" r:id="rId109"/>
    <p:sldId id="435" r:id="rId110"/>
    <p:sldId id="417" r:id="rId111"/>
    <p:sldId id="436" r:id="rId112"/>
    <p:sldId id="418" r:id="rId113"/>
    <p:sldId id="437" r:id="rId114"/>
    <p:sldId id="419" r:id="rId115"/>
    <p:sldId id="438" r:id="rId116"/>
    <p:sldId id="420" r:id="rId117"/>
    <p:sldId id="439" r:id="rId118"/>
    <p:sldId id="421" r:id="rId119"/>
    <p:sldId id="422" r:id="rId120"/>
    <p:sldId id="458" r:id="rId121"/>
    <p:sldId id="459" r:id="rId122"/>
    <p:sldId id="385" r:id="rId1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B8574-2CF0-4FFB-9FE1-327FF8C94B7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CDF5C7-0632-4258-8C9A-E2304F48687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r>
            <a:rPr lang="ru-RU" smtClean="0"/>
            <a:t>.</a:t>
          </a:r>
          <a:endParaRPr lang="ru-RU" dirty="0"/>
        </a:p>
      </dgm:t>
    </dgm:pt>
    <dgm:pt modelId="{008908CC-2E1B-4F45-A3E9-AB602C2446DC}" type="parTrans" cxnId="{96E6A851-D9CA-4958-9BEA-38B895A955F5}">
      <dgm:prSet/>
      <dgm:spPr/>
      <dgm:t>
        <a:bodyPr/>
        <a:lstStyle/>
        <a:p>
          <a:endParaRPr lang="ru-RU"/>
        </a:p>
      </dgm:t>
    </dgm:pt>
    <dgm:pt modelId="{8C7DFA06-38E7-4395-9F2A-19863F0D968D}" type="sibTrans" cxnId="{96E6A851-D9CA-4958-9BEA-38B895A955F5}">
      <dgm:prSet/>
      <dgm:spPr/>
      <dgm:t>
        <a:bodyPr/>
        <a:lstStyle/>
        <a:p>
          <a:endParaRPr lang="ru-RU"/>
        </a:p>
      </dgm:t>
    </dgm:pt>
    <dgm:pt modelId="{6804C158-00E1-4F8A-9E58-C68A8D4D0F0E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/>
          </a:solidFill>
        </a:ln>
      </dgm:spPr>
      <dgm:t>
        <a:bodyPr/>
        <a:lstStyle/>
        <a:p>
          <a:r>
            <a:rPr lang="ru-RU" smtClean="0"/>
            <a:t>.</a:t>
          </a:r>
          <a:endParaRPr lang="ru-RU" dirty="0"/>
        </a:p>
      </dgm:t>
    </dgm:pt>
    <dgm:pt modelId="{F980A21E-1907-47E8-948F-7CC9A4E38469}" type="parTrans" cxnId="{5D1EEC8D-6444-4118-8A65-0DE809095337}">
      <dgm:prSet/>
      <dgm:spPr/>
      <dgm:t>
        <a:bodyPr/>
        <a:lstStyle/>
        <a:p>
          <a:endParaRPr lang="ru-RU"/>
        </a:p>
      </dgm:t>
    </dgm:pt>
    <dgm:pt modelId="{364AE611-2849-4083-8A0F-8FC5C39C8E6E}" type="sibTrans" cxnId="{5D1EEC8D-6444-4118-8A65-0DE809095337}">
      <dgm:prSet/>
      <dgm:spPr/>
      <dgm:t>
        <a:bodyPr/>
        <a:lstStyle/>
        <a:p>
          <a:endParaRPr lang="ru-RU"/>
        </a:p>
      </dgm:t>
    </dgm:pt>
    <dgm:pt modelId="{A769FD0D-5E04-4277-921B-50A71E9548D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mtClean="0"/>
            <a:t>.</a:t>
          </a:r>
          <a:endParaRPr lang="ru-RU" dirty="0"/>
        </a:p>
      </dgm:t>
    </dgm:pt>
    <dgm:pt modelId="{60605C74-4554-4514-81D6-6D3A5FDBBB41}" type="parTrans" cxnId="{13BD0FA7-3951-4C99-9E37-867BC6E1E9F5}">
      <dgm:prSet/>
      <dgm:spPr/>
      <dgm:t>
        <a:bodyPr/>
        <a:lstStyle/>
        <a:p>
          <a:endParaRPr lang="ru-RU"/>
        </a:p>
      </dgm:t>
    </dgm:pt>
    <dgm:pt modelId="{F29F0BE4-FE53-460B-99BA-6999BBDC7090}" type="sibTrans" cxnId="{13BD0FA7-3951-4C99-9E37-867BC6E1E9F5}">
      <dgm:prSet/>
      <dgm:spPr/>
      <dgm:t>
        <a:bodyPr/>
        <a:lstStyle/>
        <a:p>
          <a:endParaRPr lang="ru-RU"/>
        </a:p>
      </dgm:t>
    </dgm:pt>
    <dgm:pt modelId="{8B91514C-0925-41D5-8159-0B60FF7E2257}" type="pres">
      <dgm:prSet presAssocID="{D9AB8574-2CF0-4FFB-9FE1-327FF8C94B7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B8AEEE-88B7-42C6-8B21-02784026CAF5}" type="pres">
      <dgm:prSet presAssocID="{D9AB8574-2CF0-4FFB-9FE1-327FF8C94B76}" presName="arrow" presStyleLbl="bgShp" presStyleIdx="0" presStyleCnt="1" custLinFactNeighborX="5351" custLinFactNeighborY="2614"/>
      <dgm:spPr>
        <a:gradFill flip="none" rotWithShape="1">
          <a:gsLst>
            <a:gs pos="0">
              <a:srgbClr val="002060"/>
            </a:gs>
            <a:gs pos="44000">
              <a:schemeClr val="bg2">
                <a:lumMod val="2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scene3d>
          <a:camera prst="perspectiveRight"/>
          <a:lightRig rig="threePt" dir="t"/>
        </a:scene3d>
      </dgm:spPr>
      <dgm:t>
        <a:bodyPr/>
        <a:lstStyle/>
        <a:p>
          <a:endParaRPr lang="ru-RU"/>
        </a:p>
      </dgm:t>
    </dgm:pt>
    <dgm:pt modelId="{668A8867-569D-4AD7-8D37-1B15243A2B9F}" type="pres">
      <dgm:prSet presAssocID="{D9AB8574-2CF0-4FFB-9FE1-327FF8C94B76}" presName="linearProcess" presStyleCnt="0"/>
      <dgm:spPr/>
    </dgm:pt>
    <dgm:pt modelId="{9703E2C9-8D6F-49D2-8769-3BD261FE1CC1}" type="pres">
      <dgm:prSet presAssocID="{80CDF5C7-0632-4258-8C9A-E2304F48687F}" presName="textNode" presStyleLbl="node1" presStyleIdx="0" presStyleCnt="3" custScaleX="77391" custScaleY="135714" custLinFactX="62390" custLinFactNeighborX="100000" custLinFactNeighborY="7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0B739-870C-4BAC-AEFC-DE018697769A}" type="pres">
      <dgm:prSet presAssocID="{8C7DFA06-38E7-4395-9F2A-19863F0D968D}" presName="sibTrans" presStyleCnt="0"/>
      <dgm:spPr/>
    </dgm:pt>
    <dgm:pt modelId="{F69231E2-0064-44E0-BF87-0B6AD0E71C16}" type="pres">
      <dgm:prSet presAssocID="{6804C158-00E1-4F8A-9E58-C68A8D4D0F0E}" presName="textNode" presStyleLbl="node1" presStyleIdx="1" presStyleCnt="3" custScaleX="78625" custScaleY="135714" custLinFactX="-87956" custLinFactNeighborX="-100000" custLinFactNeighborY="43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BDD4B0-6B2C-4A83-A7CD-83FD25D823E1}" type="pres">
      <dgm:prSet presAssocID="{364AE611-2849-4083-8A0F-8FC5C39C8E6E}" presName="sibTrans" presStyleCnt="0"/>
      <dgm:spPr/>
    </dgm:pt>
    <dgm:pt modelId="{7623A3EE-E9CA-4AAD-894E-FB2C7EBCE9EE}" type="pres">
      <dgm:prSet presAssocID="{A769FD0D-5E04-4277-921B-50A71E9548D6}" presName="textNode" presStyleLbl="node1" presStyleIdx="2" presStyleCnt="3" custScaleX="78777" custScaleY="135714" custLinFactX="-6691" custLinFactNeighborX="-100000" custLinFactNeighborY="2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63ED03-5505-44D9-9F3D-0322BAC6188E}" type="presOf" srcId="{A769FD0D-5E04-4277-921B-50A71E9548D6}" destId="{7623A3EE-E9CA-4AAD-894E-FB2C7EBCE9EE}" srcOrd="0" destOrd="0" presId="urn:microsoft.com/office/officeart/2005/8/layout/hProcess9"/>
    <dgm:cxn modelId="{5D1EEC8D-6444-4118-8A65-0DE809095337}" srcId="{D9AB8574-2CF0-4FFB-9FE1-327FF8C94B76}" destId="{6804C158-00E1-4F8A-9E58-C68A8D4D0F0E}" srcOrd="1" destOrd="0" parTransId="{F980A21E-1907-47E8-948F-7CC9A4E38469}" sibTransId="{364AE611-2849-4083-8A0F-8FC5C39C8E6E}"/>
    <dgm:cxn modelId="{13BD0FA7-3951-4C99-9E37-867BC6E1E9F5}" srcId="{D9AB8574-2CF0-4FFB-9FE1-327FF8C94B76}" destId="{A769FD0D-5E04-4277-921B-50A71E9548D6}" srcOrd="2" destOrd="0" parTransId="{60605C74-4554-4514-81D6-6D3A5FDBBB41}" sibTransId="{F29F0BE4-FE53-460B-99BA-6999BBDC7090}"/>
    <dgm:cxn modelId="{B4D74776-3BC0-4DC0-BF6A-4518BCEE4D61}" type="presOf" srcId="{6804C158-00E1-4F8A-9E58-C68A8D4D0F0E}" destId="{F69231E2-0064-44E0-BF87-0B6AD0E71C16}" srcOrd="0" destOrd="0" presId="urn:microsoft.com/office/officeart/2005/8/layout/hProcess9"/>
    <dgm:cxn modelId="{96E6A851-D9CA-4958-9BEA-38B895A955F5}" srcId="{D9AB8574-2CF0-4FFB-9FE1-327FF8C94B76}" destId="{80CDF5C7-0632-4258-8C9A-E2304F48687F}" srcOrd="0" destOrd="0" parTransId="{008908CC-2E1B-4F45-A3E9-AB602C2446DC}" sibTransId="{8C7DFA06-38E7-4395-9F2A-19863F0D968D}"/>
    <dgm:cxn modelId="{4ED9BF16-23F5-4C8A-BF21-98D623951812}" type="presOf" srcId="{D9AB8574-2CF0-4FFB-9FE1-327FF8C94B76}" destId="{8B91514C-0925-41D5-8159-0B60FF7E2257}" srcOrd="0" destOrd="0" presId="urn:microsoft.com/office/officeart/2005/8/layout/hProcess9"/>
    <dgm:cxn modelId="{EAF619A7-357C-46C5-94A8-5D05DA7A90B9}" type="presOf" srcId="{80CDF5C7-0632-4258-8C9A-E2304F48687F}" destId="{9703E2C9-8D6F-49D2-8769-3BD261FE1CC1}" srcOrd="0" destOrd="0" presId="urn:microsoft.com/office/officeart/2005/8/layout/hProcess9"/>
    <dgm:cxn modelId="{8AEBB621-BBBE-4644-8779-78754248A9B9}" type="presParOf" srcId="{8B91514C-0925-41D5-8159-0B60FF7E2257}" destId="{B4B8AEEE-88B7-42C6-8B21-02784026CAF5}" srcOrd="0" destOrd="0" presId="urn:microsoft.com/office/officeart/2005/8/layout/hProcess9"/>
    <dgm:cxn modelId="{8DE886D2-CF8A-4E51-8749-C2AD8AD29BCE}" type="presParOf" srcId="{8B91514C-0925-41D5-8159-0B60FF7E2257}" destId="{668A8867-569D-4AD7-8D37-1B15243A2B9F}" srcOrd="1" destOrd="0" presId="urn:microsoft.com/office/officeart/2005/8/layout/hProcess9"/>
    <dgm:cxn modelId="{31CA4926-F7DE-431D-9F22-0809107C77BF}" type="presParOf" srcId="{668A8867-569D-4AD7-8D37-1B15243A2B9F}" destId="{9703E2C9-8D6F-49D2-8769-3BD261FE1CC1}" srcOrd="0" destOrd="0" presId="urn:microsoft.com/office/officeart/2005/8/layout/hProcess9"/>
    <dgm:cxn modelId="{832C0332-BD60-4FA5-A026-8F33F7DC8A0F}" type="presParOf" srcId="{668A8867-569D-4AD7-8D37-1B15243A2B9F}" destId="{50B0B739-870C-4BAC-AEFC-DE018697769A}" srcOrd="1" destOrd="0" presId="urn:microsoft.com/office/officeart/2005/8/layout/hProcess9"/>
    <dgm:cxn modelId="{9F8186C5-E262-46E1-B7F4-75429357FBD2}" type="presParOf" srcId="{668A8867-569D-4AD7-8D37-1B15243A2B9F}" destId="{F69231E2-0064-44E0-BF87-0B6AD0E71C16}" srcOrd="2" destOrd="0" presId="urn:microsoft.com/office/officeart/2005/8/layout/hProcess9"/>
    <dgm:cxn modelId="{8AC667D9-1EA5-4745-8E1D-FF264AB01BE7}" type="presParOf" srcId="{668A8867-569D-4AD7-8D37-1B15243A2B9F}" destId="{47BDD4B0-6B2C-4A83-A7CD-83FD25D823E1}" srcOrd="3" destOrd="0" presId="urn:microsoft.com/office/officeart/2005/8/layout/hProcess9"/>
    <dgm:cxn modelId="{298B0481-C4D1-42B3-9501-48117B9E630D}" type="presParOf" srcId="{668A8867-569D-4AD7-8D37-1B15243A2B9F}" destId="{7623A3EE-E9CA-4AAD-894E-FB2C7EBCE9E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3D0AC5-029A-4311-A32D-3F624F60D3D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BE24CB-C48A-449D-B95C-952FC7E2EEF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вызвать скорую медицинскую помощь</a:t>
          </a:r>
          <a:endParaRPr lang="ru-RU" dirty="0">
            <a:solidFill>
              <a:schemeClr val="tx1"/>
            </a:solidFill>
          </a:endParaRPr>
        </a:p>
      </dgm:t>
    </dgm:pt>
    <dgm:pt modelId="{9D428C39-2A7B-4335-8CDC-002A3D4A400E}" type="parTrans" cxnId="{A1FBDEAD-7701-4335-9B08-791C417272C8}">
      <dgm:prSet/>
      <dgm:spPr/>
      <dgm:t>
        <a:bodyPr/>
        <a:lstStyle/>
        <a:p>
          <a:endParaRPr lang="ru-RU"/>
        </a:p>
      </dgm:t>
    </dgm:pt>
    <dgm:pt modelId="{E29A9EB5-3561-43CE-AADD-3C28D9A3A0D6}" type="sibTrans" cxnId="{A1FBDEAD-7701-4335-9B08-791C417272C8}">
      <dgm:prSet/>
      <dgm:spPr/>
      <dgm:t>
        <a:bodyPr/>
        <a:lstStyle/>
        <a:p>
          <a:endParaRPr lang="ru-RU"/>
        </a:p>
      </dgm:t>
    </dgm:pt>
    <dgm:pt modelId="{221D743C-2F46-4E9D-9707-D36F82D6C77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определить травму, создающую наибольшую угрозу для жизни пострадавшего</a:t>
          </a:r>
          <a:endParaRPr lang="ru-RU" dirty="0">
            <a:solidFill>
              <a:schemeClr val="tx1"/>
            </a:solidFill>
          </a:endParaRPr>
        </a:p>
      </dgm:t>
    </dgm:pt>
    <dgm:pt modelId="{588672E4-D3A2-4FB6-8556-E91BBC657AAC}" type="parTrans" cxnId="{E9C7039E-BCFD-4471-81BC-A1DDB636C064}">
      <dgm:prSet/>
      <dgm:spPr/>
      <dgm:t>
        <a:bodyPr/>
        <a:lstStyle/>
        <a:p>
          <a:endParaRPr lang="ru-RU"/>
        </a:p>
      </dgm:t>
    </dgm:pt>
    <dgm:pt modelId="{214074BC-5D03-469C-9A1C-6D61A728132E}" type="sibTrans" cxnId="{E9C7039E-BCFD-4471-81BC-A1DDB636C064}">
      <dgm:prSet/>
      <dgm:spPr/>
      <dgm:t>
        <a:bodyPr/>
        <a:lstStyle/>
        <a:p>
          <a:endParaRPr lang="ru-RU"/>
        </a:p>
      </dgm:t>
    </dgm:pt>
    <dgm:pt modelId="{DA43139D-0A69-4514-AC41-E3FADECE90D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выполнить необходимые мероприятия по спасению пострадавшего в порядке срочности, используя подручные средства</a:t>
          </a:r>
          <a:endParaRPr lang="ru-RU" dirty="0">
            <a:solidFill>
              <a:schemeClr val="tx1"/>
            </a:solidFill>
          </a:endParaRPr>
        </a:p>
      </dgm:t>
    </dgm:pt>
    <dgm:pt modelId="{9E9565F6-DF3B-414F-9E28-E5447ECBC941}" type="parTrans" cxnId="{CE9C87B9-0A40-49A5-AC76-E6ADDA2F6E14}">
      <dgm:prSet/>
      <dgm:spPr/>
      <dgm:t>
        <a:bodyPr/>
        <a:lstStyle/>
        <a:p>
          <a:endParaRPr lang="ru-RU"/>
        </a:p>
      </dgm:t>
    </dgm:pt>
    <dgm:pt modelId="{2197727B-4104-446E-A89D-662D333EC382}" type="sibTrans" cxnId="{CE9C87B9-0A40-49A5-AC76-E6ADDA2F6E14}">
      <dgm:prSet/>
      <dgm:spPr/>
      <dgm:t>
        <a:bodyPr/>
        <a:lstStyle/>
        <a:p>
          <a:endParaRPr lang="ru-RU"/>
        </a:p>
      </dgm:t>
    </dgm:pt>
    <dgm:pt modelId="{BC7B5334-542E-4984-991B-40D295992DE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поддерживать основные жизненные функции пострадавшего до прибытия медицинского персонала</a:t>
          </a:r>
          <a:endParaRPr lang="ru-RU" dirty="0">
            <a:solidFill>
              <a:schemeClr val="tx1"/>
            </a:solidFill>
          </a:endParaRPr>
        </a:p>
      </dgm:t>
    </dgm:pt>
    <dgm:pt modelId="{33161B73-D41F-4336-A51A-045BBB2CE1B2}" type="parTrans" cxnId="{0303A7C6-569C-4B82-9244-49042C6A4505}">
      <dgm:prSet/>
      <dgm:spPr/>
      <dgm:t>
        <a:bodyPr/>
        <a:lstStyle/>
        <a:p>
          <a:endParaRPr lang="ru-RU"/>
        </a:p>
      </dgm:t>
    </dgm:pt>
    <dgm:pt modelId="{74883860-E651-44A8-9F51-BB30A553D8A0}" type="sibTrans" cxnId="{0303A7C6-569C-4B82-9244-49042C6A4505}">
      <dgm:prSet/>
      <dgm:spPr/>
      <dgm:t>
        <a:bodyPr/>
        <a:lstStyle/>
        <a:p>
          <a:endParaRPr lang="ru-RU"/>
        </a:p>
      </dgm:t>
    </dgm:pt>
    <dgm:pt modelId="{A4828365-BC16-404C-B7B8-F9FF38BFC98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принять меры для транспортировки пострадавшего в ближайшую медицинскую организацию</a:t>
          </a:r>
          <a:endParaRPr lang="ru-RU" dirty="0">
            <a:solidFill>
              <a:schemeClr val="tx1"/>
            </a:solidFill>
          </a:endParaRPr>
        </a:p>
      </dgm:t>
    </dgm:pt>
    <dgm:pt modelId="{86B87375-3177-4B8D-8EB5-73A845024587}" type="parTrans" cxnId="{E2254927-EF78-46E4-9ECC-DE7B284C301D}">
      <dgm:prSet/>
      <dgm:spPr/>
      <dgm:t>
        <a:bodyPr/>
        <a:lstStyle/>
        <a:p>
          <a:endParaRPr lang="ru-RU"/>
        </a:p>
      </dgm:t>
    </dgm:pt>
    <dgm:pt modelId="{AA336C51-AF61-4688-9F9D-61728397B730}" type="sibTrans" cxnId="{E2254927-EF78-46E4-9ECC-DE7B284C301D}">
      <dgm:prSet/>
      <dgm:spPr/>
      <dgm:t>
        <a:bodyPr/>
        <a:lstStyle/>
        <a:p>
          <a:endParaRPr lang="ru-RU"/>
        </a:p>
      </dgm:t>
    </dgm:pt>
    <dgm:pt modelId="{198A9D5B-F4F7-4B55-8D33-C2EF75AFD8B8}" type="pres">
      <dgm:prSet presAssocID="{3B3D0AC5-029A-4311-A32D-3F624F60D3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88D26F-9612-40C3-BD35-87A5A0776F5D}" type="pres">
      <dgm:prSet presAssocID="{3B3D0AC5-029A-4311-A32D-3F624F60D3DC}" presName="Name1" presStyleCnt="0"/>
      <dgm:spPr/>
    </dgm:pt>
    <dgm:pt modelId="{5B524D14-21EB-48B2-8352-32ADE19805B1}" type="pres">
      <dgm:prSet presAssocID="{3B3D0AC5-029A-4311-A32D-3F624F60D3DC}" presName="cycle" presStyleCnt="0"/>
      <dgm:spPr/>
    </dgm:pt>
    <dgm:pt modelId="{75F06FE7-001F-4827-86DA-D8E930CFFAE4}" type="pres">
      <dgm:prSet presAssocID="{3B3D0AC5-029A-4311-A32D-3F624F60D3DC}" presName="srcNode" presStyleLbl="node1" presStyleIdx="0" presStyleCnt="5"/>
      <dgm:spPr/>
    </dgm:pt>
    <dgm:pt modelId="{AEFC6EA1-8E46-481A-9618-B7D7C9F7C131}" type="pres">
      <dgm:prSet presAssocID="{3B3D0AC5-029A-4311-A32D-3F624F60D3DC}" presName="conn" presStyleLbl="parChTrans1D2" presStyleIdx="0" presStyleCnt="1"/>
      <dgm:spPr/>
      <dgm:t>
        <a:bodyPr/>
        <a:lstStyle/>
        <a:p>
          <a:endParaRPr lang="ru-RU"/>
        </a:p>
      </dgm:t>
    </dgm:pt>
    <dgm:pt modelId="{FE8B5234-5A5B-439C-8A3E-B78D97AF9FA5}" type="pres">
      <dgm:prSet presAssocID="{3B3D0AC5-029A-4311-A32D-3F624F60D3DC}" presName="extraNode" presStyleLbl="node1" presStyleIdx="0" presStyleCnt="5"/>
      <dgm:spPr/>
    </dgm:pt>
    <dgm:pt modelId="{5C3FA133-AD3F-435A-97C3-8E9F2D0447EE}" type="pres">
      <dgm:prSet presAssocID="{3B3D0AC5-029A-4311-A32D-3F624F60D3DC}" presName="dstNode" presStyleLbl="node1" presStyleIdx="0" presStyleCnt="5"/>
      <dgm:spPr/>
    </dgm:pt>
    <dgm:pt modelId="{CF965AA6-A47E-454B-BB16-E30582972ECA}" type="pres">
      <dgm:prSet presAssocID="{50BE24CB-C48A-449D-B95C-952FC7E2EEF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4A3D6-647B-42C9-A0DD-4BCDC317D10C}" type="pres">
      <dgm:prSet presAssocID="{50BE24CB-C48A-449D-B95C-952FC7E2EEF9}" presName="accent_1" presStyleCnt="0"/>
      <dgm:spPr/>
    </dgm:pt>
    <dgm:pt modelId="{2DE9EB43-1BD5-4BD6-9C21-4B68322F0763}" type="pres">
      <dgm:prSet presAssocID="{50BE24CB-C48A-449D-B95C-952FC7E2EEF9}" presName="accentRepeatNode" presStyleLbl="solidFgAcc1" presStyleIdx="0" presStyleCnt="5"/>
      <dgm:spPr/>
    </dgm:pt>
    <dgm:pt modelId="{14D0A218-96DC-46CE-B39A-81E69FE08E02}" type="pres">
      <dgm:prSet presAssocID="{221D743C-2F46-4E9D-9707-D36F82D6C77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01EC0-2CC1-4853-A991-A88C98BDA44B}" type="pres">
      <dgm:prSet presAssocID="{221D743C-2F46-4E9D-9707-D36F82D6C773}" presName="accent_2" presStyleCnt="0"/>
      <dgm:spPr/>
    </dgm:pt>
    <dgm:pt modelId="{CBBE3846-CA1E-4940-ADC9-05D405BE724A}" type="pres">
      <dgm:prSet presAssocID="{221D743C-2F46-4E9D-9707-D36F82D6C773}" presName="accentRepeatNode" presStyleLbl="solidFgAcc1" presStyleIdx="1" presStyleCnt="5"/>
      <dgm:spPr/>
    </dgm:pt>
    <dgm:pt modelId="{0DAEE8E7-4712-4929-BAE2-F5C904B201BB}" type="pres">
      <dgm:prSet presAssocID="{DA43139D-0A69-4514-AC41-E3FADECE90D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7B6C4-3B04-48AF-A3CB-D0ED26556566}" type="pres">
      <dgm:prSet presAssocID="{DA43139D-0A69-4514-AC41-E3FADECE90D5}" presName="accent_3" presStyleCnt="0"/>
      <dgm:spPr/>
    </dgm:pt>
    <dgm:pt modelId="{9B195E3F-D5FF-4137-A082-E1E3916E1C87}" type="pres">
      <dgm:prSet presAssocID="{DA43139D-0A69-4514-AC41-E3FADECE90D5}" presName="accentRepeatNode" presStyleLbl="solidFgAcc1" presStyleIdx="2" presStyleCnt="5"/>
      <dgm:spPr/>
    </dgm:pt>
    <dgm:pt modelId="{E3F4A08C-C9AD-4F6A-A068-6C20722E3CE2}" type="pres">
      <dgm:prSet presAssocID="{BC7B5334-542E-4984-991B-40D295992DE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9E6A7-D442-40FB-B6F8-79DCAB6BB014}" type="pres">
      <dgm:prSet presAssocID="{BC7B5334-542E-4984-991B-40D295992DEE}" presName="accent_4" presStyleCnt="0"/>
      <dgm:spPr/>
    </dgm:pt>
    <dgm:pt modelId="{6CB4142E-1F02-4E92-870A-B2B97AA8FD60}" type="pres">
      <dgm:prSet presAssocID="{BC7B5334-542E-4984-991B-40D295992DEE}" presName="accentRepeatNode" presStyleLbl="solidFgAcc1" presStyleIdx="3" presStyleCnt="5"/>
      <dgm:spPr/>
    </dgm:pt>
    <dgm:pt modelId="{8E447A61-35EE-45C9-AF8E-CB36425BB0BD}" type="pres">
      <dgm:prSet presAssocID="{A4828365-BC16-404C-B7B8-F9FF38BFC98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5E86D-4CD4-4D0C-9752-E624DEDF36F7}" type="pres">
      <dgm:prSet presAssocID="{A4828365-BC16-404C-B7B8-F9FF38BFC98F}" presName="accent_5" presStyleCnt="0"/>
      <dgm:spPr/>
    </dgm:pt>
    <dgm:pt modelId="{EEF6F198-78A3-47AA-B001-7793FC789229}" type="pres">
      <dgm:prSet presAssocID="{A4828365-BC16-404C-B7B8-F9FF38BFC98F}" presName="accentRepeatNode" presStyleLbl="solidFgAcc1" presStyleIdx="4" presStyleCnt="5"/>
      <dgm:spPr/>
    </dgm:pt>
  </dgm:ptLst>
  <dgm:cxnLst>
    <dgm:cxn modelId="{7DBC098A-0A22-4050-A55F-A7D70B216B38}" type="presOf" srcId="{BC7B5334-542E-4984-991B-40D295992DEE}" destId="{E3F4A08C-C9AD-4F6A-A068-6C20722E3CE2}" srcOrd="0" destOrd="0" presId="urn:microsoft.com/office/officeart/2008/layout/VerticalCurvedList"/>
    <dgm:cxn modelId="{B06636A3-9CAA-4F64-B985-431E6DC3FE42}" type="presOf" srcId="{221D743C-2F46-4E9D-9707-D36F82D6C773}" destId="{14D0A218-96DC-46CE-B39A-81E69FE08E02}" srcOrd="0" destOrd="0" presId="urn:microsoft.com/office/officeart/2008/layout/VerticalCurvedList"/>
    <dgm:cxn modelId="{A1FBDEAD-7701-4335-9B08-791C417272C8}" srcId="{3B3D0AC5-029A-4311-A32D-3F624F60D3DC}" destId="{50BE24CB-C48A-449D-B95C-952FC7E2EEF9}" srcOrd="0" destOrd="0" parTransId="{9D428C39-2A7B-4335-8CDC-002A3D4A400E}" sibTransId="{E29A9EB5-3561-43CE-AADD-3C28D9A3A0D6}"/>
    <dgm:cxn modelId="{CE9C87B9-0A40-49A5-AC76-E6ADDA2F6E14}" srcId="{3B3D0AC5-029A-4311-A32D-3F624F60D3DC}" destId="{DA43139D-0A69-4514-AC41-E3FADECE90D5}" srcOrd="2" destOrd="0" parTransId="{9E9565F6-DF3B-414F-9E28-E5447ECBC941}" sibTransId="{2197727B-4104-446E-A89D-662D333EC382}"/>
    <dgm:cxn modelId="{A5ACC4B1-CF06-41B3-8393-1A609029851D}" type="presOf" srcId="{50BE24CB-C48A-449D-B95C-952FC7E2EEF9}" destId="{CF965AA6-A47E-454B-BB16-E30582972ECA}" srcOrd="0" destOrd="0" presId="urn:microsoft.com/office/officeart/2008/layout/VerticalCurvedList"/>
    <dgm:cxn modelId="{1F5735F0-A42C-4096-8CA6-8B05950D77BA}" type="presOf" srcId="{3B3D0AC5-029A-4311-A32D-3F624F60D3DC}" destId="{198A9D5B-F4F7-4B55-8D33-C2EF75AFD8B8}" srcOrd="0" destOrd="0" presId="urn:microsoft.com/office/officeart/2008/layout/VerticalCurvedList"/>
    <dgm:cxn modelId="{1C33A8CE-3177-4E72-BA2B-FC3456744D3C}" type="presOf" srcId="{E29A9EB5-3561-43CE-AADD-3C28D9A3A0D6}" destId="{AEFC6EA1-8E46-481A-9618-B7D7C9F7C131}" srcOrd="0" destOrd="0" presId="urn:microsoft.com/office/officeart/2008/layout/VerticalCurvedList"/>
    <dgm:cxn modelId="{0303A7C6-569C-4B82-9244-49042C6A4505}" srcId="{3B3D0AC5-029A-4311-A32D-3F624F60D3DC}" destId="{BC7B5334-542E-4984-991B-40D295992DEE}" srcOrd="3" destOrd="0" parTransId="{33161B73-D41F-4336-A51A-045BBB2CE1B2}" sibTransId="{74883860-E651-44A8-9F51-BB30A553D8A0}"/>
    <dgm:cxn modelId="{DADFD6E8-44FE-4EB1-A0C7-A1529864D1F7}" type="presOf" srcId="{DA43139D-0A69-4514-AC41-E3FADECE90D5}" destId="{0DAEE8E7-4712-4929-BAE2-F5C904B201BB}" srcOrd="0" destOrd="0" presId="urn:microsoft.com/office/officeart/2008/layout/VerticalCurvedList"/>
    <dgm:cxn modelId="{E9C7039E-BCFD-4471-81BC-A1DDB636C064}" srcId="{3B3D0AC5-029A-4311-A32D-3F624F60D3DC}" destId="{221D743C-2F46-4E9D-9707-D36F82D6C773}" srcOrd="1" destOrd="0" parTransId="{588672E4-D3A2-4FB6-8556-E91BBC657AAC}" sibTransId="{214074BC-5D03-469C-9A1C-6D61A728132E}"/>
    <dgm:cxn modelId="{FF201A13-C61D-4D62-8BB1-CB1337017E02}" type="presOf" srcId="{A4828365-BC16-404C-B7B8-F9FF38BFC98F}" destId="{8E447A61-35EE-45C9-AF8E-CB36425BB0BD}" srcOrd="0" destOrd="0" presId="urn:microsoft.com/office/officeart/2008/layout/VerticalCurvedList"/>
    <dgm:cxn modelId="{E2254927-EF78-46E4-9ECC-DE7B284C301D}" srcId="{3B3D0AC5-029A-4311-A32D-3F624F60D3DC}" destId="{A4828365-BC16-404C-B7B8-F9FF38BFC98F}" srcOrd="4" destOrd="0" parTransId="{86B87375-3177-4B8D-8EB5-73A845024587}" sibTransId="{AA336C51-AF61-4688-9F9D-61728397B730}"/>
    <dgm:cxn modelId="{B4F4102E-C317-43BB-AB19-ADE224F74E91}" type="presParOf" srcId="{198A9D5B-F4F7-4B55-8D33-C2EF75AFD8B8}" destId="{7888D26F-9612-40C3-BD35-87A5A0776F5D}" srcOrd="0" destOrd="0" presId="urn:microsoft.com/office/officeart/2008/layout/VerticalCurvedList"/>
    <dgm:cxn modelId="{AB3308AF-7AA8-49CD-82B1-469FA512EA16}" type="presParOf" srcId="{7888D26F-9612-40C3-BD35-87A5A0776F5D}" destId="{5B524D14-21EB-48B2-8352-32ADE19805B1}" srcOrd="0" destOrd="0" presId="urn:microsoft.com/office/officeart/2008/layout/VerticalCurvedList"/>
    <dgm:cxn modelId="{45FB9CCE-81B8-45CA-8319-3FC5D2888F71}" type="presParOf" srcId="{5B524D14-21EB-48B2-8352-32ADE19805B1}" destId="{75F06FE7-001F-4827-86DA-D8E930CFFAE4}" srcOrd="0" destOrd="0" presId="urn:microsoft.com/office/officeart/2008/layout/VerticalCurvedList"/>
    <dgm:cxn modelId="{70CB3471-2FAC-44AF-8BA5-FF4970246FDD}" type="presParOf" srcId="{5B524D14-21EB-48B2-8352-32ADE19805B1}" destId="{AEFC6EA1-8E46-481A-9618-B7D7C9F7C131}" srcOrd="1" destOrd="0" presId="urn:microsoft.com/office/officeart/2008/layout/VerticalCurvedList"/>
    <dgm:cxn modelId="{08007ED8-95CD-4D2C-8160-7D22F4464E3E}" type="presParOf" srcId="{5B524D14-21EB-48B2-8352-32ADE19805B1}" destId="{FE8B5234-5A5B-439C-8A3E-B78D97AF9FA5}" srcOrd="2" destOrd="0" presId="urn:microsoft.com/office/officeart/2008/layout/VerticalCurvedList"/>
    <dgm:cxn modelId="{E3EB684A-326D-4DB3-A49C-91444AF1CB1D}" type="presParOf" srcId="{5B524D14-21EB-48B2-8352-32ADE19805B1}" destId="{5C3FA133-AD3F-435A-97C3-8E9F2D0447EE}" srcOrd="3" destOrd="0" presId="urn:microsoft.com/office/officeart/2008/layout/VerticalCurvedList"/>
    <dgm:cxn modelId="{1C5E74C3-3A5A-4073-94D5-4855EC0D24F1}" type="presParOf" srcId="{7888D26F-9612-40C3-BD35-87A5A0776F5D}" destId="{CF965AA6-A47E-454B-BB16-E30582972ECA}" srcOrd="1" destOrd="0" presId="urn:microsoft.com/office/officeart/2008/layout/VerticalCurvedList"/>
    <dgm:cxn modelId="{C6D2205E-3944-4B50-9F5D-A0705A1FCDE5}" type="presParOf" srcId="{7888D26F-9612-40C3-BD35-87A5A0776F5D}" destId="{0AF4A3D6-647B-42C9-A0DD-4BCDC317D10C}" srcOrd="2" destOrd="0" presId="urn:microsoft.com/office/officeart/2008/layout/VerticalCurvedList"/>
    <dgm:cxn modelId="{7EA97025-E2C7-492B-B460-7E588AC2899B}" type="presParOf" srcId="{0AF4A3D6-647B-42C9-A0DD-4BCDC317D10C}" destId="{2DE9EB43-1BD5-4BD6-9C21-4B68322F0763}" srcOrd="0" destOrd="0" presId="urn:microsoft.com/office/officeart/2008/layout/VerticalCurvedList"/>
    <dgm:cxn modelId="{26A2156F-A197-44A7-BF22-D96CF75C33D3}" type="presParOf" srcId="{7888D26F-9612-40C3-BD35-87A5A0776F5D}" destId="{14D0A218-96DC-46CE-B39A-81E69FE08E02}" srcOrd="3" destOrd="0" presId="urn:microsoft.com/office/officeart/2008/layout/VerticalCurvedList"/>
    <dgm:cxn modelId="{5A129D7D-3376-46FA-AA14-E0FBE201612D}" type="presParOf" srcId="{7888D26F-9612-40C3-BD35-87A5A0776F5D}" destId="{20B01EC0-2CC1-4853-A991-A88C98BDA44B}" srcOrd="4" destOrd="0" presId="urn:microsoft.com/office/officeart/2008/layout/VerticalCurvedList"/>
    <dgm:cxn modelId="{1E55D255-2FAA-4A9F-BDE4-59AED3771E63}" type="presParOf" srcId="{20B01EC0-2CC1-4853-A991-A88C98BDA44B}" destId="{CBBE3846-CA1E-4940-ADC9-05D405BE724A}" srcOrd="0" destOrd="0" presId="urn:microsoft.com/office/officeart/2008/layout/VerticalCurvedList"/>
    <dgm:cxn modelId="{BE99FD4B-456E-4DEA-A98A-8FF84808111A}" type="presParOf" srcId="{7888D26F-9612-40C3-BD35-87A5A0776F5D}" destId="{0DAEE8E7-4712-4929-BAE2-F5C904B201BB}" srcOrd="5" destOrd="0" presId="urn:microsoft.com/office/officeart/2008/layout/VerticalCurvedList"/>
    <dgm:cxn modelId="{DDC16C72-5C5D-41CC-9675-B7F1DE1CCFF7}" type="presParOf" srcId="{7888D26F-9612-40C3-BD35-87A5A0776F5D}" destId="{ED27B6C4-3B04-48AF-A3CB-D0ED26556566}" srcOrd="6" destOrd="0" presId="urn:microsoft.com/office/officeart/2008/layout/VerticalCurvedList"/>
    <dgm:cxn modelId="{8D49FA68-E36E-4E7F-91B0-55FE78316797}" type="presParOf" srcId="{ED27B6C4-3B04-48AF-A3CB-D0ED26556566}" destId="{9B195E3F-D5FF-4137-A082-E1E3916E1C87}" srcOrd="0" destOrd="0" presId="urn:microsoft.com/office/officeart/2008/layout/VerticalCurvedList"/>
    <dgm:cxn modelId="{1F8DC133-C4B5-49C2-AE60-91EF74B00D00}" type="presParOf" srcId="{7888D26F-9612-40C3-BD35-87A5A0776F5D}" destId="{E3F4A08C-C9AD-4F6A-A068-6C20722E3CE2}" srcOrd="7" destOrd="0" presId="urn:microsoft.com/office/officeart/2008/layout/VerticalCurvedList"/>
    <dgm:cxn modelId="{2CC31986-5478-4919-B182-E86EBE68E4F7}" type="presParOf" srcId="{7888D26F-9612-40C3-BD35-87A5A0776F5D}" destId="{F8B9E6A7-D442-40FB-B6F8-79DCAB6BB014}" srcOrd="8" destOrd="0" presId="urn:microsoft.com/office/officeart/2008/layout/VerticalCurvedList"/>
    <dgm:cxn modelId="{9F1A5210-0B60-4BFC-8FDB-03B85FBC5319}" type="presParOf" srcId="{F8B9E6A7-D442-40FB-B6F8-79DCAB6BB014}" destId="{6CB4142E-1F02-4E92-870A-B2B97AA8FD60}" srcOrd="0" destOrd="0" presId="urn:microsoft.com/office/officeart/2008/layout/VerticalCurvedList"/>
    <dgm:cxn modelId="{60EAA3B1-4FD2-4E43-BE57-18E1C24EEC80}" type="presParOf" srcId="{7888D26F-9612-40C3-BD35-87A5A0776F5D}" destId="{8E447A61-35EE-45C9-AF8E-CB36425BB0BD}" srcOrd="9" destOrd="0" presId="urn:microsoft.com/office/officeart/2008/layout/VerticalCurvedList"/>
    <dgm:cxn modelId="{B047676B-FF4E-437A-90DA-ACBD9258E0F5}" type="presParOf" srcId="{7888D26F-9612-40C3-BD35-87A5A0776F5D}" destId="{F005E86D-4CD4-4D0C-9752-E624DEDF36F7}" srcOrd="10" destOrd="0" presId="urn:microsoft.com/office/officeart/2008/layout/VerticalCurvedList"/>
    <dgm:cxn modelId="{09B72CF2-DB36-4410-886D-102B3A05FC73}" type="presParOf" srcId="{F005E86D-4CD4-4D0C-9752-E624DEDF36F7}" destId="{EEF6F198-78A3-47AA-B001-7793FC7892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66C985-A47D-4CDD-9EBD-5E157C0692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491B0F-EDF6-4F20-B9D4-5E54E3EAD37B}">
      <dgm:prSet phldrT="[Текст]"/>
      <dgm:spPr/>
      <dgm:t>
        <a:bodyPr/>
        <a:lstStyle/>
        <a:p>
          <a:r>
            <a:rPr lang="ru-RU" dirty="0" smtClean="0"/>
            <a:t>Непрямой массаж сердца</a:t>
          </a:r>
          <a:endParaRPr lang="ru-RU" dirty="0"/>
        </a:p>
      </dgm:t>
    </dgm:pt>
    <dgm:pt modelId="{6E8DB8DD-1C24-4CE4-B3BE-FF2A4B5B5797}" type="parTrans" cxnId="{DA6A5749-DB29-4100-9C7A-3883315A556B}">
      <dgm:prSet/>
      <dgm:spPr/>
      <dgm:t>
        <a:bodyPr/>
        <a:lstStyle/>
        <a:p>
          <a:endParaRPr lang="ru-RU"/>
        </a:p>
      </dgm:t>
    </dgm:pt>
    <dgm:pt modelId="{A27AA150-F5B3-41A9-8B31-32437EA0507E}" type="sibTrans" cxnId="{DA6A5749-DB29-4100-9C7A-3883315A556B}">
      <dgm:prSet/>
      <dgm:spPr/>
      <dgm:t>
        <a:bodyPr/>
        <a:lstStyle/>
        <a:p>
          <a:endParaRPr lang="ru-RU"/>
        </a:p>
      </dgm:t>
    </dgm:pt>
    <dgm:pt modelId="{C8D41ECB-BF99-47F0-907D-7B24F2DC24AF}">
      <dgm:prSet phldrT="[Текст]"/>
      <dgm:spPr/>
      <dgm:t>
        <a:bodyPr/>
        <a:lstStyle/>
        <a:p>
          <a:r>
            <a:rPr lang="ru-RU" dirty="0" smtClean="0"/>
            <a:t>Обеспечение проходимости дыхательных путей</a:t>
          </a:r>
          <a:endParaRPr lang="ru-RU" dirty="0"/>
        </a:p>
      </dgm:t>
    </dgm:pt>
    <dgm:pt modelId="{60AA35E4-D373-49E4-9DF0-1695122815B6}" type="parTrans" cxnId="{AA9348F9-164C-4BFC-8E59-CA34DE01B23F}">
      <dgm:prSet/>
      <dgm:spPr/>
      <dgm:t>
        <a:bodyPr/>
        <a:lstStyle/>
        <a:p>
          <a:endParaRPr lang="ru-RU"/>
        </a:p>
      </dgm:t>
    </dgm:pt>
    <dgm:pt modelId="{AB1B4718-8E86-4637-B9F2-A66FF1A42C06}" type="sibTrans" cxnId="{AA9348F9-164C-4BFC-8E59-CA34DE01B23F}">
      <dgm:prSet/>
      <dgm:spPr/>
      <dgm:t>
        <a:bodyPr/>
        <a:lstStyle/>
        <a:p>
          <a:endParaRPr lang="ru-RU"/>
        </a:p>
      </dgm:t>
    </dgm:pt>
    <dgm:pt modelId="{6FA7F9A3-57C4-40FF-90FC-3371493843A6}">
      <dgm:prSet phldrT="[Текст]"/>
      <dgm:spPr/>
      <dgm:t>
        <a:bodyPr/>
        <a:lstStyle/>
        <a:p>
          <a:r>
            <a:rPr lang="ru-RU" dirty="0" smtClean="0"/>
            <a:t>Искусственная </a:t>
          </a:r>
          <a:r>
            <a:rPr lang="ru-RU" dirty="0" smtClean="0"/>
            <a:t>вентиляция легких</a:t>
          </a:r>
          <a:endParaRPr lang="ru-RU" dirty="0"/>
        </a:p>
      </dgm:t>
    </dgm:pt>
    <dgm:pt modelId="{C18E51A9-9989-4204-8959-2B86BA058C4D}" type="parTrans" cxnId="{89C40654-9D82-4702-A964-E0D6E9E72AC8}">
      <dgm:prSet/>
      <dgm:spPr/>
      <dgm:t>
        <a:bodyPr/>
        <a:lstStyle/>
        <a:p>
          <a:endParaRPr lang="ru-RU"/>
        </a:p>
      </dgm:t>
    </dgm:pt>
    <dgm:pt modelId="{44EFD131-9C2D-446A-948D-BF33388F29F4}" type="sibTrans" cxnId="{89C40654-9D82-4702-A964-E0D6E9E72AC8}">
      <dgm:prSet/>
      <dgm:spPr/>
      <dgm:t>
        <a:bodyPr/>
        <a:lstStyle/>
        <a:p>
          <a:endParaRPr lang="ru-RU"/>
        </a:p>
      </dgm:t>
    </dgm:pt>
    <dgm:pt modelId="{E0CB0F72-E88D-44CD-9099-1450C816E78C}" type="pres">
      <dgm:prSet presAssocID="{1F66C985-A47D-4CDD-9EBD-5E157C06920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9DAB8-88BF-4B35-B28A-F6BEB042AFBA}" type="pres">
      <dgm:prSet presAssocID="{4F491B0F-EDF6-4F20-B9D4-5E54E3EAD37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EA3C6-2D08-423D-9A9A-C653D73809A5}" type="pres">
      <dgm:prSet presAssocID="{A27AA150-F5B3-41A9-8B31-32437EA0507E}" presName="sibTrans" presStyleCnt="0"/>
      <dgm:spPr/>
    </dgm:pt>
    <dgm:pt modelId="{C734344C-38B6-4B2E-AB71-1B22DC66CDC5}" type="pres">
      <dgm:prSet presAssocID="{C8D41ECB-BF99-47F0-907D-7B24F2DC24AF}" presName="node" presStyleLbl="node1" presStyleIdx="1" presStyleCnt="3" custLinFactNeighborX="-5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4B9F6-BDF6-43E2-B849-D595414957BA}" type="pres">
      <dgm:prSet presAssocID="{AB1B4718-8E86-4637-B9F2-A66FF1A42C06}" presName="sibTrans" presStyleCnt="0"/>
      <dgm:spPr/>
    </dgm:pt>
    <dgm:pt modelId="{D03DD3EA-0FF6-47EE-A5C0-F487042BC3B5}" type="pres">
      <dgm:prSet presAssocID="{6FA7F9A3-57C4-40FF-90FC-3371493843A6}" presName="node" presStyleLbl="node1" presStyleIdx="2" presStyleCnt="3" custLinFactNeighborX="-11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348F9-164C-4BFC-8E59-CA34DE01B23F}" srcId="{1F66C985-A47D-4CDD-9EBD-5E157C06920D}" destId="{C8D41ECB-BF99-47F0-907D-7B24F2DC24AF}" srcOrd="1" destOrd="0" parTransId="{60AA35E4-D373-49E4-9DF0-1695122815B6}" sibTransId="{AB1B4718-8E86-4637-B9F2-A66FF1A42C06}"/>
    <dgm:cxn modelId="{DA6A5749-DB29-4100-9C7A-3883315A556B}" srcId="{1F66C985-A47D-4CDD-9EBD-5E157C06920D}" destId="{4F491B0F-EDF6-4F20-B9D4-5E54E3EAD37B}" srcOrd="0" destOrd="0" parTransId="{6E8DB8DD-1C24-4CE4-B3BE-FF2A4B5B5797}" sibTransId="{A27AA150-F5B3-41A9-8B31-32437EA0507E}"/>
    <dgm:cxn modelId="{89C40654-9D82-4702-A964-E0D6E9E72AC8}" srcId="{1F66C985-A47D-4CDD-9EBD-5E157C06920D}" destId="{6FA7F9A3-57C4-40FF-90FC-3371493843A6}" srcOrd="2" destOrd="0" parTransId="{C18E51A9-9989-4204-8959-2B86BA058C4D}" sibTransId="{44EFD131-9C2D-446A-948D-BF33388F29F4}"/>
    <dgm:cxn modelId="{FAFAB033-F820-4004-B6AB-3AE736548F5E}" type="presOf" srcId="{C8D41ECB-BF99-47F0-907D-7B24F2DC24AF}" destId="{C734344C-38B6-4B2E-AB71-1B22DC66CDC5}" srcOrd="0" destOrd="0" presId="urn:microsoft.com/office/officeart/2005/8/layout/default"/>
    <dgm:cxn modelId="{9505B56B-104A-4A3B-927D-930245F2C2C0}" type="presOf" srcId="{1F66C985-A47D-4CDD-9EBD-5E157C06920D}" destId="{E0CB0F72-E88D-44CD-9099-1450C816E78C}" srcOrd="0" destOrd="0" presId="urn:microsoft.com/office/officeart/2005/8/layout/default"/>
    <dgm:cxn modelId="{E842DB12-4BA7-46B6-A8F9-A5E949E00D69}" type="presOf" srcId="{4F491B0F-EDF6-4F20-B9D4-5E54E3EAD37B}" destId="{9FC9DAB8-88BF-4B35-B28A-F6BEB042AFBA}" srcOrd="0" destOrd="0" presId="urn:microsoft.com/office/officeart/2005/8/layout/default"/>
    <dgm:cxn modelId="{E5FF9FDB-AB24-4038-BD2E-1CB32CCCB7CF}" type="presOf" srcId="{6FA7F9A3-57C4-40FF-90FC-3371493843A6}" destId="{D03DD3EA-0FF6-47EE-A5C0-F487042BC3B5}" srcOrd="0" destOrd="0" presId="urn:microsoft.com/office/officeart/2005/8/layout/default"/>
    <dgm:cxn modelId="{DF70893B-9B24-4DB4-BCC5-78D48531164E}" type="presParOf" srcId="{E0CB0F72-E88D-44CD-9099-1450C816E78C}" destId="{9FC9DAB8-88BF-4B35-B28A-F6BEB042AFBA}" srcOrd="0" destOrd="0" presId="urn:microsoft.com/office/officeart/2005/8/layout/default"/>
    <dgm:cxn modelId="{60511B96-A1BF-4C7C-8821-CA8176A477D5}" type="presParOf" srcId="{E0CB0F72-E88D-44CD-9099-1450C816E78C}" destId="{0F4EA3C6-2D08-423D-9A9A-C653D73809A5}" srcOrd="1" destOrd="0" presId="urn:microsoft.com/office/officeart/2005/8/layout/default"/>
    <dgm:cxn modelId="{63BB671F-F71C-47CE-874C-42D519ACB0D7}" type="presParOf" srcId="{E0CB0F72-E88D-44CD-9099-1450C816E78C}" destId="{C734344C-38B6-4B2E-AB71-1B22DC66CDC5}" srcOrd="2" destOrd="0" presId="urn:microsoft.com/office/officeart/2005/8/layout/default"/>
    <dgm:cxn modelId="{72ABF442-71A4-41B7-9496-12984D858541}" type="presParOf" srcId="{E0CB0F72-E88D-44CD-9099-1450C816E78C}" destId="{8E34B9F6-BDF6-43E2-B849-D595414957BA}" srcOrd="3" destOrd="0" presId="urn:microsoft.com/office/officeart/2005/8/layout/default"/>
    <dgm:cxn modelId="{6F92E6B3-398C-4E52-BEA4-3BC5A0588ECE}" type="presParOf" srcId="{E0CB0F72-E88D-44CD-9099-1450C816E78C}" destId="{D03DD3EA-0FF6-47EE-A5C0-F487042BC3B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8AEEE-88B7-42C6-8B21-02784026CAF5}">
      <dsp:nvSpPr>
        <dsp:cNvPr id="0" name=""/>
        <dsp:cNvSpPr/>
      </dsp:nvSpPr>
      <dsp:spPr>
        <a:xfrm>
          <a:off x="1323974" y="0"/>
          <a:ext cx="9340514" cy="2754306"/>
        </a:xfrm>
        <a:prstGeom prst="rightArrow">
          <a:avLst/>
        </a:prstGeom>
        <a:gradFill flip="none" rotWithShape="1">
          <a:gsLst>
            <a:gs pos="0">
              <a:srgbClr val="002060"/>
            </a:gs>
            <a:gs pos="44000">
              <a:schemeClr val="bg2">
                <a:lumMod val="2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perspectiveRight"/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03E2C9-8D6F-49D2-8769-3BD261FE1CC1}">
      <dsp:nvSpPr>
        <dsp:cNvPr id="0" name=""/>
        <dsp:cNvSpPr/>
      </dsp:nvSpPr>
      <dsp:spPr>
        <a:xfrm>
          <a:off x="3681047" y="713684"/>
          <a:ext cx="2551312" cy="149519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kern="1200" smtClean="0"/>
            <a:t>.</a:t>
          </a:r>
          <a:endParaRPr lang="ru-RU" sz="5500" kern="1200" dirty="0"/>
        </a:p>
      </dsp:txBody>
      <dsp:txXfrm>
        <a:off x="3754036" y="786673"/>
        <a:ext cx="2405334" cy="1349213"/>
      </dsp:txXfrm>
    </dsp:sp>
    <dsp:sp modelId="{F69231E2-0064-44E0-BF87-0B6AD0E71C16}">
      <dsp:nvSpPr>
        <dsp:cNvPr id="0" name=""/>
        <dsp:cNvSpPr/>
      </dsp:nvSpPr>
      <dsp:spPr>
        <a:xfrm>
          <a:off x="726532" y="677680"/>
          <a:ext cx="2591992" cy="1495191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smtClean="0"/>
            <a:t>.</a:t>
          </a:r>
          <a:endParaRPr lang="ru-RU" sz="5400" kern="1200" dirty="0"/>
        </a:p>
      </dsp:txBody>
      <dsp:txXfrm>
        <a:off x="799521" y="750669"/>
        <a:ext cx="2446014" cy="1349213"/>
      </dsp:txXfrm>
    </dsp:sp>
    <dsp:sp modelId="{7623A3EE-E9CA-4AAD-894E-FB2C7EBCE9EE}">
      <dsp:nvSpPr>
        <dsp:cNvPr id="0" name=""/>
        <dsp:cNvSpPr/>
      </dsp:nvSpPr>
      <dsp:spPr>
        <a:xfrm>
          <a:off x="6546992" y="661639"/>
          <a:ext cx="2597003" cy="1495191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smtClean="0"/>
            <a:t>.</a:t>
          </a:r>
          <a:endParaRPr lang="ru-RU" sz="5300" kern="1200" dirty="0"/>
        </a:p>
      </dsp:txBody>
      <dsp:txXfrm>
        <a:off x="6619981" y="734628"/>
        <a:ext cx="2451025" cy="13492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C6EA1-8E46-481A-9618-B7D7C9F7C13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65AA6-A47E-454B-BB16-E30582972ECA}">
      <dsp:nvSpPr>
        <dsp:cNvPr id="0" name=""/>
        <dsp:cNvSpPr/>
      </dsp:nvSpPr>
      <dsp:spPr>
        <a:xfrm>
          <a:off x="509717" y="338558"/>
          <a:ext cx="9523063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вызвать скорую медицинскую помощь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9717" y="338558"/>
        <a:ext cx="9523063" cy="677550"/>
      </dsp:txXfrm>
    </dsp:sp>
    <dsp:sp modelId="{2DE9EB43-1BD5-4BD6-9C21-4B68322F0763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D0A218-96DC-46CE-B39A-81E69FE08E02}">
      <dsp:nvSpPr>
        <dsp:cNvPr id="0" name=""/>
        <dsp:cNvSpPr/>
      </dsp:nvSpPr>
      <dsp:spPr>
        <a:xfrm>
          <a:off x="995230" y="1354558"/>
          <a:ext cx="903755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определить травму, создающую наибольшую угрозу для жизни пострадавшего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5230" y="1354558"/>
        <a:ext cx="9037550" cy="677550"/>
      </dsp:txXfrm>
    </dsp:sp>
    <dsp:sp modelId="{CBBE3846-CA1E-4940-ADC9-05D405BE724A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EE8E7-4712-4929-BAE2-F5C904B201BB}">
      <dsp:nvSpPr>
        <dsp:cNvPr id="0" name=""/>
        <dsp:cNvSpPr/>
      </dsp:nvSpPr>
      <dsp:spPr>
        <a:xfrm>
          <a:off x="1144243" y="2370558"/>
          <a:ext cx="8888537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выполнить необходимые мероприятия по спасению пострадавшего в порядке срочности, используя подручные средства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144243" y="2370558"/>
        <a:ext cx="8888537" cy="677550"/>
      </dsp:txXfrm>
    </dsp:sp>
    <dsp:sp modelId="{9B195E3F-D5FF-4137-A082-E1E3916E1C87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4A08C-C9AD-4F6A-A068-6C20722E3CE2}">
      <dsp:nvSpPr>
        <dsp:cNvPr id="0" name=""/>
        <dsp:cNvSpPr/>
      </dsp:nvSpPr>
      <dsp:spPr>
        <a:xfrm>
          <a:off x="995230" y="3386558"/>
          <a:ext cx="9037550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поддерживать основные жизненные функции пострадавшего до прибытия медицинского персонала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95230" y="3386558"/>
        <a:ext cx="9037550" cy="677550"/>
      </dsp:txXfrm>
    </dsp:sp>
    <dsp:sp modelId="{6CB4142E-1F02-4E92-870A-B2B97AA8FD60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447A61-35EE-45C9-AF8E-CB36425BB0BD}">
      <dsp:nvSpPr>
        <dsp:cNvPr id="0" name=""/>
        <dsp:cNvSpPr/>
      </dsp:nvSpPr>
      <dsp:spPr>
        <a:xfrm>
          <a:off x="509717" y="4402558"/>
          <a:ext cx="9523063" cy="6775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принять меры для транспортировки пострадавшего в ближайшую медицинскую организацию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9717" y="4402558"/>
        <a:ext cx="9523063" cy="677550"/>
      </dsp:txXfrm>
    </dsp:sp>
    <dsp:sp modelId="{EEF6F198-78A3-47AA-B001-7793FC789229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9DAB8-88BF-4B35-B28A-F6BEB042AFBA}">
      <dsp:nvSpPr>
        <dsp:cNvPr id="0" name=""/>
        <dsp:cNvSpPr/>
      </dsp:nvSpPr>
      <dsp:spPr>
        <a:xfrm>
          <a:off x="0" y="1188388"/>
          <a:ext cx="3644974" cy="21869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Непрямой массаж сердца</a:t>
          </a:r>
          <a:endParaRPr lang="ru-RU" sz="3400" kern="1200" dirty="0"/>
        </a:p>
      </dsp:txBody>
      <dsp:txXfrm>
        <a:off x="0" y="1188388"/>
        <a:ext cx="3644974" cy="2186985"/>
      </dsp:txXfrm>
    </dsp:sp>
    <dsp:sp modelId="{C734344C-38B6-4B2E-AB71-1B22DC66CDC5}">
      <dsp:nvSpPr>
        <dsp:cNvPr id="0" name=""/>
        <dsp:cNvSpPr/>
      </dsp:nvSpPr>
      <dsp:spPr>
        <a:xfrm>
          <a:off x="3815268" y="1188388"/>
          <a:ext cx="3644974" cy="21869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Обеспечение проходимости дыхательных путей</a:t>
          </a:r>
          <a:endParaRPr lang="ru-RU" sz="3400" kern="1200" dirty="0"/>
        </a:p>
      </dsp:txBody>
      <dsp:txXfrm>
        <a:off x="3815268" y="1188388"/>
        <a:ext cx="3644974" cy="2186985"/>
      </dsp:txXfrm>
    </dsp:sp>
    <dsp:sp modelId="{D03DD3EA-0FF6-47EE-A5C0-F487042BC3B5}">
      <dsp:nvSpPr>
        <dsp:cNvPr id="0" name=""/>
        <dsp:cNvSpPr/>
      </dsp:nvSpPr>
      <dsp:spPr>
        <a:xfrm>
          <a:off x="7611181" y="1188388"/>
          <a:ext cx="3644974" cy="21869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Искусственная </a:t>
          </a:r>
          <a:r>
            <a:rPr lang="ru-RU" sz="3400" kern="1200" dirty="0" smtClean="0"/>
            <a:t>вентиляция легких</a:t>
          </a:r>
          <a:endParaRPr lang="ru-RU" sz="3400" kern="1200" dirty="0"/>
        </a:p>
      </dsp:txBody>
      <dsp:txXfrm>
        <a:off x="7611181" y="1188388"/>
        <a:ext cx="3644974" cy="2186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9F289-2486-4E41-85B9-B3B6B0C738D7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4986B-7C6C-481E-95E1-C8663D6A5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E2956E-B14B-4945-A7EA-291A345622C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BF1694-5E71-4F8D-B807-E4E744ECE6F8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0" r:id="rId1"/>
    <p:sldLayoutId id="2147486811" r:id="rId2"/>
    <p:sldLayoutId id="2147486812" r:id="rId3"/>
    <p:sldLayoutId id="2147486813" r:id="rId4"/>
    <p:sldLayoutId id="2147486814" r:id="rId5"/>
    <p:sldLayoutId id="2147486815" r:id="rId6"/>
    <p:sldLayoutId id="2147486816" r:id="rId7"/>
    <p:sldLayoutId id="2147486817" r:id="rId8"/>
    <p:sldLayoutId id="2147486818" r:id="rId9"/>
    <p:sldLayoutId id="2147486819" r:id="rId10"/>
    <p:sldLayoutId id="2147486820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1.wdp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4.jpe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4.jpe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6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5.jpeg"/><Relationship Id="rId7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microsoft.com/office/2007/relationships/hdphoto" Target="../media/hdphoto1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3773" y="3581400"/>
            <a:ext cx="5840627" cy="2133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entury" panose="02040604050505020304" pitchFamily="18" charset="0"/>
              </a:rPr>
              <a:t>Составитель: Селиванова С.В.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305" y="1447800"/>
            <a:ext cx="8037095" cy="21336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Century" panose="02040604050505020304" pitchFamily="18" charset="0"/>
              </a:rPr>
              <a:t>Оказание первой помощи</a:t>
            </a:r>
            <a:endParaRPr lang="ru-RU" sz="6600" b="1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48" r="37105"/>
          <a:stretch/>
        </p:blipFill>
        <p:spPr>
          <a:xfrm>
            <a:off x="9770075" y="0"/>
            <a:ext cx="242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93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5642" y="1026695"/>
            <a:ext cx="6009049" cy="5594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Длится </a:t>
            </a:r>
            <a:r>
              <a:rPr lang="ru-RU" sz="2400" dirty="0"/>
              <a:t>около 5-7 минут.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/>
              <a:t>Признаки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r>
              <a:rPr lang="ru-RU" sz="2400" dirty="0" smtClean="0"/>
              <a:t>отсутствие </a:t>
            </a:r>
            <a:r>
              <a:rPr lang="ru-RU" sz="2400" dirty="0"/>
              <a:t>сознания, </a:t>
            </a:r>
            <a:endParaRPr lang="ru-RU" sz="2400" dirty="0" smtClean="0"/>
          </a:p>
          <a:p>
            <a:r>
              <a:rPr lang="ru-RU" sz="2400" dirty="0" smtClean="0"/>
              <a:t>отсутствие </a:t>
            </a:r>
            <a:r>
              <a:rPr lang="ru-RU" sz="2400" dirty="0"/>
              <a:t>дыхания, </a:t>
            </a:r>
            <a:endParaRPr lang="ru-RU" sz="2400" dirty="0" smtClean="0"/>
          </a:p>
          <a:p>
            <a:r>
              <a:rPr lang="ru-RU" sz="2400" dirty="0" smtClean="0"/>
              <a:t>отсутствие </a:t>
            </a:r>
            <a:r>
              <a:rPr lang="ru-RU" sz="2400" dirty="0"/>
              <a:t>сердцебиения (пульса на центральных артериях), </a:t>
            </a:r>
            <a:endParaRPr lang="ru-RU" sz="2400" dirty="0" smtClean="0"/>
          </a:p>
          <a:p>
            <a:r>
              <a:rPr lang="ru-RU" sz="2400" dirty="0" smtClean="0"/>
              <a:t>зрачки </a:t>
            </a:r>
            <a:r>
              <a:rPr lang="ru-RU" sz="2400" dirty="0"/>
              <a:t>широкие и не реагируют на свет.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b="1" dirty="0" smtClean="0"/>
              <a:t>Для констатации достаточно 2 первых признаков: отсутствия сознания и дыхания.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621" y="457200"/>
            <a:ext cx="6978315" cy="156410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Клиническая смерть</a:t>
            </a:r>
          </a:p>
        </p:txBody>
      </p:sp>
      <p:pic>
        <p:nvPicPr>
          <p:cNvPr id="4" name="Picture 2" descr="http://richter-fundraising.ru/uploads/posts/2015-10/1444259765_smert-3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 bwMode="auto">
          <a:xfrm>
            <a:off x="6634690" y="2372365"/>
            <a:ext cx="4616076" cy="1614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0461"/>
          <a:stretch/>
        </p:blipFill>
        <p:spPr bwMode="auto">
          <a:xfrm>
            <a:off x="7714036" y="4174299"/>
            <a:ext cx="2286699" cy="201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5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7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679096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На производстве произошло возгорание электроприборов. Пострадал оператор. Пораженный жалуется на </a:t>
            </a:r>
            <a:r>
              <a:rPr lang="ru-RU" sz="2400" dirty="0" smtClean="0"/>
              <a:t>жгучую боль </a:t>
            </a:r>
            <a:r>
              <a:rPr lang="ru-RU" sz="2400" dirty="0"/>
              <a:t>в правой руке, одежда обгорела. </a:t>
            </a:r>
          </a:p>
          <a:p>
            <a:pPr marL="0" indent="0">
              <a:buNone/>
            </a:pPr>
            <a:r>
              <a:rPr lang="ru-RU" sz="2400" dirty="0"/>
              <a:t>В области всего правого </a:t>
            </a:r>
            <a:r>
              <a:rPr lang="ru-RU" sz="2400" dirty="0" smtClean="0"/>
              <a:t>плеча и </a:t>
            </a:r>
            <a:r>
              <a:rPr lang="ru-RU" sz="2400" dirty="0"/>
              <a:t>предплечья кожа ярко-красного цвета, </a:t>
            </a:r>
            <a:r>
              <a:rPr lang="ru-RU" sz="2400" dirty="0" smtClean="0"/>
              <a:t>припухшая</a:t>
            </a:r>
            <a:r>
              <a:rPr lang="ru-RU" sz="2400" dirty="0"/>
              <a:t>, много пузырей разной величины. На кисти кожа темно-коричневого цвета, нечувствительна к прикосновению, концы пальцев обуглены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7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7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146" name="Picture 2" descr="C:\Users\user16\Desktop\pamiatka-ozhogi_3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6" y="2241879"/>
            <a:ext cx="7025557" cy="2380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8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8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480313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Зимой на остановке общественного транспорта замечена пожилая женщина, которая находилась здесь достаточно длительное время. </a:t>
            </a:r>
          </a:p>
          <a:p>
            <a:pPr marL="0" indent="0">
              <a:buNone/>
            </a:pPr>
            <a:r>
              <a:rPr lang="ru-RU" sz="2400" dirty="0"/>
              <a:t>Пострадавшая в сознании, но очень </a:t>
            </a:r>
            <a:r>
              <a:rPr lang="ru-RU" sz="2400" dirty="0" smtClean="0"/>
              <a:t>вялая, сонливая, </a:t>
            </a:r>
            <a:r>
              <a:rPr lang="ru-RU" sz="2400" dirty="0"/>
              <a:t>жалуется на резкую слабость, усталость, онемение кистей и стоп. Кожа бледная </a:t>
            </a:r>
            <a:r>
              <a:rPr lang="ru-RU" sz="2400" dirty="0" smtClean="0"/>
              <a:t>и холодная</a:t>
            </a:r>
            <a:r>
              <a:rPr lang="ru-RU" sz="2400" dirty="0"/>
              <a:t>. Дыхание замедленное.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</a:t>
            </a:r>
            <a:r>
              <a:rPr lang="ru-RU" sz="2400" dirty="0" smtClean="0"/>
              <a:t>пострадавшей. </a:t>
            </a:r>
            <a:endParaRPr lang="ru-RU" sz="2400" dirty="0"/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8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170" name="Picture 2" descr="C:\Users\user16\Desktop\scale_12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3"/>
          <a:stretch/>
        </p:blipFill>
        <p:spPr bwMode="auto">
          <a:xfrm>
            <a:off x="609601" y="1160423"/>
            <a:ext cx="4876800" cy="4308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9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9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559826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Женщина </a:t>
            </a:r>
            <a:r>
              <a:rPr lang="ru-RU" sz="2400" dirty="0" smtClean="0"/>
              <a:t>на </a:t>
            </a:r>
            <a:r>
              <a:rPr lang="ru-RU" sz="2400" dirty="0"/>
              <a:t>морозе долго ждала общественный транспорт. Продрогла сама, замерзли пальцы стоп. Дома грела стопы в горячей ванне, но чувствительность не восстанавливалась. </a:t>
            </a:r>
            <a:r>
              <a:rPr lang="ru-RU" sz="2400" dirty="0" smtClean="0"/>
              <a:t>Обратилась в </a:t>
            </a:r>
            <a:r>
              <a:rPr lang="ru-RU" sz="2400" dirty="0" err="1" smtClean="0"/>
              <a:t>травмпункт</a:t>
            </a:r>
            <a:r>
              <a:rPr lang="ru-RU" sz="2400" dirty="0" smtClean="0"/>
              <a:t> через 2 часа.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При осмотре </a:t>
            </a:r>
            <a:r>
              <a:rPr lang="ru-RU" sz="2400" dirty="0" smtClean="0"/>
              <a:t>- стопы </a:t>
            </a:r>
            <a:r>
              <a:rPr lang="ru-RU" sz="2400" dirty="0"/>
              <a:t>отечные, отмечается посинение пальцев, отсутствие чувствительности в них.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</a:t>
            </a:r>
            <a:r>
              <a:rPr lang="ru-RU" sz="2400" dirty="0" smtClean="0"/>
              <a:t>пострадавшей. </a:t>
            </a:r>
          </a:p>
          <a:p>
            <a:r>
              <a:rPr lang="ru-RU" sz="2400" dirty="0" smtClean="0"/>
              <a:t>Какие ошибки она допустила?</a:t>
            </a:r>
            <a:endParaRPr lang="ru-RU" sz="2400" dirty="0"/>
          </a:p>
          <a:p>
            <a:r>
              <a:rPr lang="ru-RU" sz="2400" dirty="0"/>
              <a:t>Составьте </a:t>
            </a:r>
            <a:r>
              <a:rPr lang="ru-RU" sz="2400" dirty="0" smtClean="0"/>
              <a:t>правильный алгоритм </a:t>
            </a:r>
            <a:r>
              <a:rPr lang="ru-RU" sz="2400" dirty="0"/>
              <a:t>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92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9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94" name="Picture 2" descr="C:\Users\user16\Desktop\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12525" r="4631" b="7040"/>
          <a:stretch/>
        </p:blipFill>
        <p:spPr bwMode="auto">
          <a:xfrm>
            <a:off x="650929" y="1642820"/>
            <a:ext cx="6710767" cy="4215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1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10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467061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Рабочие </a:t>
            </a:r>
            <a:r>
              <a:rPr lang="ru-RU" sz="2400" dirty="0" smtClean="0"/>
              <a:t>летом строили </a:t>
            </a:r>
            <a:r>
              <a:rPr lang="ru-RU" sz="2400" dirty="0"/>
              <a:t>дом, температура воздуха превышала 40 градусов. </a:t>
            </a:r>
          </a:p>
          <a:p>
            <a:pPr marL="0" indent="0">
              <a:buNone/>
            </a:pPr>
            <a:r>
              <a:rPr lang="ru-RU" sz="2400" dirty="0"/>
              <a:t>К вечеру у одного из рабочих поднялась температура, кожа сначала покрылась липким потом, затем стала сухой, горячей и багрово-красной. Он потерял сознание.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26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10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18" name="Picture 2" descr="C:\Users\user16\Desktop\blobid15942761003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/>
          <a:stretch/>
        </p:blipFill>
        <p:spPr bwMode="auto">
          <a:xfrm>
            <a:off x="609600" y="1425844"/>
            <a:ext cx="6467475" cy="4459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57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11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8381" y="457201"/>
            <a:ext cx="6807237" cy="61690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Пожилой мужчина обратился  </a:t>
            </a:r>
            <a:r>
              <a:rPr lang="ru-RU" sz="2400" dirty="0"/>
              <a:t>в  поликлинику с жалобами на боль в правом  плече.  Два  часа  назад  упал  на правую руку. Почувствовал резкую боль, хруст кости, не может пользоваться конечностью.  </a:t>
            </a:r>
          </a:p>
          <a:p>
            <a:pPr marL="0" indent="0">
              <a:buNone/>
            </a:pPr>
            <a:r>
              <a:rPr lang="ru-RU" sz="2400" dirty="0" smtClean="0"/>
              <a:t>При осмотре:  </a:t>
            </a:r>
            <a:r>
              <a:rPr lang="ru-RU" sz="2400" dirty="0"/>
              <a:t>контуры  правого  плечевого  сустава сохранены.  Имеется  отек  </a:t>
            </a:r>
            <a:r>
              <a:rPr lang="ru-RU" sz="2400" dirty="0" smtClean="0"/>
              <a:t>верхней  </a:t>
            </a:r>
            <a:r>
              <a:rPr lang="ru-RU" sz="2400" dirty="0"/>
              <a:t>трети  правого  </a:t>
            </a:r>
            <a:r>
              <a:rPr lang="ru-RU" sz="2400" dirty="0" smtClean="0"/>
              <a:t>плеча, при попытке прощупывания пострадавший жалуется на  сильную боль,  </a:t>
            </a:r>
            <a:r>
              <a:rPr lang="ru-RU" sz="2400" dirty="0"/>
              <a:t>определяется  патологическая подвижность,  крепитация  костных  отломков.  Движения  в  правом плечевом  суставе  ограничены,  резко  болезненны. 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2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11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42" name="Picture 2" descr="C:\Users\user16\Desktop\img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5244" r="14123" b="5673"/>
          <a:stretch/>
        </p:blipFill>
        <p:spPr bwMode="auto">
          <a:xfrm>
            <a:off x="1210962" y="1565189"/>
            <a:ext cx="5890054" cy="4127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8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93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0225" y="1026695"/>
            <a:ext cx="6009049" cy="5594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Признаки</a:t>
            </a:r>
            <a:r>
              <a:rPr lang="ru-RU" sz="2400" b="1" dirty="0"/>
              <a:t>: </a:t>
            </a:r>
            <a:endParaRPr lang="ru-RU" sz="2400" b="1" dirty="0" smtClean="0"/>
          </a:p>
          <a:p>
            <a:r>
              <a:rPr lang="ru-RU" sz="2400" dirty="0" smtClean="0"/>
              <a:t>симптом «кошачьего глаза», </a:t>
            </a:r>
          </a:p>
          <a:p>
            <a:r>
              <a:rPr lang="ru-RU" sz="2400" dirty="0" smtClean="0"/>
              <a:t>трупные пятна, </a:t>
            </a:r>
          </a:p>
          <a:p>
            <a:r>
              <a:rPr lang="ru-RU" sz="2400" dirty="0" smtClean="0"/>
              <a:t>трупное окоченение, </a:t>
            </a:r>
          </a:p>
          <a:p>
            <a:r>
              <a:rPr lang="ru-RU" sz="2400" dirty="0" smtClean="0"/>
              <a:t>помутнение и высыхание роговицы,</a:t>
            </a:r>
          </a:p>
          <a:p>
            <a:r>
              <a:rPr lang="ru-RU" sz="2400" dirty="0" smtClean="0"/>
              <a:t>размягчение глазных яблок.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621" y="457200"/>
            <a:ext cx="6978315" cy="156410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Биологическая смерть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/>
          <a:stretch/>
        </p:blipFill>
        <p:spPr>
          <a:xfrm>
            <a:off x="5339493" y="2281881"/>
            <a:ext cx="5967325" cy="3443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12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113" y="457201"/>
            <a:ext cx="7169426" cy="6169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Пострадавший обратился  </a:t>
            </a:r>
            <a:r>
              <a:rPr lang="ru-RU" sz="2400" dirty="0"/>
              <a:t>в  поликлинику с жалобами на боль в правом плече. </a:t>
            </a:r>
            <a:r>
              <a:rPr lang="ru-RU" sz="2400" dirty="0" smtClean="0"/>
              <a:t>Два  </a:t>
            </a:r>
            <a:r>
              <a:rPr lang="ru-RU" sz="2400" dirty="0"/>
              <a:t>часа  назад  упал  на  правую  руку. Почувствовал резкую боль, не смог пользоваться конечностью. </a:t>
            </a:r>
          </a:p>
          <a:p>
            <a:pPr marL="0" indent="0">
              <a:buNone/>
            </a:pPr>
            <a:r>
              <a:rPr lang="ru-RU" sz="2400" dirty="0"/>
              <a:t>Правая рука находится в положении отведения, согнута в локтевом суставе. В области дельтовидной мышцы определяется неровная плоская </a:t>
            </a:r>
            <a:r>
              <a:rPr lang="ru-RU" sz="2400" dirty="0" smtClean="0"/>
              <a:t>поверхность. </a:t>
            </a:r>
            <a:r>
              <a:rPr lang="ru-RU" sz="2400" dirty="0"/>
              <a:t>Активные движения в правом плечевом суставе отсутствуют. При пассивных движениях  определяется  «упругая  фиксация»  плеча,  пружинящее сопротивление. Локтевой сустав невозможно привести к туловищу.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 smtClean="0"/>
              <a:t>Определите</a:t>
            </a:r>
            <a:r>
              <a:rPr lang="ru-RU" sz="2400" dirty="0"/>
              <a:t>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0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12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266" name="Picture 2" descr="C:\Users\user16\Desktop\povyazka-dezo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4" r="17261" b="4005"/>
          <a:stretch/>
        </p:blipFill>
        <p:spPr bwMode="auto">
          <a:xfrm>
            <a:off x="1704813" y="1008993"/>
            <a:ext cx="3983065" cy="4973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13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308035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Учащаяся </a:t>
            </a:r>
            <a:r>
              <a:rPr lang="ru-RU" sz="2400" dirty="0"/>
              <a:t>медицинского </a:t>
            </a:r>
            <a:r>
              <a:rPr lang="ru-RU" sz="2400" dirty="0" smtClean="0"/>
              <a:t>колледжа, </a:t>
            </a:r>
            <a:r>
              <a:rPr lang="ru-RU" sz="2400" dirty="0"/>
              <a:t>впервые присутствуя на хирургической операции, внезапно испытала чувство «дурноты», которое сопровождалось шумом в ушах, головокружением, тошнотой и привело к потере сознания. </a:t>
            </a:r>
          </a:p>
          <a:p>
            <a:pPr marL="0" indent="0">
              <a:buNone/>
            </a:pPr>
            <a:r>
              <a:rPr lang="ru-RU" sz="2400" dirty="0" smtClean="0"/>
              <a:t>При осмотре: </a:t>
            </a:r>
            <a:r>
              <a:rPr lang="ru-RU" sz="2400" dirty="0"/>
              <a:t>кожные покровы и слизистые оболочки очень бледные, </a:t>
            </a:r>
            <a:r>
              <a:rPr lang="ru-RU" sz="2400" dirty="0" smtClean="0"/>
              <a:t>конечности </a:t>
            </a:r>
            <a:r>
              <a:rPr lang="ru-RU" sz="2400" dirty="0"/>
              <a:t>на ощупь холодные. </a:t>
            </a:r>
            <a:r>
              <a:rPr lang="ru-RU" sz="2400" dirty="0" smtClean="0"/>
              <a:t>Дыхание </a:t>
            </a:r>
            <a:r>
              <a:rPr lang="ru-RU" sz="2400" dirty="0"/>
              <a:t>редкое.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</a:t>
            </a:r>
            <a:r>
              <a:rPr lang="ru-RU" sz="2400" dirty="0" smtClean="0"/>
              <a:t>пострадавшей. </a:t>
            </a:r>
            <a:endParaRPr lang="ru-RU" sz="2400" dirty="0"/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7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13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290" name="Picture 2" descr="C:\Users\user16\Desktop\pervaja-pomoshh-pri-obmorok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31" y="813822"/>
            <a:ext cx="5310187" cy="3318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16\Desktop\image002-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4398304"/>
            <a:ext cx="3189341" cy="1910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14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807237" cy="5714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общественном месте молодая женщина без сознания </a:t>
            </a:r>
            <a:r>
              <a:rPr lang="ru-RU" sz="2400" dirty="0"/>
              <a:t>лежит на земле. Кожные покровы бледные, цианотичные. Челюсти сжаты, голова запрокинута назад. Руки и ноги в полусогнутом положении, мышцы напряжены. </a:t>
            </a:r>
          </a:p>
          <a:p>
            <a:pPr marL="0" indent="0">
              <a:buNone/>
            </a:pPr>
            <a:r>
              <a:rPr lang="ru-RU" sz="2400" dirty="0"/>
              <a:t>Через несколько секунд после осмотра развились симметричные подергивания мышц лица и конечностей. Появилась розовая пена изо рта. Непроизвольное мочеиспускание.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</a:t>
            </a:r>
            <a:r>
              <a:rPr lang="ru-RU" sz="2400" dirty="0" smtClean="0"/>
              <a:t>пострадавшей. </a:t>
            </a:r>
            <a:endParaRPr lang="ru-RU" sz="2400" dirty="0"/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14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314" name="Picture 2" descr="C:\Users\user16\Desktop\scale_120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" y="963823"/>
            <a:ext cx="7269792" cy="5662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4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15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453809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smtClean="0"/>
              <a:t>На улице ночью найден пожилой мужчина без сознания. </a:t>
            </a:r>
          </a:p>
          <a:p>
            <a:pPr marL="0" indent="0">
              <a:buNone/>
            </a:pPr>
            <a:r>
              <a:rPr lang="ru-RU" sz="2400" smtClean="0"/>
              <a:t>При осмотре вы заметили, что у него отсутствует дыхание.</a:t>
            </a:r>
          </a:p>
          <a:p>
            <a:pPr marL="0" indent="0">
              <a:buNone/>
            </a:pPr>
            <a:endParaRPr lang="ru-RU" sz="2400" smtClean="0"/>
          </a:p>
          <a:p>
            <a:r>
              <a:rPr lang="ru-RU" sz="2400" smtClean="0"/>
              <a:t>Определите, что с пострадавшим. </a:t>
            </a:r>
          </a:p>
          <a:p>
            <a:r>
              <a:rPr lang="ru-RU" sz="2400" smtClean="0"/>
              <a:t>Составьте алгоритм оказания неотложной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7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15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4338" name="Picture 2" descr="C:\Users\user16\Desktop\0020-009-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4173"/>
            <a:ext cx="6453188" cy="4321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16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7010400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В общественном месте электрик чинил электропроводку. В процессе работы он случайно </a:t>
            </a:r>
            <a:r>
              <a:rPr lang="ru-RU" sz="2400" dirty="0"/>
              <a:t>дотронулся до оголенного провода и потерял сознание. Вы оказались рядом через 2 минуты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8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16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362" name="Picture 2" descr="C:\Users\user16\Desktop\5038a031027a976b110fd147a4f10cd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1" y="816928"/>
            <a:ext cx="6558455" cy="5230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2178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Сердечно-легочная реанимация (СЛР) </a:t>
            </a:r>
            <a:r>
              <a:rPr lang="ru-RU" sz="2400"/>
              <a:t>– это комплекс мероприятий, направленных на восстановление и поддержку жизненных функций.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9242" y="457200"/>
            <a:ext cx="8566484" cy="212557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Сердечно-легочная </a:t>
            </a:r>
            <a:r>
              <a:rPr lang="ru-RU" sz="4400" dirty="0" smtClean="0">
                <a:latin typeface="Century" panose="02040604050505020304" pitchFamily="18" charset="0"/>
              </a:rPr>
              <a:t>реанимация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C:\Users\user16\Desktop\sl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1" y="3757864"/>
            <a:ext cx="2951659" cy="242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9766" y="3757864"/>
            <a:ext cx="4475612" cy="2421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55" y="3761911"/>
            <a:ext cx="2486696" cy="2421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17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579476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/>
              <a:t>Студент 22 лет, страдающий сахарным диабетом, после интенсивной физической нагрузки почувствовал резкую слабость, дрожь в теле, сердцебиение, чувство голода. Он возбужден, пальцы рук мелко дрожат. Кожа бледная, влажная. </a:t>
            </a:r>
          </a:p>
          <a:p>
            <a:r>
              <a:rPr lang="ru-RU" sz="2400"/>
              <a:t>Определите, что с пострадавшим. </a:t>
            </a:r>
          </a:p>
          <a:p>
            <a:r>
              <a:rPr lang="ru-RU" sz="2400"/>
              <a:t>Составьте алгоритм оказания неотложной помощи.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17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386" name="Picture 2" descr="C:\Users\user16\Desktop\image-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0697" r="3616" b="4681"/>
          <a:stretch/>
        </p:blipFill>
        <p:spPr bwMode="auto">
          <a:xfrm>
            <a:off x="279202" y="2092411"/>
            <a:ext cx="6393447" cy="3888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436" y="574675"/>
            <a:ext cx="5100595" cy="5715000"/>
          </a:xfrm>
        </p:spPr>
        <p:txBody>
          <a:bodyPr>
            <a:normAutofit/>
          </a:bodyPr>
          <a:lstStyle/>
          <a:p>
            <a:endParaRPr lang="ru-RU" sz="4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 descr="C:\Users\user16\Desktop\01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23" y="121787"/>
            <a:ext cx="8827699" cy="662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81264" y="1796717"/>
            <a:ext cx="5538536" cy="46938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Алгоритм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Оценить </a:t>
            </a:r>
            <a:r>
              <a:rPr lang="ru-RU" sz="2400" dirty="0"/>
              <a:t>обстановку с точки зрения личной </a:t>
            </a:r>
            <a:r>
              <a:rPr lang="ru-RU" sz="2400" dirty="0" smtClean="0"/>
              <a:t>безопасности.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О</a:t>
            </a:r>
            <a:r>
              <a:rPr lang="ru-RU" sz="2400" dirty="0" smtClean="0"/>
              <a:t>повестить </a:t>
            </a:r>
            <a:r>
              <a:rPr lang="ru-RU" sz="2400" dirty="0"/>
              <a:t>окружающих о своих </a:t>
            </a:r>
            <a:r>
              <a:rPr lang="ru-RU" sz="2400" dirty="0" smtClean="0"/>
              <a:t>намерениях.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Зарезервировать помощника.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Срочно вызвать </a:t>
            </a:r>
            <a:r>
              <a:rPr lang="ru-RU" sz="2400" dirty="0"/>
              <a:t>скорую </a:t>
            </a:r>
            <a:r>
              <a:rPr lang="ru-RU" sz="2400" dirty="0" smtClean="0"/>
              <a:t>помощь.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Уложить </a:t>
            </a:r>
            <a:r>
              <a:rPr lang="ru-RU" sz="2400" dirty="0"/>
              <a:t>пациента на </a:t>
            </a:r>
            <a:r>
              <a:rPr lang="ru-RU" sz="2400" dirty="0" smtClean="0"/>
              <a:t>спину на твердую</a:t>
            </a:r>
            <a:r>
              <a:rPr lang="ru-RU" sz="2400" dirty="0"/>
              <a:t>, ровную, непружинящую </a:t>
            </a:r>
            <a:r>
              <a:rPr lang="ru-RU" sz="2400" dirty="0" smtClean="0"/>
              <a:t>поверхность.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Расстегнуть </a:t>
            </a:r>
            <a:r>
              <a:rPr lang="ru-RU" sz="2400"/>
              <a:t>сдавливающую </a:t>
            </a:r>
            <a:r>
              <a:rPr lang="ru-RU" sz="2400" smtClean="0"/>
              <a:t>одежду, освободить дыхательные пути. </a:t>
            </a:r>
            <a:endParaRPr lang="ru-RU" sz="2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70221" y="2228850"/>
            <a:ext cx="4686299" cy="4343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Информация для вызова СМП</a:t>
            </a:r>
          </a:p>
          <a:p>
            <a:r>
              <a:rPr lang="ru-RU" sz="2400" dirty="0" smtClean="0"/>
              <a:t>Координаты места происшествия</a:t>
            </a:r>
          </a:p>
          <a:p>
            <a:r>
              <a:rPr lang="ru-RU" sz="2400" dirty="0" smtClean="0"/>
              <a:t>Количество пострадавших</a:t>
            </a:r>
          </a:p>
          <a:p>
            <a:r>
              <a:rPr lang="ru-RU" sz="2400" dirty="0" smtClean="0"/>
              <a:t>Пол</a:t>
            </a:r>
          </a:p>
          <a:p>
            <a:r>
              <a:rPr lang="ru-RU" sz="2400" dirty="0" smtClean="0"/>
              <a:t>Примерный возраст</a:t>
            </a:r>
          </a:p>
          <a:p>
            <a:r>
              <a:rPr lang="ru-RU" sz="2400" dirty="0" smtClean="0"/>
              <a:t>Состояние пострадавшего</a:t>
            </a:r>
          </a:p>
          <a:p>
            <a:r>
              <a:rPr lang="ru-RU" sz="2400" dirty="0" smtClean="0"/>
              <a:t>Объем Вашей помощи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4563" y="489858"/>
            <a:ext cx="7869735" cy="1371599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Сердечно-легочная реанимация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0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3829" y="426675"/>
            <a:ext cx="9111915" cy="1371599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Century" panose="02040604050505020304" pitchFamily="18" charset="0"/>
              </a:rPr>
              <a:t>Этапы СЛР 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0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64060759"/>
              </p:ext>
            </p:extLst>
          </p:nvPr>
        </p:nvGraphicFramePr>
        <p:xfrm>
          <a:off x="66761" y="2046256"/>
          <a:ext cx="11663920" cy="4563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7317511" y="4411362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447534" y="4411362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1410" y="1714501"/>
            <a:ext cx="4878389" cy="1717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smtClean="0"/>
              <a:t>Непрямой массаж сердца начинается </a:t>
            </a:r>
            <a:r>
              <a:rPr lang="ru-RU" sz="2400"/>
              <a:t>как можно </a:t>
            </a:r>
            <a:r>
              <a:rPr lang="ru-RU" sz="2400" smtClean="0"/>
              <a:t>раньше. </a:t>
            </a:r>
          </a:p>
          <a:p>
            <a:pPr marL="0" indent="0">
              <a:buNone/>
            </a:pPr>
            <a:r>
              <a:rPr lang="ru-RU" sz="2400" smtClean="0"/>
              <a:t>Соотношения </a:t>
            </a:r>
            <a:r>
              <a:rPr lang="ru-RU" sz="2400"/>
              <a:t>НМС </a:t>
            </a:r>
            <a:r>
              <a:rPr lang="ru-RU" sz="2400" smtClean="0"/>
              <a:t>к </a:t>
            </a:r>
            <a:r>
              <a:rPr lang="ru-RU" sz="2400"/>
              <a:t>ИВЛ 30:2.</a:t>
            </a:r>
          </a:p>
          <a:p>
            <a:endParaRPr lang="ru-RU" sz="2400"/>
          </a:p>
        </p:txBody>
      </p:sp>
      <p:pic>
        <p:nvPicPr>
          <p:cNvPr id="16386" name="Picture 2" descr="C:\Users\user16\Desktop\8bc8ff4c04102ea5882d9e70c2d371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109" y="1367171"/>
            <a:ext cx="4144471" cy="3108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77646"/>
            <a:ext cx="9905998" cy="147857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Непрямой </a:t>
            </a:r>
            <a:r>
              <a:rPr lang="ru-RU" sz="4400" dirty="0" smtClean="0">
                <a:latin typeface="Century" panose="02040604050505020304" pitchFamily="18" charset="0"/>
              </a:rPr>
              <a:t>массаж сердца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2050" name="Picture 2" descr="C:\Users\user16\Desktop\iv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53" y="4686389"/>
            <a:ext cx="8106455" cy="1787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3074" name="Picture 2" descr="C:\Users\user16\Desktop\troinoi_prie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1" y="3432175"/>
            <a:ext cx="5303289" cy="2951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16\Desktop\image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834" y="3432175"/>
            <a:ext cx="5274129" cy="2951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776" y="460375"/>
            <a:ext cx="9240252" cy="151597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Обеспечение проходимости дыхательных путей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4098" name="Picture 2" descr="C:\Users\user16\Desktop\slide-3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14925" r="2716" b="3476"/>
          <a:stretch/>
        </p:blipFill>
        <p:spPr bwMode="auto">
          <a:xfrm>
            <a:off x="1680518" y="3418703"/>
            <a:ext cx="4464909" cy="298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16\Desktop\image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517" y="916547"/>
            <a:ext cx="4464909" cy="2288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0930" y="571500"/>
            <a:ext cx="4547575" cy="571499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Искусственная вентиляция </a:t>
            </a:r>
            <a:r>
              <a:rPr lang="ru-RU" sz="4400" dirty="0" smtClean="0">
                <a:latin typeface="Century" panose="02040604050505020304" pitchFamily="18" charset="0"/>
              </a:rPr>
              <a:t>легких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3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7543" y="571500"/>
            <a:ext cx="4946590" cy="571499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Автоматический наружный дефибриллятор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3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363" y="456172"/>
            <a:ext cx="2483938" cy="1570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8"/>
          <a:stretch/>
        </p:blipFill>
        <p:spPr>
          <a:xfrm>
            <a:off x="456073" y="2224216"/>
            <a:ext cx="6076155" cy="4203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8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828800"/>
            <a:ext cx="9905999" cy="4408714"/>
          </a:xfrm>
        </p:spPr>
        <p:txBody>
          <a:bodyPr>
            <a:normAutofit/>
          </a:bodyPr>
          <a:lstStyle/>
          <a:p>
            <a:r>
              <a:rPr lang="ru-RU" sz="2400"/>
              <a:t>При возникновении осложнений во время реанимации она </a:t>
            </a:r>
            <a:r>
              <a:rPr lang="ru-RU" sz="2400" smtClean="0"/>
              <a:t>продолжается</a:t>
            </a:r>
            <a:r>
              <a:rPr lang="ru-RU" sz="2400"/>
              <a:t>.</a:t>
            </a:r>
          </a:p>
          <a:p>
            <a:r>
              <a:rPr lang="ru-RU" sz="2400"/>
              <a:t>Реанимация продолжается до восстановления жизненных функций или прибытия скорой медицинской помощи. </a:t>
            </a:r>
            <a:endParaRPr lang="ru-RU" sz="2400" smtClean="0"/>
          </a:p>
          <a:p>
            <a:r>
              <a:rPr lang="ru-RU" sz="2400" smtClean="0"/>
              <a:t>Прекращается </a:t>
            </a:r>
            <a:r>
              <a:rPr lang="ru-RU" sz="2400"/>
              <a:t>через 30 минут от начала реанимации, если все это время не было никаких минимальных признаков жизни.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4778" y="457200"/>
            <a:ext cx="7296990" cy="212557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Сердечно-легочная реанимация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81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Цель:</a:t>
            </a:r>
            <a:r>
              <a:rPr lang="ru-RU" sz="2800" dirty="0" smtClean="0"/>
              <a:t> </a:t>
            </a:r>
            <a:r>
              <a:rPr lang="ru-RU" sz="2800" b="1" dirty="0" smtClean="0"/>
              <a:t>получение знаний в области оказания первой помощи.</a:t>
            </a:r>
          </a:p>
          <a:p>
            <a:pPr marL="0" indent="0">
              <a:buNone/>
            </a:pPr>
            <a:r>
              <a:rPr lang="ru-RU" sz="2800" b="1" dirty="0" smtClean="0"/>
              <a:t>Задачи:</a:t>
            </a:r>
            <a:endParaRPr lang="ru-RU" sz="2800" b="1" dirty="0"/>
          </a:p>
          <a:p>
            <a:r>
              <a:rPr lang="ru-RU" sz="2800" dirty="0" smtClean="0"/>
              <a:t>изучить организационно-правовые основы оказания первой помощи;</a:t>
            </a:r>
            <a:endParaRPr lang="ru-RU" sz="2800" dirty="0"/>
          </a:p>
          <a:p>
            <a:r>
              <a:rPr lang="ru-RU" sz="2800" dirty="0" smtClean="0"/>
              <a:t>изучить нормативное регулирование оказания первой помощи;</a:t>
            </a:r>
            <a:endParaRPr lang="ru-RU" sz="2800" dirty="0"/>
          </a:p>
          <a:p>
            <a:r>
              <a:rPr lang="ru-RU" sz="2800" dirty="0" smtClean="0"/>
              <a:t>изучить универсальную схему оказания первой помощи на месте происшествия.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874" y="457200"/>
            <a:ext cx="6448926" cy="2253916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Цель и задачи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09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0887" y="65903"/>
            <a:ext cx="4563761" cy="276070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Автомобильная аптечка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3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599" y="3898556"/>
            <a:ext cx="4165600" cy="2667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/>
              <a:t>Согласно требованиям Минздрава, в автомобильной аптечке должны быть медицинские маски и перчатки, устройство для проведения </a:t>
            </a:r>
            <a:r>
              <a:rPr lang="ru-RU" sz="1800" dirty="0" smtClean="0"/>
              <a:t>ИВЛ, </a:t>
            </a:r>
            <a:r>
              <a:rPr lang="ru-RU" sz="1800" dirty="0"/>
              <a:t>жгут, стерильные бинты, салфетки и лейкопластырь, </a:t>
            </a:r>
            <a:r>
              <a:rPr lang="ru-RU" sz="1800" dirty="0" smtClean="0"/>
              <a:t>ножницы. Лекарственные </a:t>
            </a:r>
            <a:r>
              <a:rPr lang="ru-RU" sz="1800" dirty="0"/>
              <a:t>средства </a:t>
            </a:r>
            <a:r>
              <a:rPr lang="ru-RU" sz="1800" dirty="0" smtClean="0"/>
              <a:t>нужно </a:t>
            </a:r>
            <a:r>
              <a:rPr lang="ru-RU" sz="1800" dirty="0"/>
              <a:t>хранить </a:t>
            </a:r>
            <a:r>
              <a:rPr lang="ru-RU" sz="1800" dirty="0" smtClean="0"/>
              <a:t>отдельно.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7175" r="5011" b="5022"/>
          <a:stretch/>
        </p:blipFill>
        <p:spPr>
          <a:xfrm rot="1890465">
            <a:off x="3892182" y="1526448"/>
            <a:ext cx="4137171" cy="2938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43" y="457200"/>
            <a:ext cx="3518513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2354" r="17657" b="2241"/>
          <a:stretch/>
        </p:blipFill>
        <p:spPr>
          <a:xfrm>
            <a:off x="8179322" y="3587487"/>
            <a:ext cx="2982097" cy="2907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107" y="1812758"/>
            <a:ext cx="9905999" cy="962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Обструкция</a:t>
            </a:r>
            <a:r>
              <a:rPr lang="ru-RU" sz="2400"/>
              <a:t> – наличие препятствия в полом органе (преграда, закупорка).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490" y="463550"/>
            <a:ext cx="9817767" cy="156410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Обструкция дыхательных путей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2" descr="C:\Users\user16\Desktop\slid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t="29821" r="20259" b="13771"/>
          <a:stretch/>
        </p:blipFill>
        <p:spPr bwMode="auto">
          <a:xfrm>
            <a:off x="7479957" y="2910138"/>
            <a:ext cx="3410466" cy="309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6146" name="Picture 2" descr="C:\Users\user16\Desktop\slide-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 b="4203"/>
          <a:stretch/>
        </p:blipFill>
        <p:spPr bwMode="auto">
          <a:xfrm>
            <a:off x="282803" y="1630393"/>
            <a:ext cx="6178586" cy="4177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9978" y="457200"/>
            <a:ext cx="5031874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обструкции дыхательных путей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6146" name="Picture 2" descr="C:\Users\user16\Desktop\slide-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4" y="1193591"/>
            <a:ext cx="3671887" cy="2472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750" y="0"/>
            <a:ext cx="10539664" cy="190098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</a:t>
            </a:r>
            <a:r>
              <a:rPr lang="ru-RU" sz="4400" dirty="0">
                <a:latin typeface="Century" panose="02040604050505020304" pitchFamily="18" charset="0"/>
              </a:rPr>
              <a:t>обструкции дыхательных путей</a:t>
            </a:r>
          </a:p>
        </p:txBody>
      </p:sp>
      <p:pic>
        <p:nvPicPr>
          <p:cNvPr id="7170" name="Picture 2" descr="C:\Users\user16\Desktop\podavilsea-a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" y="3885206"/>
            <a:ext cx="3693174" cy="2433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71" y="1647775"/>
            <a:ext cx="3641557" cy="2490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03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 descr="C:\Users\user16\Desktop\275784_000000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699" y="4352393"/>
            <a:ext cx="3485827" cy="2291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20487" r="18064" b="11965"/>
          <a:stretch/>
        </p:blipFill>
        <p:spPr bwMode="auto">
          <a:xfrm>
            <a:off x="4418456" y="2578470"/>
            <a:ext cx="2992823" cy="289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020" y="362744"/>
            <a:ext cx="4609432" cy="1874837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Травма</a:t>
            </a:r>
            <a:endParaRPr lang="ru-RU" sz="4400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922" y="1676399"/>
            <a:ext cx="5626166" cy="45318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Классификация: </a:t>
            </a:r>
            <a:endParaRPr lang="ru-RU" sz="2400" b="1" dirty="0"/>
          </a:p>
          <a:p>
            <a:r>
              <a:rPr lang="ru-RU" sz="2400" dirty="0" smtClean="0"/>
              <a:t>механические</a:t>
            </a:r>
            <a:r>
              <a:rPr lang="ru-RU" sz="2400" dirty="0"/>
              <a:t>,</a:t>
            </a:r>
          </a:p>
          <a:p>
            <a:r>
              <a:rPr lang="ru-RU" sz="2400" dirty="0" smtClean="0"/>
              <a:t>термические,</a:t>
            </a:r>
            <a:endParaRPr lang="ru-RU" sz="2400" dirty="0"/>
          </a:p>
          <a:p>
            <a:r>
              <a:rPr lang="ru-RU" sz="2400" dirty="0" smtClean="0"/>
              <a:t>химические</a:t>
            </a:r>
            <a:r>
              <a:rPr lang="ru-RU" sz="2400" dirty="0"/>
              <a:t>,</a:t>
            </a:r>
          </a:p>
          <a:p>
            <a:r>
              <a:rPr lang="ru-RU" sz="2400" dirty="0" smtClean="0"/>
              <a:t>баротравмы, </a:t>
            </a:r>
            <a:endParaRPr lang="ru-RU" sz="2400" dirty="0"/>
          </a:p>
          <a:p>
            <a:r>
              <a:rPr lang="ru-RU" sz="2400" dirty="0" err="1" smtClean="0"/>
              <a:t>электротравмы</a:t>
            </a:r>
            <a:r>
              <a:rPr lang="ru-RU" sz="2400" dirty="0"/>
              <a:t>,</a:t>
            </a:r>
          </a:p>
          <a:p>
            <a:r>
              <a:rPr lang="ru-RU" sz="2400" dirty="0" smtClean="0"/>
              <a:t>комбинированные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80312" y="2650811"/>
            <a:ext cx="4154905" cy="31442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Травма</a:t>
            </a:r>
            <a:r>
              <a:rPr lang="ru-RU" sz="2400" dirty="0" smtClean="0"/>
              <a:t> </a:t>
            </a:r>
            <a:r>
              <a:rPr lang="ru-RU" sz="2400" dirty="0"/>
              <a:t>(от греч. </a:t>
            </a:r>
            <a:r>
              <a:rPr lang="ru-RU" sz="2400" dirty="0" err="1"/>
              <a:t>trаuma</a:t>
            </a:r>
            <a:r>
              <a:rPr lang="ru-RU" sz="2400" dirty="0"/>
              <a:t> — рана) </a:t>
            </a:r>
            <a:r>
              <a:rPr lang="ru-RU" sz="2400" dirty="0" smtClean="0"/>
              <a:t>- нарушение </a:t>
            </a:r>
            <a:r>
              <a:rPr lang="ru-RU" sz="2400" dirty="0"/>
              <a:t>целостности тканей и органов в результате воздействия факторов внешней среды.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Ушиб </a:t>
            </a:r>
            <a:r>
              <a:rPr lang="ru-RU" sz="2400"/>
              <a:t>– это закрытое механическое повреждение </a:t>
            </a:r>
            <a:r>
              <a:rPr lang="ru-RU" sz="2400" smtClean="0"/>
              <a:t>мягких тканей </a:t>
            </a:r>
            <a:r>
              <a:rPr lang="ru-RU" sz="2400"/>
              <a:t>и органов тела без видимого нарушения наружных покровов.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118" y="887297"/>
            <a:ext cx="3759200" cy="108166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Ушиб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0" y="3056874"/>
            <a:ext cx="4700423" cy="3115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3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Боль </a:t>
            </a:r>
          </a:p>
          <a:p>
            <a:r>
              <a:rPr lang="ru-RU" sz="2400" dirty="0"/>
              <a:t>Припухлость  </a:t>
            </a:r>
          </a:p>
          <a:p>
            <a:r>
              <a:rPr lang="ru-RU" sz="2400" dirty="0"/>
              <a:t>Гематома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118" y="887297"/>
            <a:ext cx="5215430" cy="108166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Признаки Ушиба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925" t="6349" r="5430" b="7439"/>
          <a:stretch/>
        </p:blipFill>
        <p:spPr>
          <a:xfrm>
            <a:off x="6870356" y="2446638"/>
            <a:ext cx="4341341" cy="3237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Покой </a:t>
            </a:r>
          </a:p>
          <a:p>
            <a:r>
              <a:rPr lang="ru-RU" sz="2400" dirty="0"/>
              <a:t>Тугое </a:t>
            </a:r>
            <a:r>
              <a:rPr lang="ru-RU" sz="2400" dirty="0" err="1"/>
              <a:t>бинтование</a:t>
            </a:r>
            <a:endParaRPr lang="ru-RU" sz="2400" dirty="0"/>
          </a:p>
          <a:p>
            <a:r>
              <a:rPr lang="ru-RU" sz="2400" dirty="0"/>
              <a:t>Холод </a:t>
            </a:r>
          </a:p>
          <a:p>
            <a:r>
              <a:rPr lang="ru-RU" sz="2400" dirty="0"/>
              <a:t>Возвышенное положение </a:t>
            </a:r>
            <a:r>
              <a:rPr lang="ru-RU" sz="2400" dirty="0" smtClean="0"/>
              <a:t>конечности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8789" y="741960"/>
            <a:ext cx="7740487" cy="1081668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Неотложная помощь при ушибах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409" y="2205045"/>
            <a:ext cx="3478297" cy="424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3012" y="2105107"/>
            <a:ext cx="4998131" cy="4037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Растяжение и разрыв </a:t>
            </a:r>
            <a:r>
              <a:rPr lang="ru-RU" sz="2400"/>
              <a:t>– закрытое повреждение связочного аппарата сустава без нарушения его анатомической целостности.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7816" y="460375"/>
            <a:ext cx="7363327" cy="1708484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Разрывы и растяжения</a:t>
            </a:r>
          </a:p>
        </p:txBody>
      </p:sp>
      <p:pic>
        <p:nvPicPr>
          <p:cNvPr id="11266" name="Picture 2" descr="C:\Users\user16\Desktop\povrezhdenie-svyazok-golenosto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62" y="1462109"/>
            <a:ext cx="3575957" cy="501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12290" name="Picture 2" descr="C:\Users\user16\Desktop\11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439" y="3248934"/>
            <a:ext cx="4876800" cy="3252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3263" y="441158"/>
            <a:ext cx="3759200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разрывах и растяжениях</a:t>
            </a:r>
            <a:endParaRPr lang="ru-RU" sz="44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439" y="933653"/>
            <a:ext cx="58626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/>
              <a:t>Покой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/>
              <a:t>Тугое </a:t>
            </a:r>
            <a:r>
              <a:rPr lang="ru-RU" sz="2800" dirty="0" err="1"/>
              <a:t>бинтование</a:t>
            </a:r>
            <a:endParaRPr lang="ru-RU" sz="2800" dirty="0"/>
          </a:p>
          <a:p>
            <a:pPr>
              <a:buFont typeface="Wingdings" pitchFamily="2" charset="2"/>
              <a:buChar char="§"/>
            </a:pPr>
            <a:r>
              <a:rPr lang="ru-RU" sz="2800" dirty="0"/>
              <a:t>Холод </a:t>
            </a:r>
            <a:endParaRPr lang="ru-RU" sz="2800" dirty="0" smtClean="0"/>
          </a:p>
          <a:p>
            <a:pPr>
              <a:buFont typeface="Wingdings" pitchFamily="2" charset="2"/>
              <a:buChar char="§"/>
            </a:pPr>
            <a:r>
              <a:rPr lang="ru-RU" sz="2800" dirty="0" smtClean="0"/>
              <a:t>Возвышенное положение конечности</a:t>
            </a:r>
            <a:endParaRPr lang="ru-RU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819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/>
              <a:t>Федеральный закон от 21.11.2011 N 323-ФЗ (ред. от </a:t>
            </a:r>
            <a:r>
              <a:rPr lang="ru-RU" sz="2800" b="1" dirty="0" smtClean="0"/>
              <a:t>28.12.2024) </a:t>
            </a:r>
            <a:r>
              <a:rPr lang="ru-RU" sz="2800" b="1" dirty="0"/>
              <a:t>"Об основах охраны здоровья граждан в Российской Федерации</a:t>
            </a:r>
            <a:r>
              <a:rPr lang="ru-RU" sz="2800" b="1" dirty="0" smtClean="0"/>
              <a:t>"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dirty="0" smtClean="0"/>
              <a:t>Выделяют </a:t>
            </a:r>
            <a:r>
              <a:rPr lang="ru-RU" sz="2800" dirty="0"/>
              <a:t>следующие </a:t>
            </a:r>
            <a:r>
              <a:rPr lang="ru-RU" sz="2800" b="1" dirty="0"/>
              <a:t>состояния, при которых оказывается первая помощь</a:t>
            </a:r>
            <a:r>
              <a:rPr lang="ru-RU" sz="2800" dirty="0"/>
              <a:t>:</a:t>
            </a:r>
          </a:p>
          <a:p>
            <a:r>
              <a:rPr lang="ru-RU" sz="2800" dirty="0" smtClean="0"/>
              <a:t>отсутствие </a:t>
            </a:r>
            <a:r>
              <a:rPr lang="ru-RU" sz="2800" dirty="0"/>
              <a:t>сознания;</a:t>
            </a:r>
          </a:p>
          <a:p>
            <a:r>
              <a:rPr lang="ru-RU" sz="2800" dirty="0" smtClean="0"/>
              <a:t>остановка </a:t>
            </a:r>
            <a:r>
              <a:rPr lang="ru-RU" sz="2800" dirty="0"/>
              <a:t>дыхания и кровообращения;</a:t>
            </a:r>
          </a:p>
          <a:p>
            <a:r>
              <a:rPr lang="ru-RU" sz="2800" dirty="0" smtClean="0"/>
              <a:t>наружные </a:t>
            </a:r>
            <a:r>
              <a:rPr lang="ru-RU" sz="2800" dirty="0"/>
              <a:t>кровотечения;</a:t>
            </a:r>
          </a:p>
          <a:p>
            <a:r>
              <a:rPr lang="ru-RU" sz="2800" dirty="0" smtClean="0"/>
              <a:t>инородные </a:t>
            </a:r>
            <a:r>
              <a:rPr lang="ru-RU" sz="2800" dirty="0"/>
              <a:t>тела верхних дыхательных путей;</a:t>
            </a:r>
          </a:p>
          <a:p>
            <a:r>
              <a:rPr lang="ru-RU" sz="2800" dirty="0" smtClean="0"/>
              <a:t>травмы </a:t>
            </a:r>
            <a:r>
              <a:rPr lang="ru-RU" sz="2800" dirty="0"/>
              <a:t>различных областей тела;</a:t>
            </a:r>
          </a:p>
          <a:p>
            <a:r>
              <a:rPr lang="ru-RU" sz="2800" dirty="0" smtClean="0"/>
              <a:t>ожоги</a:t>
            </a:r>
            <a:r>
              <a:rPr lang="ru-RU" sz="2800" dirty="0"/>
              <a:t>, эффекты воздействия высоких температур, теплового излучения;</a:t>
            </a:r>
          </a:p>
          <a:p>
            <a:r>
              <a:rPr lang="ru-RU" sz="2800" dirty="0" smtClean="0"/>
              <a:t>отморожение </a:t>
            </a:r>
            <a:r>
              <a:rPr lang="ru-RU" sz="2800" dirty="0"/>
              <a:t>и другие эффекты воздействия низких температур;</a:t>
            </a:r>
          </a:p>
          <a:p>
            <a:r>
              <a:rPr lang="ru-RU" sz="2800" dirty="0" smtClean="0"/>
              <a:t>отравления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874" y="457200"/>
            <a:ext cx="6448926" cy="2253916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Правовые основы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09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Вывих</a:t>
            </a:r>
            <a:r>
              <a:rPr lang="ru-RU" sz="2400"/>
              <a:t> – это стойкое смещение суставных концов костей за пределы их нормальной подвижности.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457201"/>
            <a:ext cx="3759200" cy="14652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Вывих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78984"/>
            <a:ext cx="4895850" cy="3011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Боль</a:t>
            </a:r>
          </a:p>
          <a:p>
            <a:r>
              <a:rPr lang="ru-RU" sz="2400" dirty="0"/>
              <a:t>Припухлость  </a:t>
            </a:r>
          </a:p>
          <a:p>
            <a:r>
              <a:rPr lang="ru-RU" sz="2400" dirty="0"/>
              <a:t>Деформация сустава</a:t>
            </a:r>
          </a:p>
          <a:p>
            <a:r>
              <a:rPr lang="ru-RU" sz="2400" dirty="0"/>
              <a:t>Пружинящая фиксация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457201"/>
            <a:ext cx="5208104" cy="146526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Признаки Вывиха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542" y="2481996"/>
            <a:ext cx="4456562" cy="3139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9493" y="2342653"/>
            <a:ext cx="8457499" cy="4134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589" y="425116"/>
            <a:ext cx="7967580" cy="182077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вывихах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Перелом </a:t>
            </a:r>
            <a:r>
              <a:rPr lang="ru-RU" sz="2400"/>
              <a:t>– нарушение целостности кости при внезапном воздействии </a:t>
            </a:r>
            <a:r>
              <a:rPr lang="ru-RU" sz="2400" smtClean="0"/>
              <a:t>внешней механической силы</a:t>
            </a:r>
            <a:r>
              <a:rPr lang="ru-RU" sz="2400"/>
              <a:t>, превосходящей упругость костной ткани и приложенной как непосредственно в месте повреждения, так и вдали от него.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1773044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Перелом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48" y="2230244"/>
            <a:ext cx="4981575" cy="398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3359425"/>
          </a:xfrm>
        </p:spPr>
        <p:txBody>
          <a:bodyPr>
            <a:normAutofit/>
          </a:bodyPr>
          <a:lstStyle/>
          <a:p>
            <a:r>
              <a:rPr lang="ru-RU" sz="2400" dirty="0"/>
              <a:t>Закрытые – без повреждения кожи</a:t>
            </a:r>
          </a:p>
          <a:p>
            <a:r>
              <a:rPr lang="ru-RU" sz="2400" dirty="0"/>
              <a:t>Открытые – с повреждением кожи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4536661" cy="1773044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Классификация </a:t>
            </a:r>
            <a:r>
              <a:rPr lang="ru-RU" sz="4400" dirty="0" smtClean="0">
                <a:latin typeface="Century" panose="02040604050505020304" pitchFamily="18" charset="0"/>
              </a:rPr>
              <a:t>переломов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443" y="3816626"/>
            <a:ext cx="8648786" cy="2517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9890" y="923925"/>
            <a:ext cx="6371239" cy="3359425"/>
          </a:xfrm>
        </p:spPr>
        <p:txBody>
          <a:bodyPr>
            <a:normAutofit/>
          </a:bodyPr>
          <a:lstStyle/>
          <a:p>
            <a:r>
              <a:rPr lang="ru-RU" altLang="ru-RU" sz="2400" dirty="0"/>
              <a:t>Вид костных отломков в ране</a:t>
            </a:r>
          </a:p>
          <a:p>
            <a:r>
              <a:rPr lang="ru-RU" altLang="ru-RU" sz="2400" dirty="0"/>
              <a:t>Крепитация </a:t>
            </a:r>
          </a:p>
          <a:p>
            <a:r>
              <a:rPr lang="ru-RU" altLang="ru-RU" sz="2400" dirty="0"/>
              <a:t>Деформация конечности</a:t>
            </a:r>
          </a:p>
          <a:p>
            <a:r>
              <a:rPr lang="ru-RU" altLang="ru-RU" sz="2400" dirty="0"/>
              <a:t>Патологическая </a:t>
            </a:r>
            <a:r>
              <a:rPr lang="ru-RU" altLang="ru-RU" sz="2400" dirty="0" smtClean="0"/>
              <a:t>подвижность</a:t>
            </a:r>
            <a:endParaRPr lang="ru-RU" alt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3043" y="457200"/>
            <a:ext cx="7726017" cy="1773044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Абсолютные </a:t>
            </a:r>
            <a:r>
              <a:rPr lang="ru-RU" sz="4400" dirty="0">
                <a:latin typeface="Century" panose="02040604050505020304" pitchFamily="18" charset="0"/>
              </a:rPr>
              <a:t>признаки переломов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788" t="4662" r="4456" b="6246"/>
          <a:stretch/>
        </p:blipFill>
        <p:spPr>
          <a:xfrm>
            <a:off x="2815057" y="3816626"/>
            <a:ext cx="5575578" cy="2773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541" y="3816626"/>
            <a:ext cx="2389839" cy="2773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926" y="1593063"/>
            <a:ext cx="6371239" cy="3359425"/>
          </a:xfrm>
        </p:spPr>
        <p:txBody>
          <a:bodyPr>
            <a:normAutofit/>
          </a:bodyPr>
          <a:lstStyle/>
          <a:p>
            <a:r>
              <a:rPr lang="ru-RU" altLang="ru-RU" sz="2400" dirty="0"/>
              <a:t>Припухлость</a:t>
            </a:r>
          </a:p>
          <a:p>
            <a:r>
              <a:rPr lang="ru-RU" altLang="ru-RU" sz="2400" dirty="0"/>
              <a:t>Гематома</a:t>
            </a:r>
          </a:p>
          <a:p>
            <a:r>
              <a:rPr lang="ru-RU" altLang="ru-RU" sz="2400" dirty="0"/>
              <a:t>Боль</a:t>
            </a:r>
          </a:p>
          <a:p>
            <a:r>
              <a:rPr lang="ru-RU" altLang="ru-RU" sz="2400" dirty="0"/>
              <a:t>Нарушение функции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1233" y="-77694"/>
            <a:ext cx="9965634" cy="1773044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Относительные </a:t>
            </a:r>
            <a:r>
              <a:rPr lang="ru-RU" sz="4400" dirty="0">
                <a:latin typeface="Century" panose="02040604050505020304" pitchFamily="18" charset="0"/>
              </a:rPr>
              <a:t>признаки переломов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919" y="1593063"/>
            <a:ext cx="4480948" cy="2517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919" y="4227119"/>
            <a:ext cx="4493141" cy="2517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412" y="629289"/>
            <a:ext cx="10110953" cy="955234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Century" panose="02040604050505020304" pitchFamily="18" charset="0"/>
                <a:cs typeface="Arial" pitchFamily="34" charset="0"/>
              </a:rPr>
              <a:t>Неотложная помощь при закрытых переломах</a:t>
            </a:r>
            <a:endParaRPr lang="ru-RU" sz="4400" dirty="0">
              <a:latin typeface="Century" panose="02040604050505020304" pitchFamily="18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850232" y="1820028"/>
            <a:ext cx="7296150" cy="410368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cs typeface="Arial" pitchFamily="34" charset="0"/>
              </a:rPr>
              <a:t>Покой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cs typeface="Arial" pitchFamily="34" charset="0"/>
              </a:rPr>
              <a:t>Не вправлять конечность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cs typeface="Arial" pitchFamily="34" charset="0"/>
              </a:rPr>
              <a:t>Зафиксировать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cs typeface="Arial" pitchFamily="34" charset="0"/>
              </a:rPr>
              <a:t>Холод на </a:t>
            </a:r>
            <a:r>
              <a:rPr lang="ru-RU" sz="2400" smtClean="0">
                <a:cs typeface="Arial" pitchFamily="34" charset="0"/>
              </a:rPr>
              <a:t>место травмы</a:t>
            </a:r>
          </a:p>
          <a:p>
            <a:pPr>
              <a:buFont typeface="Wingdings" pitchFamily="2" charset="2"/>
              <a:buChar char="§"/>
            </a:pPr>
            <a:r>
              <a:rPr lang="ru-RU" sz="2400" smtClean="0">
                <a:cs typeface="Arial" pitchFamily="34" charset="0"/>
              </a:rPr>
              <a:t>Транспортировать в лечебное учреждение</a:t>
            </a:r>
            <a:endParaRPr lang="ru-RU" sz="2400" dirty="0">
              <a:cs typeface="Arial" pitchFamily="34" charset="0"/>
            </a:endParaRPr>
          </a:p>
        </p:txBody>
      </p:sp>
      <p:pic>
        <p:nvPicPr>
          <p:cNvPr id="43011" name="Picture 3" descr="C:\Users\user16\Desktop\perelomy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53" y="2213812"/>
            <a:ext cx="4215312" cy="4215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02" y="432020"/>
            <a:ext cx="10110953" cy="955234"/>
          </a:xfrm>
        </p:spPr>
        <p:txBody>
          <a:bodyPr>
            <a:no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Неотложная помощь при открытых переломах</a:t>
            </a:r>
            <a:endParaRPr lang="ru-RU" sz="4400" dirty="0">
              <a:latin typeface="Century" panose="02040604050505020304" pitchFamily="18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73376" y="1819274"/>
            <a:ext cx="8122722" cy="4727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13314" name="Picture 2" descr="C:\Users\user16\Desktop\1b843b9732edbd9b45a5f5b2171e377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6" y="1899558"/>
            <a:ext cx="3957192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1812" y="267730"/>
            <a:ext cx="8562975" cy="153352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повреждении позвоночника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13315" name="Picture 3" descr="C:\Users\user16\Desktop\0027-035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19" y="4064813"/>
            <a:ext cx="3908541" cy="2360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276" y="1899558"/>
            <a:ext cx="3155631" cy="2115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9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102" y="961306"/>
            <a:ext cx="6272463" cy="5714999"/>
          </a:xfrm>
        </p:spPr>
        <p:txBody>
          <a:bodyPr>
            <a:normAutofit/>
          </a:bodyPr>
          <a:lstStyle/>
          <a:p>
            <a:r>
              <a:rPr lang="ru-RU" sz="2400" b="1"/>
              <a:t>Первая доврачебная помощь </a:t>
            </a:r>
            <a:r>
              <a:rPr lang="ru-RU" sz="2400"/>
              <a:t>— это комплекс </a:t>
            </a:r>
            <a:r>
              <a:rPr lang="ru-RU" sz="2400" smtClean="0"/>
              <a:t>неотложных мероприятий</a:t>
            </a:r>
            <a:r>
              <a:rPr lang="ru-RU" sz="2400"/>
              <a:t>, </a:t>
            </a:r>
            <a:r>
              <a:rPr lang="ru-RU" sz="2400" smtClean="0"/>
              <a:t>проводимых с </a:t>
            </a:r>
            <a:r>
              <a:rPr lang="ru-RU" sz="2400"/>
              <a:t>целью временного устранения явлений, угрожающих жизни пострадавшего </a:t>
            </a:r>
            <a:r>
              <a:rPr lang="ru-RU" sz="2400" smtClean="0"/>
              <a:t>и </a:t>
            </a:r>
            <a:r>
              <a:rPr lang="ru-RU" sz="2400"/>
              <a:t>предупреждение развития </a:t>
            </a:r>
            <a:r>
              <a:rPr lang="ru-RU" sz="2400" smtClean="0"/>
              <a:t>у него опасных </a:t>
            </a:r>
            <a:r>
              <a:rPr lang="ru-RU" sz="2400"/>
              <a:t>для жизни  осложнений</a:t>
            </a:r>
            <a:r>
              <a:rPr lang="ru-RU" sz="2400" smtClean="0"/>
              <a:t>. </a:t>
            </a:r>
            <a:endParaRPr lang="en-US" sz="2400" smtClean="0"/>
          </a:p>
          <a:p>
            <a:endParaRPr lang="ru-RU" sz="2400" b="1" smtClean="0"/>
          </a:p>
          <a:p>
            <a:r>
              <a:rPr lang="ru-RU" sz="2400" b="1" smtClean="0"/>
              <a:t>Самопомощь</a:t>
            </a:r>
            <a:r>
              <a:rPr lang="ru-RU" sz="2400" smtClean="0"/>
              <a:t> </a:t>
            </a:r>
            <a:r>
              <a:rPr lang="ru-RU" sz="2400"/>
              <a:t>– оказывает пострадавший сам себе до прибытия медицинского работника.</a:t>
            </a:r>
          </a:p>
          <a:p>
            <a:endParaRPr lang="ru-RU" sz="2400" b="1" smtClean="0"/>
          </a:p>
          <a:p>
            <a:r>
              <a:rPr lang="ru-RU" sz="2400" b="1" smtClean="0"/>
              <a:t>Взаимопомощь</a:t>
            </a:r>
            <a:r>
              <a:rPr lang="ru-RU" sz="2400" smtClean="0"/>
              <a:t> - оказывает </a:t>
            </a:r>
            <a:r>
              <a:rPr lang="ru-RU" sz="2400"/>
              <a:t>тот, кто находится рядом с пострадавшим </a:t>
            </a:r>
            <a:r>
              <a:rPr lang="ru-RU" sz="2400" smtClean="0"/>
              <a:t>до </a:t>
            </a:r>
            <a:r>
              <a:rPr lang="ru-RU" sz="2400"/>
              <a:t>прибытия медицинского работника.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4919579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Первая доврачебная помощь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2374942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Черепно-мозговая </a:t>
            </a:r>
            <a:r>
              <a:rPr lang="ru-RU" sz="4400" dirty="0">
                <a:latin typeface="Century" panose="02040604050505020304" pitchFamily="18" charset="0"/>
              </a:rPr>
              <a:t>травма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b="1" dirty="0"/>
              <a:t>Закрытые</a:t>
            </a:r>
          </a:p>
          <a:p>
            <a:pPr lvl="1"/>
            <a:r>
              <a:rPr lang="ru-RU" altLang="ru-RU" sz="2400" dirty="0"/>
              <a:t>Сотрясение </a:t>
            </a:r>
          </a:p>
          <a:p>
            <a:pPr lvl="1"/>
            <a:r>
              <a:rPr lang="ru-RU" altLang="ru-RU" sz="2400" dirty="0"/>
              <a:t>Ушиб </a:t>
            </a:r>
          </a:p>
          <a:p>
            <a:pPr lvl="1"/>
            <a:r>
              <a:rPr lang="ru-RU" altLang="ru-RU" sz="2400" dirty="0"/>
              <a:t>Сдавливание </a:t>
            </a:r>
          </a:p>
          <a:p>
            <a:r>
              <a:rPr lang="ru-RU" altLang="ru-RU" sz="2400" b="1" dirty="0"/>
              <a:t>Открытые</a:t>
            </a:r>
          </a:p>
          <a:p>
            <a:pPr lvl="1"/>
            <a:r>
              <a:rPr lang="ru-RU" altLang="ru-RU" sz="2400" dirty="0"/>
              <a:t>Проникающие </a:t>
            </a:r>
          </a:p>
          <a:p>
            <a:pPr lvl="1"/>
            <a:r>
              <a:rPr lang="ru-RU" altLang="ru-RU" sz="2400" dirty="0"/>
              <a:t>Непроникающие  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2547937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Закрытые ЧМТ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b="1" dirty="0"/>
              <a:t>Сотрясение головного мозга </a:t>
            </a:r>
          </a:p>
          <a:p>
            <a:pPr lvl="1"/>
            <a:r>
              <a:rPr lang="ru-RU" altLang="ru-RU" sz="2400" dirty="0"/>
              <a:t>Потеря сознания до 30 минут</a:t>
            </a:r>
          </a:p>
          <a:p>
            <a:pPr lvl="1"/>
            <a:r>
              <a:rPr lang="ru-RU" altLang="ru-RU" sz="2400" dirty="0"/>
              <a:t>Головные боли</a:t>
            </a:r>
          </a:p>
          <a:p>
            <a:pPr lvl="1"/>
            <a:r>
              <a:rPr lang="ru-RU" altLang="ru-RU" sz="2400" dirty="0"/>
              <a:t>Тошнота и рвота не приносящая облегчения</a:t>
            </a:r>
          </a:p>
          <a:p>
            <a:pPr lvl="1"/>
            <a:r>
              <a:rPr lang="ru-RU" altLang="ru-RU" sz="2400" dirty="0"/>
              <a:t>Нарушение памяти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6663" y="803664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Закрытые ЧМТ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b="1" dirty="0"/>
              <a:t>Ушиб головного мозга </a:t>
            </a:r>
          </a:p>
          <a:p>
            <a:pPr lvl="1"/>
            <a:r>
              <a:rPr lang="ru-RU" altLang="ru-RU" sz="2400" dirty="0"/>
              <a:t>Потеря сознания более 30 минут</a:t>
            </a:r>
          </a:p>
          <a:p>
            <a:pPr lvl="1"/>
            <a:r>
              <a:rPr lang="ru-RU" altLang="ru-RU" sz="2400" dirty="0"/>
              <a:t>Параличи, парезы</a:t>
            </a:r>
          </a:p>
          <a:p>
            <a:pPr lvl="1"/>
            <a:r>
              <a:rPr lang="ru-RU" altLang="ru-RU" sz="2400" dirty="0" err="1"/>
              <a:t>Менингиальные</a:t>
            </a:r>
            <a:r>
              <a:rPr lang="ru-RU" altLang="ru-RU" sz="2400" dirty="0"/>
              <a:t> </a:t>
            </a:r>
            <a:r>
              <a:rPr lang="ru-RU" altLang="ru-RU" sz="2400" dirty="0" smtClean="0"/>
              <a:t>симптомы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94" y="3140853"/>
            <a:ext cx="3596952" cy="293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565" y="0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Закрытые ЧМТ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400" b="1" dirty="0"/>
              <a:t>Сдавливание головного мозга</a:t>
            </a:r>
          </a:p>
          <a:p>
            <a:pPr lvl="1"/>
            <a:r>
              <a:rPr lang="ru-RU" altLang="ru-RU" sz="2400" dirty="0"/>
              <a:t>Потеря сознания более 30 минут</a:t>
            </a:r>
          </a:p>
          <a:p>
            <a:pPr lvl="1"/>
            <a:r>
              <a:rPr lang="ru-RU" altLang="ru-RU" sz="2400" dirty="0"/>
              <a:t>Параличи, </a:t>
            </a:r>
            <a:r>
              <a:rPr lang="ru-RU" altLang="ru-RU" sz="2400" dirty="0" smtClean="0"/>
              <a:t>парезы</a:t>
            </a:r>
            <a:endParaRPr lang="ru-RU" altLang="ru-RU" sz="2400" dirty="0"/>
          </a:p>
          <a:p>
            <a:pPr lvl="1"/>
            <a:r>
              <a:rPr lang="ru-RU" altLang="ru-RU" sz="2400" dirty="0" smtClean="0"/>
              <a:t>Светлый промежуток.</a:t>
            </a:r>
            <a:endParaRPr lang="ru-RU" altLang="ru-RU" sz="2400" dirty="0"/>
          </a:p>
          <a:p>
            <a:pPr lvl="1"/>
            <a:r>
              <a:rPr lang="ru-RU" altLang="ru-RU" sz="2400" dirty="0"/>
              <a:t>Зрачки разного размера </a:t>
            </a:r>
          </a:p>
          <a:p>
            <a:pPr lvl="1"/>
            <a:r>
              <a:rPr lang="ru-RU" altLang="ru-RU" sz="2400" dirty="0"/>
              <a:t>Опасность внезапной смерти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18" y="1564996"/>
            <a:ext cx="4865030" cy="1749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5018" y="3719186"/>
            <a:ext cx="4865030" cy="285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187" y="155593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Открытые ЧМТ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ru-RU" altLang="ru-RU" sz="2400" b="1" dirty="0"/>
              <a:t>Проникающие</a:t>
            </a:r>
            <a:r>
              <a:rPr lang="en-US" altLang="ru-RU" sz="2400" dirty="0"/>
              <a:t> – </a:t>
            </a:r>
            <a:r>
              <a:rPr lang="ru-RU" altLang="ru-RU" sz="2400" dirty="0"/>
              <a:t>с повреждением твёрдой мозговой оболочки:</a:t>
            </a:r>
          </a:p>
          <a:p>
            <a:pPr marL="0" lvl="1" indent="0">
              <a:buFont typeface="Arial" panose="020B0604020202020204" pitchFamily="34" charset="0"/>
              <a:buChar char="•"/>
            </a:pPr>
            <a:r>
              <a:rPr lang="ru-RU" altLang="ru-RU" sz="2400" b="1" dirty="0" smtClean="0"/>
              <a:t>Непроникающие</a:t>
            </a:r>
            <a:r>
              <a:rPr lang="en-US" altLang="ru-RU" sz="2400" dirty="0" smtClean="0"/>
              <a:t> </a:t>
            </a:r>
            <a:r>
              <a:rPr lang="en-US" altLang="ru-RU" sz="2400" dirty="0"/>
              <a:t>– </a:t>
            </a:r>
            <a:r>
              <a:rPr lang="ru-RU" altLang="ru-RU" sz="2400" dirty="0"/>
              <a:t>без повреждения твёрдой мозговой </a:t>
            </a:r>
            <a:r>
              <a:rPr lang="ru-RU" altLang="ru-RU" sz="2400" dirty="0" smtClean="0"/>
              <a:t>оболочки.</a:t>
            </a:r>
            <a:endParaRPr lang="ru-RU" alt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55" y="1891625"/>
            <a:ext cx="2698929" cy="1767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384" y="1882480"/>
            <a:ext cx="2172197" cy="1767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455" y="3650473"/>
            <a:ext cx="4871126" cy="178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8951" y="153986"/>
            <a:ext cx="5037483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Неотложная помощь при ЧМТ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496" y="920749"/>
            <a:ext cx="4876800" cy="5714999"/>
          </a:xfrm>
        </p:spPr>
        <p:txBody>
          <a:bodyPr/>
          <a:lstStyle/>
          <a:p>
            <a:r>
              <a:rPr lang="ru-RU" altLang="ru-RU" sz="2400" dirty="0"/>
              <a:t>Оценить состояние (пульс, АД, дыхание)</a:t>
            </a:r>
          </a:p>
          <a:p>
            <a:r>
              <a:rPr lang="ru-RU" altLang="ru-RU" sz="2400" dirty="0"/>
              <a:t>Уложить – под голову ватно-марлевый круг</a:t>
            </a:r>
          </a:p>
          <a:p>
            <a:r>
              <a:rPr lang="ru-RU" altLang="ru-RU" sz="2400" dirty="0"/>
              <a:t>При отсутствии сознания – устойчивое боковое положение</a:t>
            </a:r>
          </a:p>
          <a:p>
            <a:r>
              <a:rPr lang="ru-RU" altLang="ru-RU" sz="2400" dirty="0"/>
              <a:t>При открытой ЧМТ – остановить кровотечение, повязка-чепец</a:t>
            </a:r>
          </a:p>
          <a:p>
            <a:r>
              <a:rPr lang="ru-RU" altLang="ru-RU" sz="2400" dirty="0"/>
              <a:t>Доступ воздуха</a:t>
            </a:r>
          </a:p>
          <a:p>
            <a:r>
              <a:rPr lang="ru-RU" altLang="ru-RU" sz="2400" dirty="0"/>
              <a:t>Транспортировка в лечебное учреждение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44" t="16649"/>
          <a:stretch/>
        </p:blipFill>
        <p:spPr>
          <a:xfrm>
            <a:off x="5813023" y="2232453"/>
            <a:ext cx="5474708" cy="3557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153987"/>
            <a:ext cx="8383381" cy="1533525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Травматический шок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0375" y="1687512"/>
            <a:ext cx="9881277" cy="496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7602" y="45886"/>
            <a:ext cx="10331181" cy="1235676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Оптимальные положения тела пострадавшего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3" y="4194215"/>
            <a:ext cx="3357992" cy="2524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3" y="1536300"/>
            <a:ext cx="3357992" cy="2518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38" y="1536300"/>
            <a:ext cx="3339861" cy="2518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38" y="4194215"/>
            <a:ext cx="3365819" cy="2524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665514"/>
            <a:ext cx="9905999" cy="4125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/>
              <a:t>Электротравма</a:t>
            </a:r>
            <a:r>
              <a:rPr lang="ru-RU" sz="2400" dirty="0"/>
              <a:t> – это комплекс повреждений, возникающих вследствие поражения техническим или природным электричеством.</a:t>
            </a:r>
          </a:p>
          <a:p>
            <a:pPr marL="0" indent="0">
              <a:buNone/>
            </a:pPr>
            <a:r>
              <a:rPr lang="ru-RU" sz="2400" b="1" dirty="0" smtClean="0"/>
              <a:t>Причины</a:t>
            </a:r>
            <a:endParaRPr lang="ru-RU" sz="2400" b="1" dirty="0"/>
          </a:p>
          <a:p>
            <a:r>
              <a:rPr lang="ru-RU" sz="2400" dirty="0" smtClean="0"/>
              <a:t>непосредственный </a:t>
            </a:r>
            <a:r>
              <a:rPr lang="ru-RU" sz="2400" dirty="0"/>
              <a:t>контакт человека с источником тока</a:t>
            </a:r>
          </a:p>
          <a:p>
            <a:r>
              <a:rPr lang="ru-RU" sz="2400" dirty="0" smtClean="0"/>
              <a:t>электрическая </a:t>
            </a:r>
            <a:r>
              <a:rPr lang="ru-RU" sz="2400" dirty="0"/>
              <a:t>дуга (переход электронов на кожу, являющуюся проводником, при наличии небольшого расстояния между человеком и источником тока)</a:t>
            </a:r>
          </a:p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3976" y="429838"/>
            <a:ext cx="5088238" cy="1235676"/>
          </a:xfrm>
        </p:spPr>
        <p:txBody>
          <a:bodyPr>
            <a:normAutofit/>
          </a:bodyPr>
          <a:lstStyle/>
          <a:p>
            <a:r>
              <a:rPr lang="ru-RU" sz="4400" dirty="0" err="1">
                <a:latin typeface="Century" panose="02040604050505020304" pitchFamily="18" charset="0"/>
              </a:rPr>
              <a:t>Электротравма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19" y="4657308"/>
            <a:ext cx="1668880" cy="1668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28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576" y="29458"/>
            <a:ext cx="10258581" cy="106293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Симптомы </a:t>
            </a:r>
            <a:r>
              <a:rPr lang="ru-RU" sz="4400" dirty="0" err="1">
                <a:latin typeface="Century" panose="02040604050505020304" pitchFamily="18" charset="0"/>
              </a:rPr>
              <a:t>электротравмы</a:t>
            </a:r>
            <a:endParaRPr lang="ru-RU" sz="4400" dirty="0">
              <a:latin typeface="Century" panose="020406040505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335426" y="3225114"/>
            <a:ext cx="1791731" cy="195648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65524" y="2156058"/>
            <a:ext cx="2946400" cy="3025542"/>
          </a:xfrm>
        </p:spPr>
        <p:txBody>
          <a:bodyPr>
            <a:normAutofit/>
          </a:bodyPr>
          <a:lstStyle/>
          <a:p>
            <a:r>
              <a:rPr lang="ru-RU" sz="2800" dirty="0"/>
              <a:t>Потеря сознания</a:t>
            </a:r>
          </a:p>
          <a:p>
            <a:r>
              <a:rPr lang="ru-RU" sz="2800" dirty="0"/>
              <a:t>Остановка сердца</a:t>
            </a:r>
          </a:p>
          <a:p>
            <a:r>
              <a:rPr lang="ru-RU" sz="2800" dirty="0"/>
              <a:t>Судороги</a:t>
            </a:r>
          </a:p>
          <a:p>
            <a:r>
              <a:rPr lang="ru-RU" sz="2800" dirty="0"/>
              <a:t>Ожоги</a:t>
            </a:r>
          </a:p>
          <a:p>
            <a:endParaRPr lang="ru-RU" dirty="0" smtClean="0"/>
          </a:p>
        </p:txBody>
      </p:sp>
      <p:pic>
        <p:nvPicPr>
          <p:cNvPr id="3" name="Picture 2" descr="C:\Users\user16\Desktop\elektrotrav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26" y="1243632"/>
            <a:ext cx="4142115" cy="5463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 descr="C:\Users\user16\Desktop\1563356156_Vot-chto-proishodit-s-telom-kogda-v-nego-popadaet-molniya-svidetel-stva-vyzhivshi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67" y="4169940"/>
            <a:ext cx="4566285" cy="2536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9510" y="1628800"/>
            <a:ext cx="8261873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lvl="0">
              <a:buFont typeface="Wingdings" pitchFamily="2" charset="2"/>
              <a:buChar char="§"/>
            </a:pPr>
            <a:r>
              <a:rPr lang="ru-RU" sz="2400" dirty="0"/>
              <a:t>Не </a:t>
            </a:r>
            <a:r>
              <a:rPr lang="ru-RU" sz="2400" dirty="0" smtClean="0"/>
              <a:t>навреди</a:t>
            </a:r>
            <a:endParaRPr lang="ru-RU" sz="2400" dirty="0"/>
          </a:p>
          <a:p>
            <a:pPr lvl="0">
              <a:buFont typeface="Wingdings" pitchFamily="2" charset="2"/>
              <a:buChar char="§"/>
            </a:pPr>
            <a:r>
              <a:rPr lang="ru-RU" sz="2400" dirty="0"/>
              <a:t>Не </a:t>
            </a:r>
            <a:r>
              <a:rPr lang="ru-RU" sz="2400" dirty="0" smtClean="0"/>
              <a:t>оставляй </a:t>
            </a:r>
            <a:r>
              <a:rPr lang="ru-RU" sz="2400" dirty="0"/>
              <a:t>пострадавшего одного</a:t>
            </a:r>
          </a:p>
          <a:p>
            <a:pPr lvl="0">
              <a:buFont typeface="Wingdings" pitchFamily="2" charset="2"/>
              <a:buChar char="§"/>
            </a:pPr>
            <a:r>
              <a:rPr lang="ru-RU" sz="2400" dirty="0" smtClean="0"/>
              <a:t>Как можно скорее вызови </a:t>
            </a:r>
            <a:r>
              <a:rPr lang="ru-RU" sz="2400" dirty="0"/>
              <a:t>бригаду скорой медицинской </a:t>
            </a:r>
            <a:r>
              <a:rPr lang="ru-RU" sz="2400" dirty="0" smtClean="0"/>
              <a:t>помощи</a:t>
            </a:r>
            <a:endParaRPr lang="ru-RU" sz="2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9" y="620689"/>
            <a:ext cx="9822195" cy="1202485"/>
          </a:xfrm>
        </p:spPr>
        <p:txBody>
          <a:bodyPr>
            <a:noAutofit/>
          </a:bodyPr>
          <a:lstStyle/>
          <a:p>
            <a:r>
              <a:rPr lang="ru-RU" sz="4400" dirty="0">
                <a:latin typeface="Century" panose="02040604050505020304" pitchFamily="18" charset="0"/>
                <a:cs typeface="Arial" pitchFamily="34" charset="0"/>
              </a:rPr>
              <a:t>Принципы оказания первой помощи пострадавшим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36739640"/>
              </p:ext>
            </p:extLst>
          </p:nvPr>
        </p:nvGraphicFramePr>
        <p:xfrm>
          <a:off x="545432" y="3429000"/>
          <a:ext cx="10988841" cy="2754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1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853294"/>
            <a:ext cx="9905999" cy="44413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освободить </a:t>
            </a:r>
            <a:r>
              <a:rPr lang="ru-RU" sz="2400" dirty="0"/>
              <a:t>от контакта с источником </a:t>
            </a:r>
            <a:r>
              <a:rPr lang="ru-RU" sz="2400" dirty="0" smtClean="0"/>
              <a:t>тока, предварительно </a:t>
            </a:r>
            <a:r>
              <a:rPr lang="ru-RU" sz="2400" b="1" dirty="0" smtClean="0"/>
              <a:t>обезопасив себя</a:t>
            </a:r>
            <a:r>
              <a:rPr lang="ru-RU" sz="2400" b="1" dirty="0"/>
              <a:t>;</a:t>
            </a:r>
            <a:endParaRPr lang="ru-RU" sz="2400" dirty="0" smtClean="0"/>
          </a:p>
          <a:p>
            <a:r>
              <a:rPr lang="ru-RU" sz="2400" dirty="0" smtClean="0"/>
              <a:t>если </a:t>
            </a:r>
            <a:r>
              <a:rPr lang="ru-RU" sz="2400" dirty="0"/>
              <a:t>пострадавший в сознании: усадить, согреть, контроль </a:t>
            </a:r>
            <a:r>
              <a:rPr lang="ru-RU" sz="2400" dirty="0" smtClean="0"/>
              <a:t>состояния, госпитализация; </a:t>
            </a:r>
          </a:p>
          <a:p>
            <a:r>
              <a:rPr lang="ru-RU" sz="2400" dirty="0" smtClean="0"/>
              <a:t>при </a:t>
            </a:r>
            <a:r>
              <a:rPr lang="ru-RU" sz="2400" dirty="0"/>
              <a:t>отсутствии признаков жизни </a:t>
            </a:r>
            <a:r>
              <a:rPr lang="ru-RU" sz="2400" dirty="0" smtClean="0"/>
              <a:t>- начать </a:t>
            </a:r>
            <a:r>
              <a:rPr lang="ru-RU" sz="2400" dirty="0"/>
              <a:t>реанимационные </a:t>
            </a:r>
            <a:r>
              <a:rPr lang="ru-RU" sz="2400" dirty="0" smtClean="0"/>
              <a:t>мероприятия, госпитализация.</a:t>
            </a:r>
            <a:endParaRPr lang="ru-RU" sz="2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441" y="432486"/>
            <a:ext cx="9749480" cy="158166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</a:t>
            </a:r>
            <a:r>
              <a:rPr lang="ru-RU" sz="4400" dirty="0" smtClean="0">
                <a:latin typeface="Century" panose="02040604050505020304" pitchFamily="18" charset="0"/>
              </a:rPr>
              <a:t>помощь при </a:t>
            </a:r>
            <a:r>
              <a:rPr lang="ru-RU" sz="4400" dirty="0" err="1" smtClean="0">
                <a:latin typeface="Century" panose="02040604050505020304" pitchFamily="18" charset="0"/>
              </a:rPr>
              <a:t>электротравме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56" y="4693846"/>
            <a:ext cx="1432963" cy="1801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3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/>
          </a:p>
          <a:p>
            <a:pPr marL="0" indent="0">
              <a:buNone/>
            </a:pPr>
            <a:r>
              <a:rPr lang="ru-RU" sz="2400"/>
              <a:t>Раны – это повреждения тканей в результате механического воздействия. Сопровождаются нарушением целостности кожи либо слизистой оболочки.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2301206"/>
            <a:ext cx="3759200" cy="2261937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Раны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Зияние,</a:t>
            </a:r>
          </a:p>
          <a:p>
            <a:r>
              <a:rPr lang="ru-RU" sz="2800" dirty="0" smtClean="0"/>
              <a:t>Боль,</a:t>
            </a:r>
          </a:p>
          <a:p>
            <a:r>
              <a:rPr lang="ru-RU" sz="2800" dirty="0" smtClean="0"/>
              <a:t>Кровотечение.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784" y="457201"/>
            <a:ext cx="4459416" cy="2261937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Симптомы ран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8201" b="5064"/>
          <a:stretch/>
        </p:blipFill>
        <p:spPr>
          <a:xfrm>
            <a:off x="5304968" y="2413686"/>
            <a:ext cx="5642516" cy="3253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20465" y="1674339"/>
            <a:ext cx="4165600" cy="44793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b="1" smtClean="0"/>
              <a:t>Нужно:</a:t>
            </a:r>
          </a:p>
          <a:p>
            <a:r>
              <a:rPr lang="ru-RU" sz="2600" smtClean="0"/>
              <a:t>предварительно помыть руки; </a:t>
            </a:r>
            <a:endParaRPr lang="ru-RU" sz="2600"/>
          </a:p>
          <a:p>
            <a:r>
              <a:rPr lang="ru-RU" sz="2600" smtClean="0"/>
              <a:t>обработать кожу вокруг раны; </a:t>
            </a:r>
            <a:endParaRPr lang="ru-RU" sz="2600"/>
          </a:p>
          <a:p>
            <a:r>
              <a:rPr lang="ru-RU" sz="2600" smtClean="0"/>
              <a:t>закрыть рану стерильным перевязочным материалом; </a:t>
            </a:r>
            <a:endParaRPr lang="ru-RU" sz="2600"/>
          </a:p>
          <a:p>
            <a:r>
              <a:rPr lang="ru-RU" sz="2600" smtClean="0"/>
              <a:t>поверх </a:t>
            </a:r>
            <a:r>
              <a:rPr lang="ru-RU" sz="2600"/>
              <a:t>повязки приложить холод;</a:t>
            </a:r>
          </a:p>
          <a:p>
            <a:r>
              <a:rPr lang="ru-RU" sz="2600" smtClean="0"/>
              <a:t>по </a:t>
            </a:r>
            <a:r>
              <a:rPr lang="ru-RU" sz="2600"/>
              <a:t>возможности быстрее обратиться в медицинскую </a:t>
            </a:r>
            <a:r>
              <a:rPr lang="ru-RU" sz="2600" smtClean="0"/>
              <a:t>организацию. </a:t>
            </a:r>
            <a:endParaRPr lang="ru-RU" sz="2600"/>
          </a:p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9535" y="1705232"/>
            <a:ext cx="5520252" cy="4619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Нельзя:</a:t>
            </a:r>
          </a:p>
          <a:p>
            <a:r>
              <a:rPr lang="ru-RU" sz="2400" dirty="0" smtClean="0"/>
              <a:t>промывать </a:t>
            </a:r>
            <a:r>
              <a:rPr lang="ru-RU" sz="2400" dirty="0"/>
              <a:t>рану </a:t>
            </a:r>
            <a:r>
              <a:rPr lang="ru-RU" sz="2400" dirty="0" smtClean="0"/>
              <a:t>лекарственным </a:t>
            </a:r>
            <a:r>
              <a:rPr lang="ru-RU" sz="2400" dirty="0"/>
              <a:t>веществом, спиртом, </a:t>
            </a:r>
            <a:r>
              <a:rPr lang="ru-RU" sz="2400" dirty="0" smtClean="0"/>
              <a:t>водой</a:t>
            </a:r>
            <a:r>
              <a:rPr lang="ru-RU" sz="2400" dirty="0"/>
              <a:t>, засыпать ее порошком и смазывать </a:t>
            </a:r>
            <a:r>
              <a:rPr lang="ru-RU" sz="2400" dirty="0" smtClean="0"/>
              <a:t>мазями; </a:t>
            </a:r>
            <a:endParaRPr lang="ru-RU" sz="2400" dirty="0"/>
          </a:p>
          <a:p>
            <a:r>
              <a:rPr lang="ru-RU" sz="2400" dirty="0" smtClean="0"/>
              <a:t>тщательно </a:t>
            </a:r>
            <a:r>
              <a:rPr lang="ru-RU" sz="2400" dirty="0"/>
              <a:t>удалять из раны песок, землю и т. п</a:t>
            </a:r>
            <a:r>
              <a:rPr lang="ru-RU" sz="2400" dirty="0" smtClean="0"/>
              <a:t>.; </a:t>
            </a:r>
            <a:endParaRPr lang="ru-RU" sz="2400" dirty="0"/>
          </a:p>
          <a:p>
            <a:r>
              <a:rPr lang="ru-RU" sz="2400" dirty="0" smtClean="0"/>
              <a:t>удалять </a:t>
            </a:r>
            <a:r>
              <a:rPr lang="ru-RU" sz="2400" dirty="0"/>
              <a:t>из раны сгустки крови, остатки одежды, крупные инородные </a:t>
            </a:r>
            <a:r>
              <a:rPr lang="ru-RU" sz="2400" dirty="0" smtClean="0"/>
              <a:t>предметы </a:t>
            </a:r>
            <a:r>
              <a:rPr lang="ru-RU" sz="2400" dirty="0"/>
              <a:t>и т. п</a:t>
            </a:r>
            <a:r>
              <a:rPr lang="ru-RU" sz="2400" dirty="0" smtClean="0"/>
              <a:t>.; </a:t>
            </a:r>
            <a:endParaRPr lang="ru-RU" sz="2400" dirty="0"/>
          </a:p>
          <a:p>
            <a:r>
              <a:rPr lang="ru-RU" sz="2400" dirty="0" smtClean="0"/>
              <a:t>закрывать </a:t>
            </a:r>
            <a:r>
              <a:rPr lang="ru-RU" sz="2400" dirty="0"/>
              <a:t>раны </a:t>
            </a:r>
            <a:r>
              <a:rPr lang="ru-RU" sz="2400" dirty="0" smtClean="0"/>
              <a:t>герметично, </a:t>
            </a:r>
            <a:r>
              <a:rPr lang="ru-RU" sz="2400" dirty="0"/>
              <a:t>замазывать </a:t>
            </a:r>
            <a:r>
              <a:rPr lang="ru-RU" sz="2400" dirty="0" smtClean="0"/>
              <a:t>землей. </a:t>
            </a:r>
            <a:endParaRPr lang="ru-RU" sz="2400" dirty="0"/>
          </a:p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60639"/>
            <a:ext cx="9144000" cy="1173892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ранениях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24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Кровотечение</a:t>
            </a:r>
            <a:r>
              <a:rPr lang="ru-RU" sz="2400"/>
              <a:t> – это излитие крови во внешнюю среду, естественные полости тела, органы и ткани.</a:t>
            </a:r>
          </a:p>
          <a:p>
            <a:pPr marL="0" indent="0">
              <a:buNone/>
            </a:pPr>
            <a:r>
              <a:rPr lang="ru-RU" sz="2400"/>
              <a:t>С учетом места, в которое изливается кровь, выделяют следующие виды кровотечений:</a:t>
            </a:r>
          </a:p>
          <a:p>
            <a:r>
              <a:rPr lang="ru-RU" sz="2400" b="1"/>
              <a:t>Наружное</a:t>
            </a:r>
            <a:r>
              <a:rPr lang="ru-RU" sz="2400"/>
              <a:t> кровотечение – во внешнюю среду. </a:t>
            </a:r>
          </a:p>
          <a:p>
            <a:r>
              <a:rPr lang="ru-RU" sz="2400" b="1"/>
              <a:t>Внутреннее </a:t>
            </a:r>
            <a:r>
              <a:rPr lang="ru-RU" sz="2400"/>
              <a:t>кровотечение – в одну из естественных полостей тела, сообщающуюся с внешней средой: мочевой пузырь, легкое, желудок, кишечник.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5837" y="460375"/>
            <a:ext cx="5125308" cy="1779373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Кровотечение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586946"/>
            <a:ext cx="4165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/>
              <a:t>Возникает при повреждении стенки </a:t>
            </a:r>
            <a:r>
              <a:rPr lang="ru-RU" sz="2400" smtClean="0"/>
              <a:t>артерии, </a:t>
            </a:r>
            <a:r>
              <a:rPr lang="ru-RU" sz="2400"/>
              <a:t>представляет опасность для жизни. </a:t>
            </a:r>
            <a:endParaRPr lang="ru-RU" sz="240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9508" y="498096"/>
            <a:ext cx="4404497" cy="571499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Артериальное </a:t>
            </a:r>
            <a:r>
              <a:rPr lang="ru-RU" sz="4400" dirty="0" smtClean="0">
                <a:latin typeface="Century" panose="02040604050505020304" pitchFamily="18" charset="0"/>
              </a:rPr>
              <a:t>кровотечение 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17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83" y="3355596"/>
            <a:ext cx="3404461" cy="3142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537519"/>
            <a:ext cx="4165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/>
              <a:t>Развивается при повреждении стенки вены. </a:t>
            </a:r>
          </a:p>
        </p:txBody>
      </p:sp>
      <p:pic>
        <p:nvPicPr>
          <p:cNvPr id="8195" name="Picture 3" descr="C:\Users\user16\Desktop\335278428_451389159.pdf-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t="35527" r="18699" b="28339"/>
          <a:stretch/>
        </p:blipFill>
        <p:spPr bwMode="auto">
          <a:xfrm>
            <a:off x="498308" y="3841755"/>
            <a:ext cx="4276892" cy="233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6476" y="457201"/>
            <a:ext cx="3842950" cy="5714999"/>
          </a:xfrm>
        </p:spPr>
        <p:txBody>
          <a:bodyPr>
            <a:normAutofit/>
          </a:bodyPr>
          <a:lstStyle/>
          <a:p>
            <a:r>
              <a:rPr lang="ru-RU" sz="4400"/>
              <a:t>Венозное </a:t>
            </a:r>
            <a:r>
              <a:rPr lang="ru-RU" sz="4400" smtClean="0"/>
              <a:t>кровотечение </a:t>
            </a:r>
            <a:endParaRPr lang="ru-RU" sz="44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4822" y="762000"/>
            <a:ext cx="4165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/>
              <a:t>Возникает при повреждении капилляров. </a:t>
            </a:r>
            <a:endParaRPr lang="ru-RU" sz="2400" smtClean="0"/>
          </a:p>
        </p:txBody>
      </p:sp>
      <p:pic>
        <p:nvPicPr>
          <p:cNvPr id="9218" name="Picture 2" descr="C:\Users\user16\Desktop\383303042aa867e9aa4615c1ed6fecc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1" y="3429000"/>
            <a:ext cx="381000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3351" y="500931"/>
            <a:ext cx="4287795" cy="5714999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Капиллярное кровотечение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3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8409" y="1148021"/>
            <a:ext cx="41656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/>
              <a:t>Развивается при повреждении паренхиматозных органов (селезенки, печени, почек, легких, поджелудочной железы). </a:t>
            </a:r>
          </a:p>
        </p:txBody>
      </p:sp>
      <p:pic>
        <p:nvPicPr>
          <p:cNvPr id="10242" name="Picture 2" descr="C:\Users\user16\Desktop\img1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8"/>
          <a:stretch/>
        </p:blipFill>
        <p:spPr bwMode="auto">
          <a:xfrm>
            <a:off x="420130" y="4042292"/>
            <a:ext cx="5135560" cy="2455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3525" y="460375"/>
            <a:ext cx="4485503" cy="5714999"/>
          </a:xfrm>
        </p:spPr>
        <p:txBody>
          <a:bodyPr>
            <a:normAutofit/>
          </a:bodyPr>
          <a:lstStyle/>
          <a:p>
            <a:r>
              <a:rPr lang="ru-RU" sz="4400" dirty="0"/>
              <a:t>Паренхиматозное кровотечение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29" y="879166"/>
            <a:ext cx="4098058" cy="1015092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Кровотечение</a:t>
            </a:r>
            <a:endParaRPr lang="ru-RU" sz="4400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4639" y="325264"/>
            <a:ext cx="5975580" cy="653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Классификация</a:t>
            </a:r>
          </a:p>
          <a:p>
            <a:r>
              <a:rPr lang="ru-RU" sz="2400" dirty="0" smtClean="0"/>
              <a:t>Легкое </a:t>
            </a:r>
            <a:r>
              <a:rPr lang="ru-RU" sz="2400" dirty="0"/>
              <a:t>(потеря не более 500 мл крови).</a:t>
            </a:r>
          </a:p>
          <a:p>
            <a:r>
              <a:rPr lang="ru-RU" sz="2400" dirty="0" smtClean="0"/>
              <a:t>Среднее </a:t>
            </a:r>
            <a:r>
              <a:rPr lang="ru-RU" sz="2400" dirty="0"/>
              <a:t>(потеря 500-1000 мл).</a:t>
            </a:r>
          </a:p>
          <a:p>
            <a:r>
              <a:rPr lang="ru-RU" sz="2400" dirty="0" smtClean="0"/>
              <a:t>Тяжелое </a:t>
            </a:r>
            <a:r>
              <a:rPr lang="ru-RU" sz="2400" dirty="0"/>
              <a:t>(потеря 1-1,5 л).</a:t>
            </a:r>
          </a:p>
          <a:p>
            <a:r>
              <a:rPr lang="ru-RU" sz="2400" dirty="0" smtClean="0"/>
              <a:t>Массивное </a:t>
            </a:r>
            <a:r>
              <a:rPr lang="ru-RU" sz="2400" dirty="0"/>
              <a:t>(потеря более 1,5 л).</a:t>
            </a:r>
          </a:p>
          <a:p>
            <a:r>
              <a:rPr lang="ru-RU" sz="2400" dirty="0" smtClean="0"/>
              <a:t>Смертельное </a:t>
            </a:r>
            <a:r>
              <a:rPr lang="ru-RU" sz="2400" dirty="0"/>
              <a:t>(потеря 2,5-3 л</a:t>
            </a:r>
            <a:r>
              <a:rPr lang="ru-RU" sz="2400" dirty="0" smtClean="0"/>
              <a:t>).</a:t>
            </a:r>
          </a:p>
          <a:p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7526" y="3088579"/>
            <a:ext cx="3856037" cy="3541714"/>
          </a:xfrm>
        </p:spPr>
        <p:txBody>
          <a:bodyPr/>
          <a:lstStyle/>
          <a:p>
            <a:r>
              <a:rPr lang="ru-RU" sz="2400" b="1"/>
              <a:t>Смешанное кровотечение. </a:t>
            </a:r>
            <a:r>
              <a:rPr lang="ru-RU" sz="2400"/>
              <a:t>Возникает при одновременном повреждении вен и артерий</a:t>
            </a:r>
            <a:r>
              <a:rPr lang="ru-RU"/>
              <a:t>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84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2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93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665514"/>
            <a:ext cx="9905999" cy="1836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mtClean="0"/>
              <a:t>Убедиться </a:t>
            </a:r>
            <a:r>
              <a:rPr lang="ru-RU" dirty="0" smtClean="0"/>
              <a:t>в </a:t>
            </a:r>
            <a:r>
              <a:rPr lang="ru-RU" smtClean="0"/>
              <a:t>собственной безопасности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У</a:t>
            </a:r>
            <a:r>
              <a:rPr lang="ru-RU" smtClean="0"/>
              <a:t>странить </a:t>
            </a:r>
            <a:r>
              <a:rPr lang="ru-RU" dirty="0" smtClean="0"/>
              <a:t>воздействие </a:t>
            </a:r>
            <a:r>
              <a:rPr lang="ru-RU" dirty="0"/>
              <a:t>на организм пострадавшего </a:t>
            </a:r>
            <a:r>
              <a:rPr lang="ru-RU" smtClean="0"/>
              <a:t>вредных факторов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1" y="457200"/>
            <a:ext cx="10250905" cy="1836821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Последовательность действий при оказании </a:t>
            </a:r>
            <a:r>
              <a:rPr lang="ru-RU" sz="4400" dirty="0" smtClean="0">
                <a:latin typeface="Century" panose="02040604050505020304" pitchFamily="18" charset="0"/>
              </a:rPr>
              <a:t>неотложной помощи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72" y="3069191"/>
            <a:ext cx="2832067" cy="3296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84" y="3069191"/>
            <a:ext cx="2922124" cy="3296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4497" y="432741"/>
            <a:ext cx="4226010" cy="259882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</a:t>
            </a:r>
            <a:r>
              <a:rPr lang="ru-RU" sz="4400" dirty="0">
                <a:latin typeface="Century" panose="02040604050505020304" pitchFamily="18" charset="0"/>
              </a:rPr>
              <a:t>при артериальном кровотечении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3" y="882960"/>
            <a:ext cx="6093048" cy="2173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user16\Desktop\5244_html_m2acf9f6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72" y="3249612"/>
            <a:ext cx="3128001" cy="292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943" y="3272537"/>
            <a:ext cx="5627140" cy="2454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3018" y="460375"/>
            <a:ext cx="4226010" cy="259882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</a:t>
            </a:r>
            <a:r>
              <a:rPr lang="ru-RU" sz="4400" dirty="0">
                <a:latin typeface="Century" panose="02040604050505020304" pitchFamily="18" charset="0"/>
              </a:rPr>
              <a:t>при артериальном кровотечении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30463" y="920750"/>
            <a:ext cx="7690388" cy="563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319640" y="6400799"/>
            <a:ext cx="108607" cy="136635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630" y="460375"/>
            <a:ext cx="4226010" cy="259882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</a:t>
            </a:r>
            <a:r>
              <a:rPr lang="ru-RU" sz="4400" dirty="0">
                <a:latin typeface="Century" panose="02040604050505020304" pitchFamily="18" charset="0"/>
              </a:rPr>
              <a:t>при артериальном кровотечении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319640" y="6400799"/>
            <a:ext cx="108607" cy="136635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12" y="491858"/>
            <a:ext cx="3848336" cy="288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11" y="3549050"/>
            <a:ext cx="3848338" cy="2886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19" y="3549050"/>
            <a:ext cx="3848340" cy="2886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2824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630" y="440726"/>
            <a:ext cx="4226010" cy="259882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</a:t>
            </a:r>
            <a:r>
              <a:rPr lang="ru-RU" sz="4400" dirty="0">
                <a:latin typeface="Century" panose="02040604050505020304" pitchFamily="18" charset="0"/>
              </a:rPr>
              <a:t>при артериальном кровотечении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319640" y="6400799"/>
            <a:ext cx="108607" cy="136635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524" y="3432174"/>
            <a:ext cx="3808642" cy="2856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99" y="3428999"/>
            <a:ext cx="3828350" cy="2859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99" y="449908"/>
            <a:ext cx="3828349" cy="2871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5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486" y="824593"/>
            <a:ext cx="11096368" cy="5845628"/>
          </a:xfrm>
        </p:spPr>
        <p:txBody>
          <a:bodyPr>
            <a:normAutofit/>
          </a:bodyPr>
          <a:lstStyle/>
          <a:p>
            <a:r>
              <a:rPr lang="ru-RU" sz="2800" dirty="0"/>
              <a:t>Необходимо знать, что жгут накладывается только на 30 минут, после чего его нужно ослабить на 2-3 минуты. </a:t>
            </a:r>
            <a:endParaRPr lang="ru-RU" sz="2800" dirty="0" smtClean="0"/>
          </a:p>
          <a:p>
            <a:r>
              <a:rPr lang="ru-RU" sz="2800" dirty="0" smtClean="0"/>
              <a:t>Поэтому </a:t>
            </a:r>
            <a:r>
              <a:rPr lang="ru-RU" sz="2800" dirty="0"/>
              <a:t>важно точно запомнить и записать время наложения </a:t>
            </a:r>
            <a:r>
              <a:rPr lang="ru-RU" sz="2800" dirty="0" smtClean="0"/>
              <a:t>жгута. В </a:t>
            </a:r>
            <a:r>
              <a:rPr lang="ru-RU" sz="2800" dirty="0"/>
              <a:t>противном случае могут произойти необратимые повреждения тканей конечности. </a:t>
            </a:r>
            <a:endParaRPr lang="ru-RU" sz="2800" dirty="0" smtClean="0"/>
          </a:p>
          <a:p>
            <a:r>
              <a:rPr lang="ru-RU" sz="2800" dirty="0" smtClean="0"/>
              <a:t>Нельзя </a:t>
            </a:r>
            <a:r>
              <a:rPr lang="ru-RU" sz="2800" dirty="0"/>
              <a:t>чрезмерно сильно затягивать жгут, так как можно повредить мышцы, пережать нервные волокна и вызвать паралич конечности.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79614"/>
            <a:ext cx="9905998" cy="1151165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Правила наложения жгута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5990" y="345989"/>
            <a:ext cx="7068064" cy="385530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остановить </a:t>
            </a:r>
            <a:r>
              <a:rPr lang="ru-RU" sz="2400" dirty="0"/>
              <a:t>кровотечение (давящая повязка); </a:t>
            </a:r>
          </a:p>
          <a:p>
            <a:r>
              <a:rPr lang="ru-RU" sz="2400" dirty="0" smtClean="0"/>
              <a:t>к </a:t>
            </a:r>
            <a:r>
              <a:rPr lang="ru-RU" sz="2400" dirty="0"/>
              <a:t>месту кровотечения приложить </a:t>
            </a:r>
            <a:r>
              <a:rPr lang="ru-RU" sz="2400" dirty="0" smtClean="0"/>
              <a:t>холод </a:t>
            </a:r>
            <a:endParaRPr lang="ru-RU" sz="24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055" y="161549"/>
            <a:ext cx="3758324" cy="2872595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венозном кровотечении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33765" y="4313537"/>
            <a:ext cx="342159" cy="4611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4" y="3195692"/>
            <a:ext cx="8845550" cy="305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09" y="3195692"/>
            <a:ext cx="4084959" cy="305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0375" y="920750"/>
            <a:ext cx="4165600" cy="2667000"/>
          </a:xfrm>
        </p:spPr>
        <p:txBody>
          <a:bodyPr>
            <a:normAutofit/>
          </a:bodyPr>
          <a:lstStyle/>
          <a:p>
            <a:r>
              <a:rPr lang="ru-RU" sz="2400" smtClean="0"/>
              <a:t>Участок </a:t>
            </a:r>
            <a:r>
              <a:rPr lang="ru-RU" sz="2400"/>
              <a:t>кожного покрова обработать любым антисептиком.</a:t>
            </a:r>
          </a:p>
          <a:p>
            <a:r>
              <a:rPr lang="ru-RU" sz="2400"/>
              <a:t>Наложить салфетку и зафиксировать ее бинтом, приложить </a:t>
            </a:r>
            <a:r>
              <a:rPr lang="ru-RU" sz="2400" smtClean="0"/>
              <a:t>холод.</a:t>
            </a:r>
            <a:endParaRPr lang="ru-RU" sz="2400"/>
          </a:p>
          <a:p>
            <a:endParaRPr lang="ru-RU"/>
          </a:p>
        </p:txBody>
      </p:sp>
      <p:pic>
        <p:nvPicPr>
          <p:cNvPr id="13314" name="Picture 2" descr="C:\Users\user16\Desktop\slide-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3" t="24717" r="5862" b="22066"/>
          <a:stretch/>
        </p:blipFill>
        <p:spPr bwMode="auto">
          <a:xfrm>
            <a:off x="423522" y="3945925"/>
            <a:ext cx="4504160" cy="2356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2096" y="460375"/>
            <a:ext cx="3904734" cy="571499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капиллярном кровотечении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41287" y="2298360"/>
            <a:ext cx="4165600" cy="3822357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15362" name="Picture 2" descr="C:\Users\user16\Desktop\slide-2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2"/>
          <a:stretch/>
        </p:blipFill>
        <p:spPr bwMode="auto">
          <a:xfrm>
            <a:off x="1693475" y="2298360"/>
            <a:ext cx="8452624" cy="3915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557" y="453085"/>
            <a:ext cx="10293178" cy="1383956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внутреннем кровотечении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12272" y="2765502"/>
            <a:ext cx="2607527" cy="3863898"/>
          </a:xfrm>
        </p:spPr>
        <p:txBody>
          <a:bodyPr>
            <a:noAutofit/>
          </a:bodyPr>
          <a:lstStyle/>
          <a:p>
            <a:endParaRPr lang="ru-RU" sz="2400" dirty="0" smtClean="0"/>
          </a:p>
        </p:txBody>
      </p:sp>
      <p:pic>
        <p:nvPicPr>
          <p:cNvPr id="14338" name="Picture 2" descr="C:\Users\user16\Desktop\attachment.ph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08763"/>
            <a:ext cx="10664531" cy="4936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9972" y="343468"/>
            <a:ext cx="9316995" cy="1235675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носовом кровотечении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108" y="2103824"/>
            <a:ext cx="5334000" cy="2656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Ожог</a:t>
            </a:r>
            <a:r>
              <a:rPr lang="ru-RU" sz="2400"/>
              <a:t> – повреждение тканей, вызванное местным воздействием высоких температур (более 55-60 С), агрессивными химическими веществами, электрическим током, световым и ионизирующим излучением.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216" y="348438"/>
            <a:ext cx="5014097" cy="206357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Ожог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C:\Users\user16\Desktop\1605896473_ozhog-u-reben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5"/>
          <a:stretch/>
        </p:blipFill>
        <p:spPr bwMode="auto">
          <a:xfrm>
            <a:off x="5797257" y="2760454"/>
            <a:ext cx="5502425" cy="378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42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1" t="17019" r="11404" b="17163"/>
          <a:stretch/>
        </p:blipFill>
        <p:spPr bwMode="auto">
          <a:xfrm>
            <a:off x="2990335" y="4841636"/>
            <a:ext cx="2693773" cy="1705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936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665515"/>
            <a:ext cx="9905999" cy="870652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mtClean="0"/>
              <a:t>Оценить </a:t>
            </a:r>
            <a:r>
              <a:rPr lang="ru-RU" dirty="0" smtClean="0"/>
              <a:t>состояние пострадавшего, </a:t>
            </a:r>
            <a:r>
              <a:rPr lang="ru-RU" smtClean="0"/>
              <a:t>зарезервировать помощника</a:t>
            </a:r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1" y="457201"/>
            <a:ext cx="10250905" cy="14097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Последовательность действий при оказании </a:t>
            </a:r>
            <a:r>
              <a:rPr lang="ru-RU" sz="4400" dirty="0" smtClean="0">
                <a:latin typeface="Century" panose="02040604050505020304" pitchFamily="18" charset="0"/>
              </a:rPr>
              <a:t>неотложной помощи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 smtClean="0">
                <a:latin typeface="Century" panose="02040604050505020304" pitchFamily="18" charset="0"/>
              </a:rPr>
              <a:t/>
            </a:r>
            <a:br>
              <a:rPr lang="ru-RU" dirty="0" smtClean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9" y="2674188"/>
            <a:ext cx="3353759" cy="257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82" y="2674188"/>
            <a:ext cx="3353759" cy="257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734" y="2674188"/>
            <a:ext cx="3353759" cy="257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3858" cy="6858000"/>
          </a:xfrm>
          <a:prstGeom prst="rect">
            <a:avLst/>
          </a:prstGeom>
        </p:spPr>
      </p:pic>
      <p:pic>
        <p:nvPicPr>
          <p:cNvPr id="2050" name="Picture 2" descr="C:\Users\user16\Desktop\slide-1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27233" r="2231" b="18086"/>
          <a:stretch/>
        </p:blipFill>
        <p:spPr bwMode="auto">
          <a:xfrm>
            <a:off x="273228" y="2846819"/>
            <a:ext cx="7003522" cy="2446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16\Desktop\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15" y="1775984"/>
            <a:ext cx="3816392" cy="2141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3005" y="123567"/>
            <a:ext cx="9181070" cy="1964725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ожогах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2052" name="Picture 4" descr="C:\Users\user16\Desktop\eac445488314a49d9c43a638f0fe5c5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27" y="4209302"/>
            <a:ext cx="3853880" cy="2168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3074" name="Picture 2" descr="C:\Users\user16\Desktop\73f7023baffc7337a073e8438047deb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1801" r="882" b="2001"/>
          <a:stretch/>
        </p:blipFill>
        <p:spPr bwMode="auto">
          <a:xfrm>
            <a:off x="1392195" y="1400432"/>
            <a:ext cx="9457037" cy="5198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347" y="354227"/>
            <a:ext cx="7512908" cy="691978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Тепловой удар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09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4098" name="Picture 2" descr="C:\Users\user16\Desktop\67cfdcf27c8020540157a278361087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254" y="1623490"/>
            <a:ext cx="8241958" cy="5107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52" y="148283"/>
            <a:ext cx="11294076" cy="136748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</a:t>
            </a:r>
            <a:r>
              <a:rPr lang="ru-RU" sz="4400" dirty="0" smtClean="0">
                <a:latin typeface="Century" panose="02040604050505020304" pitchFamily="18" charset="0"/>
              </a:rPr>
              <a:t/>
            </a:r>
            <a:br>
              <a:rPr lang="ru-RU" sz="4400" dirty="0" smtClean="0">
                <a:latin typeface="Century" panose="02040604050505020304" pitchFamily="18" charset="0"/>
              </a:rPr>
            </a:br>
            <a:r>
              <a:rPr lang="ru-RU" sz="4400" dirty="0" smtClean="0">
                <a:latin typeface="Century" panose="02040604050505020304" pitchFamily="18" charset="0"/>
              </a:rPr>
              <a:t>при </a:t>
            </a:r>
            <a:r>
              <a:rPr lang="ru-RU" sz="4400" dirty="0" smtClean="0">
                <a:latin typeface="Century" panose="02040604050505020304" pitchFamily="18" charset="0"/>
              </a:rPr>
              <a:t>тепловом ударе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6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516" y="1009570"/>
            <a:ext cx="4876800" cy="2780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Отморожение </a:t>
            </a:r>
            <a:r>
              <a:rPr lang="ru-RU" sz="2400"/>
              <a:t>– это локальное повреждение тканей, развивающееся при воздействии холода.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8724" y="457200"/>
            <a:ext cx="4081848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Отморожение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122" name="Picture 2" descr="C:\Users\user16\Desktop\soc49fukc4b1sc4b1rmasc4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6" y="3789839"/>
            <a:ext cx="4099409" cy="2731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6146" name="Picture 2" descr="C:\Users\user16\Desktop\chto-delat-pri-obmorozhenii_1608571562228175585__2000x2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7"/>
          <a:stretch/>
        </p:blipFill>
        <p:spPr bwMode="auto">
          <a:xfrm>
            <a:off x="193211" y="1589903"/>
            <a:ext cx="7076303" cy="4401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9514" y="400867"/>
            <a:ext cx="4139514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отморожениях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0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6260" y="457200"/>
            <a:ext cx="5152768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Переохлаждение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0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Общее охлаждение </a:t>
            </a:r>
            <a:r>
              <a:rPr lang="ru-RU" sz="2400" dirty="0"/>
              <a:t>- состояние организма в результате длительного нахождения в условиях низких температур. </a:t>
            </a:r>
          </a:p>
          <a:p>
            <a:pPr marL="0" indent="0">
              <a:buNone/>
            </a:pPr>
            <a:r>
              <a:rPr lang="ru-RU" sz="2400" dirty="0"/>
              <a:t>Фазы общего охлаждения: </a:t>
            </a:r>
            <a:endParaRPr lang="ru-RU" sz="2400" dirty="0" smtClean="0"/>
          </a:p>
          <a:p>
            <a:r>
              <a:rPr lang="ru-RU" sz="2400" dirty="0" smtClean="0"/>
              <a:t>компенсации </a:t>
            </a:r>
          </a:p>
          <a:p>
            <a:r>
              <a:rPr lang="ru-RU" sz="2400" dirty="0" smtClean="0"/>
              <a:t>декомпенсации.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2519" y="457200"/>
            <a:ext cx="5029200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переохлаждении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0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smtClean="0"/>
              <a:t>Вызвать </a:t>
            </a:r>
            <a:r>
              <a:rPr lang="ru-RU" sz="2000"/>
              <a:t>«Скорую помощь». </a:t>
            </a:r>
            <a:endParaRPr lang="ru-RU" sz="2000" smtClean="0"/>
          </a:p>
          <a:p>
            <a:r>
              <a:rPr lang="ru-RU" sz="2000" smtClean="0"/>
              <a:t>Занести </a:t>
            </a:r>
            <a:r>
              <a:rPr lang="ru-RU" sz="2000"/>
              <a:t>пострадавшего в </a:t>
            </a:r>
            <a:r>
              <a:rPr lang="ru-RU" sz="2000" smtClean="0"/>
              <a:t>тепло. </a:t>
            </a:r>
          </a:p>
          <a:p>
            <a:r>
              <a:rPr lang="ru-RU" sz="2000" smtClean="0"/>
              <a:t>Медленно согревать. </a:t>
            </a:r>
          </a:p>
          <a:p>
            <a:r>
              <a:rPr lang="ru-RU" sz="2000" smtClean="0"/>
              <a:t>При </a:t>
            </a:r>
            <a:r>
              <a:rPr lang="ru-RU" sz="2000"/>
              <a:t>потере сознания - </a:t>
            </a:r>
            <a:r>
              <a:rPr lang="ru-RU" sz="2000" smtClean="0"/>
              <a:t>положение </a:t>
            </a:r>
            <a:r>
              <a:rPr lang="ru-RU" sz="2000"/>
              <a:t>пострадавшего на боку для профилактики западения языка. </a:t>
            </a:r>
          </a:p>
          <a:p>
            <a:pPr marL="0" indent="0">
              <a:buNone/>
            </a:pPr>
            <a:r>
              <a:rPr lang="ru-RU" sz="2000" b="1"/>
              <a:t>Запрещается! </a:t>
            </a:r>
            <a:endParaRPr lang="ru-RU" sz="2000" b="1" smtClean="0"/>
          </a:p>
          <a:p>
            <a:r>
              <a:rPr lang="ru-RU" sz="2000" smtClean="0"/>
              <a:t>Растирать </a:t>
            </a:r>
            <a:r>
              <a:rPr lang="ru-RU" sz="2000"/>
              <a:t>конечности пострадавшего. </a:t>
            </a:r>
            <a:endParaRPr lang="ru-RU" sz="2000" smtClean="0"/>
          </a:p>
          <a:p>
            <a:r>
              <a:rPr lang="ru-RU" sz="2000" smtClean="0"/>
              <a:t>Заставлять </a:t>
            </a:r>
            <a:r>
              <a:rPr lang="ru-RU" sz="2000"/>
              <a:t>его энергично двигаться. </a:t>
            </a:r>
            <a:endParaRPr lang="ru-RU" sz="2000" smtClean="0"/>
          </a:p>
          <a:p>
            <a:r>
              <a:rPr lang="ru-RU" sz="2000" smtClean="0"/>
              <a:t>Пить спиртное. </a:t>
            </a:r>
          </a:p>
          <a:p>
            <a:r>
              <a:rPr lang="ru-RU" sz="2000" smtClean="0"/>
              <a:t>Помещать </a:t>
            </a:r>
            <a:r>
              <a:rPr lang="ru-RU" sz="2000"/>
              <a:t>пострадавшего в горячую ванну и применять </a:t>
            </a:r>
            <a:r>
              <a:rPr lang="ru-RU" sz="2000" smtClean="0"/>
              <a:t>грелки.</a:t>
            </a:r>
            <a:endParaRPr lang="ru-RU" sz="2000"/>
          </a:p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218" y="958396"/>
            <a:ext cx="3393518" cy="4947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Обморок</a:t>
            </a:r>
            <a:r>
              <a:rPr lang="ru-RU" sz="2400"/>
              <a:t> – внезапное кратковременное нарушение сознания, вызванное гипоксией головного мозга.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6939" y="500931"/>
            <a:ext cx="5137665" cy="1519881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Обморок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7171" name="Picture 3" descr="C:\Users\user16\Desktop\591f4f14c43313d5b04d3e90cf385887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CFF"/>
              </a:clrFrom>
              <a:clrTo>
                <a:srgbClr val="F8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8" t="16562" r="-1"/>
          <a:stretch/>
        </p:blipFill>
        <p:spPr bwMode="auto">
          <a:xfrm>
            <a:off x="7620000" y="3097427"/>
            <a:ext cx="3860328" cy="3344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8" y="405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7010" y="1003300"/>
            <a:ext cx="5692777" cy="485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/>
              <a:t>Если человек успевает сесть, опустив голову, или лечь, то потери сознания может не произойти.</a:t>
            </a:r>
          </a:p>
          <a:p>
            <a:pPr marL="0" indent="0">
              <a:buNone/>
            </a:pPr>
            <a:r>
              <a:rPr lang="ru-RU" sz="2400"/>
              <a:t>Период собственно обморока обычно длится не более 30 </a:t>
            </a:r>
            <a:r>
              <a:rPr lang="ru-RU" sz="2400" smtClean="0"/>
              <a:t>сек - 3 </a:t>
            </a:r>
            <a:r>
              <a:rPr lang="ru-RU" sz="2400"/>
              <a:t>минут.</a:t>
            </a:r>
          </a:p>
        </p:txBody>
      </p:sp>
      <p:pic>
        <p:nvPicPr>
          <p:cNvPr id="1026" name="Picture 2" descr="C:\Users\user16\Desktop\43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89" y="3429000"/>
            <a:ext cx="4875213" cy="2887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7478" y="463550"/>
            <a:ext cx="5063524" cy="129745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Обморок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8194" name="Picture 2" descr="C:\Users\user16\Desktop\Pervaya-pomoshh-pri-obmorok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024" y="1091381"/>
            <a:ext cx="6682580" cy="5631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9007" y="465437"/>
            <a:ext cx="3880021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обмороке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256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93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1" y="457200"/>
            <a:ext cx="10250905" cy="1836821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Последовательность действий при оказании </a:t>
            </a:r>
            <a:r>
              <a:rPr lang="ru-RU" sz="4400" dirty="0" smtClean="0">
                <a:latin typeface="Century" panose="02040604050505020304" pitchFamily="18" charset="0"/>
              </a:rPr>
              <a:t>неотложной помощи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3845711"/>
              </p:ext>
            </p:extLst>
          </p:nvPr>
        </p:nvGraphicFramePr>
        <p:xfrm>
          <a:off x="1298119" y="1439333"/>
          <a:ext cx="1010936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177" y="649329"/>
            <a:ext cx="5395750" cy="2261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/>
              <a:t>Эпилепсия</a:t>
            </a:r>
            <a:r>
              <a:rPr lang="ru-RU" sz="2400"/>
              <a:t> – хроническое заболевание головного мозга, которое проявляется неконтролируемыми приступами судорог.</a:t>
            </a:r>
          </a:p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988" y="219431"/>
            <a:ext cx="4737505" cy="2640227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Эпилептический припадок</a:t>
            </a:r>
          </a:p>
        </p:txBody>
      </p:sp>
      <p:pic>
        <p:nvPicPr>
          <p:cNvPr id="10242" name="Picture 2" descr="C:\Users\user16\Desktop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8" y="2429759"/>
            <a:ext cx="6764745" cy="4267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5431" r="2242" b="8880"/>
          <a:stretch/>
        </p:blipFill>
        <p:spPr bwMode="auto">
          <a:xfrm>
            <a:off x="5795318" y="2265404"/>
            <a:ext cx="5206314" cy="371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user16\Desktop\img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6933" r="12767" b="4932"/>
          <a:stretch/>
        </p:blipFill>
        <p:spPr bwMode="auto">
          <a:xfrm>
            <a:off x="889687" y="2265405"/>
            <a:ext cx="4201298" cy="3715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460" y="460375"/>
            <a:ext cx="9279924" cy="155695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Симптомы эпилептического припадка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pic>
        <p:nvPicPr>
          <p:cNvPr id="11266" name="Picture 2" descr="C:\Users\user16\Desktop\333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468" y="1077842"/>
            <a:ext cx="6926992" cy="57801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9" y="86498"/>
            <a:ext cx="10494590" cy="1379837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эпилептическом припадке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5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8433" y="469558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Сахарный диабет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Сахарный диабет </a:t>
            </a:r>
            <a:r>
              <a:rPr lang="ru-RU" sz="2400" dirty="0"/>
              <a:t>– хроническое нарушение обмена веществ, в основе которого лежит дефицит образования собственного инсулина и повышение уровня глюкозы крови.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7599" y="457201"/>
            <a:ext cx="5100595" cy="1623848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Гипергликемия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/>
              <a:t>Гипергликемия – повышение уровня сахара крови</a:t>
            </a:r>
            <a:r>
              <a:rPr lang="ru-RU" sz="2400" smtClean="0"/>
              <a:t>. </a:t>
            </a:r>
          </a:p>
          <a:p>
            <a:pPr marL="0" indent="0">
              <a:buNone/>
            </a:pPr>
            <a:r>
              <a:rPr lang="ru-RU" sz="2400" smtClean="0"/>
              <a:t>Содействующие </a:t>
            </a:r>
            <a:r>
              <a:rPr lang="ru-RU" sz="2400"/>
              <a:t>факторы:</a:t>
            </a:r>
          </a:p>
          <a:p>
            <a:r>
              <a:rPr lang="ru-RU" sz="2400" smtClean="0"/>
              <a:t>Нарушение </a:t>
            </a:r>
            <a:r>
              <a:rPr lang="ru-RU" sz="2400"/>
              <a:t>диеты</a:t>
            </a:r>
          </a:p>
          <a:p>
            <a:r>
              <a:rPr lang="ru-RU" sz="2400" smtClean="0"/>
              <a:t>Пропуск </a:t>
            </a:r>
            <a:r>
              <a:rPr lang="ru-RU" sz="2400"/>
              <a:t>инъекции инсулина</a:t>
            </a:r>
          </a:p>
          <a:p>
            <a:r>
              <a:rPr lang="ru-RU" sz="2400" smtClean="0"/>
              <a:t>Инфекция</a:t>
            </a:r>
            <a:r>
              <a:rPr lang="ru-RU" sz="2400"/>
              <a:t>, интоксикация</a:t>
            </a:r>
          </a:p>
          <a:p>
            <a:r>
              <a:rPr lang="ru-RU" sz="2400" smtClean="0"/>
              <a:t>Психическая </a:t>
            </a:r>
            <a:r>
              <a:rPr lang="ru-RU" sz="2400"/>
              <a:t>травма</a:t>
            </a:r>
          </a:p>
          <a:p>
            <a:endParaRPr lang="ru-RU"/>
          </a:p>
        </p:txBody>
      </p:sp>
      <p:pic>
        <p:nvPicPr>
          <p:cNvPr id="1026" name="Picture 2" descr="C:\Users\user16\Desktop\satellit_plyus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25" y="2396359"/>
            <a:ext cx="4018856" cy="3743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4643822" cy="1261241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Гипогликемия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Гипогликемия – снижение уровня сахара крови.</a:t>
            </a:r>
          </a:p>
          <a:p>
            <a:pPr marL="0" indent="0">
              <a:buNone/>
            </a:pPr>
            <a:r>
              <a:rPr lang="ru-RU" sz="2400" dirty="0"/>
              <a:t>Содействующие факторы:</a:t>
            </a:r>
          </a:p>
          <a:p>
            <a:r>
              <a:rPr lang="ru-RU" sz="2400" dirty="0" smtClean="0"/>
              <a:t>Передозировка </a:t>
            </a:r>
            <a:r>
              <a:rPr lang="ru-RU" sz="2400" dirty="0"/>
              <a:t>инсулина</a:t>
            </a:r>
          </a:p>
          <a:p>
            <a:r>
              <a:rPr lang="ru-RU" sz="2400" dirty="0" smtClean="0"/>
              <a:t>Голодание</a:t>
            </a:r>
            <a:endParaRPr lang="ru-RU" sz="2400" dirty="0"/>
          </a:p>
          <a:p>
            <a:r>
              <a:rPr lang="ru-RU" sz="2400" dirty="0" smtClean="0"/>
              <a:t>Прием </a:t>
            </a:r>
            <a:r>
              <a:rPr lang="ru-RU" sz="2400" dirty="0"/>
              <a:t>алкоголя</a:t>
            </a:r>
          </a:p>
          <a:p>
            <a:r>
              <a:rPr lang="ru-RU" sz="2400" dirty="0" smtClean="0"/>
              <a:t>Физическая </a:t>
            </a:r>
            <a:r>
              <a:rPr lang="ru-RU" sz="2400" dirty="0"/>
              <a:t>нагрузка</a:t>
            </a:r>
          </a:p>
          <a:p>
            <a:endParaRPr lang="ru-RU" dirty="0"/>
          </a:p>
        </p:txBody>
      </p:sp>
      <p:pic>
        <p:nvPicPr>
          <p:cNvPr id="2050" name="Picture 2" descr="C:\Users\user16\Desktop\16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262" y="2292046"/>
            <a:ext cx="3937766" cy="399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3710" y="457200"/>
            <a:ext cx="5795318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Неотложная помощь при </a:t>
            </a:r>
            <a:r>
              <a:rPr lang="ru-RU" sz="4400" dirty="0" err="1" smtClean="0">
                <a:latin typeface="Century" panose="02040604050505020304" pitchFamily="18" charset="0"/>
              </a:rPr>
              <a:t>гипер</a:t>
            </a:r>
            <a:r>
              <a:rPr lang="ru-RU" sz="4400" dirty="0" smtClean="0">
                <a:latin typeface="Century" panose="02040604050505020304" pitchFamily="18" charset="0"/>
              </a:rPr>
              <a:t>- и гипогликемии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/>
              <a:t>При гипергликемии </a:t>
            </a:r>
            <a:r>
              <a:rPr lang="ru-RU" b="1" smtClean="0"/>
              <a:t>:</a:t>
            </a:r>
          </a:p>
          <a:p>
            <a:r>
              <a:rPr lang="ru-RU" smtClean="0"/>
              <a:t> вызвать СМП, </a:t>
            </a:r>
          </a:p>
          <a:p>
            <a:r>
              <a:rPr lang="ru-RU" smtClean="0"/>
              <a:t>уложить на бок, </a:t>
            </a:r>
          </a:p>
          <a:p>
            <a:r>
              <a:rPr lang="ru-RU" smtClean="0"/>
              <a:t>контроль </a:t>
            </a:r>
            <a:r>
              <a:rPr lang="ru-RU"/>
              <a:t>глюкозы </a:t>
            </a:r>
            <a:r>
              <a:rPr lang="ru-RU" smtClean="0"/>
              <a:t>крови,</a:t>
            </a:r>
            <a:endParaRPr lang="ru-RU"/>
          </a:p>
          <a:p>
            <a:r>
              <a:rPr lang="ru-RU" smtClean="0"/>
              <a:t>Ввести 10 </a:t>
            </a:r>
            <a:r>
              <a:rPr lang="ru-RU"/>
              <a:t>ЕД инсулина короткого </a:t>
            </a:r>
            <a:r>
              <a:rPr lang="ru-RU" smtClean="0"/>
              <a:t>действия.</a:t>
            </a:r>
          </a:p>
          <a:p>
            <a:pPr marL="0" indent="0">
              <a:buNone/>
            </a:pPr>
            <a:r>
              <a:rPr lang="ru-RU" b="1" smtClean="0"/>
              <a:t>При гипогликемии: </a:t>
            </a:r>
          </a:p>
          <a:p>
            <a:r>
              <a:rPr lang="ru-RU" smtClean="0"/>
              <a:t>если </a:t>
            </a:r>
            <a:r>
              <a:rPr lang="ru-RU"/>
              <a:t>пациент в сознании срочно дать 2-3 кусочка сахара, конфету или сладкий </a:t>
            </a:r>
            <a:r>
              <a:rPr lang="ru-RU" smtClean="0"/>
              <a:t>чай,</a:t>
            </a:r>
          </a:p>
          <a:p>
            <a:r>
              <a:rPr lang="ru-RU" smtClean="0"/>
              <a:t>если без сознания – вызвать СМП,</a:t>
            </a:r>
          </a:p>
          <a:p>
            <a:r>
              <a:rPr lang="ru-RU" smtClean="0"/>
              <a:t>контроль глюкозы крови,</a:t>
            </a:r>
          </a:p>
          <a:p>
            <a:r>
              <a:rPr lang="ru-RU"/>
              <a:t>40</a:t>
            </a:r>
            <a:r>
              <a:rPr lang="ru-RU" smtClean="0"/>
              <a:t>% р-р глюкозы </a:t>
            </a:r>
            <a:r>
              <a:rPr lang="ru-RU"/>
              <a:t>в/в – </a:t>
            </a:r>
            <a:r>
              <a:rPr lang="ru-RU" smtClean="0"/>
              <a:t>20.0 </a:t>
            </a:r>
            <a:r>
              <a:rPr lang="ru-RU"/>
              <a:t>мл</a:t>
            </a:r>
          </a:p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Century" panose="02040604050505020304" pitchFamily="18" charset="0"/>
              </a:rPr>
              <a:t>Практическая часть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4" name="Picture 2" descr="C:\Users\user16\Desktop\20160813043340-Healthcare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7" y="1463040"/>
            <a:ext cx="6455763" cy="4305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6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№ 1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807238" cy="5714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На стадионе среди болельщиков во время футбольного матча началась драка. В результате удара по переносице кулаком у мужчины 34 лет </a:t>
            </a:r>
            <a:r>
              <a:rPr lang="ru-RU" sz="2400" dirty="0" smtClean="0"/>
              <a:t>появилось </a:t>
            </a:r>
            <a:r>
              <a:rPr lang="ru-RU" sz="2400" dirty="0"/>
              <a:t>обильное выделение крови из носа. </a:t>
            </a:r>
          </a:p>
          <a:p>
            <a:pPr marL="0" indent="0">
              <a:buNone/>
            </a:pPr>
            <a:r>
              <a:rPr lang="ru-RU" sz="2400" dirty="0" smtClean="0"/>
              <a:t>Пострадавший </a:t>
            </a:r>
            <a:r>
              <a:rPr lang="ru-RU" sz="2400" dirty="0"/>
              <a:t>беспокоен, сплёвывает кровь, частично её проглатывает.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 smtClean="0"/>
              <a:t>Определите, что с пострадавшим. </a:t>
            </a:r>
            <a:endParaRPr lang="ru-RU" sz="2400" dirty="0"/>
          </a:p>
          <a:p>
            <a:r>
              <a:rPr lang="ru-RU" sz="2400" dirty="0" smtClean="0"/>
              <a:t>Составьте </a:t>
            </a:r>
            <a:r>
              <a:rPr lang="ru-RU" sz="2400" dirty="0"/>
              <a:t>алгоритм оказания неотложной помощи.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7460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№ 1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26" name="Picture 2" descr="C:\Users\user16\Desktop\htmlconvd-m7oL7H_html_4596f9ff67b1876f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26" y="2324811"/>
            <a:ext cx="2665935" cy="3563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6\Desktop\no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" y="813822"/>
            <a:ext cx="3469178" cy="3021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9028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24792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400" dirty="0" smtClean="0"/>
              <a:t>сознание;</a:t>
            </a:r>
            <a:endParaRPr lang="ru-RU" sz="2400" dirty="0"/>
          </a:p>
          <a:p>
            <a:r>
              <a:rPr lang="ru-RU" sz="2400" dirty="0" smtClean="0"/>
              <a:t>цвет </a:t>
            </a:r>
            <a:r>
              <a:rPr lang="ru-RU" sz="2400" dirty="0"/>
              <a:t>кожных покровов и видимых слизистых </a:t>
            </a:r>
            <a:r>
              <a:rPr lang="ru-RU" sz="2400" dirty="0" smtClean="0"/>
              <a:t>оболочек;</a:t>
            </a:r>
            <a:endParaRPr lang="ru-RU" sz="2400" dirty="0"/>
          </a:p>
          <a:p>
            <a:r>
              <a:rPr lang="ru-RU" sz="2400" smtClean="0"/>
              <a:t>дыхание;</a:t>
            </a:r>
          </a:p>
          <a:p>
            <a:r>
              <a:rPr lang="ru-RU" sz="2400" smtClean="0"/>
              <a:t>видимые повреждения;</a:t>
            </a:r>
            <a:endParaRPr lang="ru-RU" sz="2400" dirty="0"/>
          </a:p>
          <a:p>
            <a:r>
              <a:rPr lang="ru-RU" sz="2400" dirty="0" smtClean="0"/>
              <a:t>пульс </a:t>
            </a:r>
            <a:r>
              <a:rPr lang="ru-RU" sz="2400" dirty="0"/>
              <a:t>на сонных </a:t>
            </a:r>
            <a:r>
              <a:rPr lang="ru-RU" sz="2400" dirty="0" smtClean="0"/>
              <a:t>артериях;</a:t>
            </a:r>
            <a:endParaRPr lang="ru-RU" sz="2400" dirty="0"/>
          </a:p>
          <a:p>
            <a:r>
              <a:rPr lang="ru-RU" sz="2400" dirty="0" smtClean="0"/>
              <a:t>зрачки. 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796" y="460375"/>
            <a:ext cx="9994232" cy="2269958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Признаки для определения состояния здоровья пострадавшего</a:t>
            </a:r>
            <a:r>
              <a:rPr lang="ru-RU" dirty="0">
                <a:latin typeface="Century" panose="02040604050505020304" pitchFamily="18" charset="0"/>
              </a:rPr>
              <a:t/>
            </a:r>
            <a:br>
              <a:rPr lang="ru-RU" dirty="0">
                <a:latin typeface="Century" panose="02040604050505020304" pitchFamily="18" charset="0"/>
              </a:rPr>
            </a:b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82" r="37105"/>
          <a:stretch/>
        </p:blipFill>
        <p:spPr>
          <a:xfrm>
            <a:off x="11409028" y="0"/>
            <a:ext cx="78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2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944139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В результате ножевого ранения, полученного в драке, у мужчины 30 лет возникло кровотечение в области подколенной ямки. Кровь ярко-красного цвета, фонтанирует. </a:t>
            </a:r>
          </a:p>
          <a:p>
            <a:pPr marL="0" indent="0">
              <a:buNone/>
            </a:pPr>
            <a:r>
              <a:rPr lang="ru-RU" sz="2400" dirty="0"/>
              <a:t>Никаких инструментов и перевязочных материалов нет, кроме собственной одежды. </a:t>
            </a:r>
          </a:p>
          <a:p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2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2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050" name="Picture 2" descr="C:\Users\user16\Desktop\338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" y="3616654"/>
            <a:ext cx="6506964" cy="3072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16\Desktop\752940_html_5c22d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" y="1135117"/>
            <a:ext cx="3194782" cy="2297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16\Desktop\0013-017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11" y="1135117"/>
            <a:ext cx="3061648" cy="2297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3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861" y="801688"/>
            <a:ext cx="6586330" cy="5714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Упавшее стекло нанесло резаную рану на передней поверхности предплечья молодого мужчины. Из раны струей вытекает темная кровь. </a:t>
            </a:r>
          </a:p>
          <a:p>
            <a:pPr marL="0" indent="0">
              <a:buNone/>
            </a:pPr>
            <a:r>
              <a:rPr lang="ru-RU" sz="2400" dirty="0"/>
              <a:t>Специальных приспособлений для остановки кровотечения у вас нет. Нет стерильного перевязочного материала.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/>
              <a:t>распоряжении имеются носовой платок, электрический утюг, упаковка ватных дисков, шарф. </a:t>
            </a: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78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308507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3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4" name="Picture 2" descr="C:\Users\user16\Desktop\davjashhuju-povjazku-krovotechenii-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4" y="3135929"/>
            <a:ext cx="7607314" cy="3374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4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807237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Мальчик 9 лет сбит мотоциклом при переходе улицы.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осмотре: обильное носовое кровотечение, обширная ссадина в области левой скуловой кости, </a:t>
            </a:r>
            <a:r>
              <a:rPr lang="ru-RU" sz="2400" dirty="0" smtClean="0"/>
              <a:t>ссадины </a:t>
            </a:r>
            <a:r>
              <a:rPr lang="ru-RU" sz="2400" dirty="0"/>
              <a:t>на локтях. Кожа бледная, пульс </a:t>
            </a:r>
            <a:r>
              <a:rPr lang="ru-RU" sz="2400" dirty="0" smtClean="0"/>
              <a:t>очень частый, прощупывается с трудом. </a:t>
            </a:r>
            <a:r>
              <a:rPr lang="ru-RU" sz="2400" dirty="0"/>
              <a:t>Живот напряженный, болезненный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3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4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98" name="Picture 2" descr="C:\Users\user16\Desktop\slide-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b="17551"/>
          <a:stretch/>
        </p:blipFill>
        <p:spPr bwMode="auto">
          <a:xfrm>
            <a:off x="454063" y="2883243"/>
            <a:ext cx="6755211" cy="3212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5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457201"/>
            <a:ext cx="6599583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Молодой человек </a:t>
            </a:r>
            <a:r>
              <a:rPr lang="ru-RU" sz="2400" dirty="0"/>
              <a:t>ехал на велосипеде мимо мусорного бака, упал на осколки битого стекла, повредил ногу.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Небольшой </a:t>
            </a:r>
            <a:r>
              <a:rPr lang="ru-RU" sz="2400" dirty="0"/>
              <a:t>осколок торчит из раны, оттуда вытекает кровь темной струйкой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7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5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098" name="Picture 2" descr="C:\Users\user16\Desktop\0004-003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6580" r="3424" b="11079"/>
          <a:stretch/>
        </p:blipFill>
        <p:spPr bwMode="auto">
          <a:xfrm>
            <a:off x="952843" y="2438400"/>
            <a:ext cx="4596714" cy="3056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6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57201"/>
            <a:ext cx="6559826" cy="571499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Во время приготовления обеда на руки повара попал кипяток. </a:t>
            </a:r>
          </a:p>
          <a:p>
            <a:pPr marL="0" indent="0">
              <a:buNone/>
            </a:pPr>
            <a:r>
              <a:rPr lang="ru-RU" sz="2400" dirty="0"/>
              <a:t>Жалуется на </a:t>
            </a:r>
            <a:r>
              <a:rPr lang="ru-RU" sz="2400" dirty="0" smtClean="0"/>
              <a:t>сильную боль, кожные покровы кисти красного цвета. 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Определите, что с пострадавшим. </a:t>
            </a:r>
          </a:p>
          <a:p>
            <a:r>
              <a:rPr lang="ru-RU" sz="2400" dirty="0"/>
              <a:t>Составьте алгоритм оказания неотложной </a:t>
            </a:r>
            <a:r>
              <a:rPr lang="ru-RU" sz="2400" dirty="0" smtClean="0"/>
              <a:t>помощи.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5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1839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399" y="457200"/>
            <a:ext cx="5100595" cy="57150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Century" panose="02040604050505020304" pitchFamily="18" charset="0"/>
              </a:rPr>
              <a:t>Ситуационная задача </a:t>
            </a:r>
            <a:r>
              <a:rPr lang="ru-RU" sz="4400" dirty="0" smtClean="0">
                <a:latin typeface="Century" panose="02040604050505020304" pitchFamily="18" charset="0"/>
              </a:rPr>
              <a:t>№ 6</a:t>
            </a:r>
            <a:endParaRPr lang="ru-RU" sz="4400" dirty="0">
              <a:latin typeface="Century" panose="020406040505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2" y="-106928"/>
            <a:ext cx="920750" cy="9207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2" name="Picture 2" descr="C:\Users\user16\Desktop\Pervaya-pomoshh-pri-ozhoga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r="6439"/>
          <a:stretch/>
        </p:blipFill>
        <p:spPr bwMode="auto">
          <a:xfrm>
            <a:off x="1037968" y="1113348"/>
            <a:ext cx="5708821" cy="4402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Другая 8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59B0B9"/>
      </a:accent1>
      <a:accent2>
        <a:srgbClr val="9BCFD5"/>
      </a:accent2>
      <a:accent3>
        <a:srgbClr val="FFE68B"/>
      </a:accent3>
      <a:accent4>
        <a:srgbClr val="B77BB4"/>
      </a:accent4>
      <a:accent5>
        <a:srgbClr val="D3AFD2"/>
      </a:accent5>
      <a:accent6>
        <a:srgbClr val="97BDBD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4076</TotalTime>
  <Words>2870</Words>
  <Application>Microsoft Office PowerPoint</Application>
  <PresentationFormat>Широкоэкранный</PresentationFormat>
  <Paragraphs>450</Paragraphs>
  <Slides>122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7" baseType="lpstr">
      <vt:lpstr>Arial</vt:lpstr>
      <vt:lpstr>Calibri</vt:lpstr>
      <vt:lpstr>Century</vt:lpstr>
      <vt:lpstr>Wingdings</vt:lpstr>
      <vt:lpstr>Составная</vt:lpstr>
      <vt:lpstr>Оказание первой помощи</vt:lpstr>
      <vt:lpstr>Цель и задачи</vt:lpstr>
      <vt:lpstr>Правовые основы</vt:lpstr>
      <vt:lpstr>Первая доврачебная помощь </vt:lpstr>
      <vt:lpstr>Принципы оказания первой помощи пострадавшим</vt:lpstr>
      <vt:lpstr>Последовательность действий при оказании неотложной помощи  </vt:lpstr>
      <vt:lpstr>Последовательность действий при оказании неотложной помощи  </vt:lpstr>
      <vt:lpstr>Последовательность действий при оказании неотложной помощи  </vt:lpstr>
      <vt:lpstr>Признаки для определения состояния здоровья пострадавшего </vt:lpstr>
      <vt:lpstr>Клиническая смерть</vt:lpstr>
      <vt:lpstr>Биологическая смерть</vt:lpstr>
      <vt:lpstr>Сердечно-легочная реанимация</vt:lpstr>
      <vt:lpstr>Сердечно-легочная реанимация </vt:lpstr>
      <vt:lpstr>Этапы СЛР </vt:lpstr>
      <vt:lpstr>Непрямой массаж сердца</vt:lpstr>
      <vt:lpstr>Обеспечение проходимости дыхательных путей</vt:lpstr>
      <vt:lpstr>Искусственная вентиляция легких</vt:lpstr>
      <vt:lpstr>Автоматический наружный дефибриллятор</vt:lpstr>
      <vt:lpstr>Сердечно-легочная реанимация</vt:lpstr>
      <vt:lpstr>Автомобильная аптечка</vt:lpstr>
      <vt:lpstr>Обструкция дыхательных путей</vt:lpstr>
      <vt:lpstr>Неотложная помощь при обструкции дыхательных путей</vt:lpstr>
      <vt:lpstr>Неотложная помощь при обструкции дыхательных путей</vt:lpstr>
      <vt:lpstr>Травма</vt:lpstr>
      <vt:lpstr>Ушиб</vt:lpstr>
      <vt:lpstr>Признаки Ушиба</vt:lpstr>
      <vt:lpstr>Неотложная помощь при ушибах</vt:lpstr>
      <vt:lpstr>Разрывы и растяжения</vt:lpstr>
      <vt:lpstr>Неотложная помощь при разрывах и растяжениях</vt:lpstr>
      <vt:lpstr>Вывих</vt:lpstr>
      <vt:lpstr>Признаки Вывиха</vt:lpstr>
      <vt:lpstr>Неотложная помощь при вывихах</vt:lpstr>
      <vt:lpstr>Перелом</vt:lpstr>
      <vt:lpstr>Классификация переломов</vt:lpstr>
      <vt:lpstr>Абсолютные признаки переломов</vt:lpstr>
      <vt:lpstr>Относительные признаки переломов</vt:lpstr>
      <vt:lpstr>Неотложная помощь при закрытых переломах</vt:lpstr>
      <vt:lpstr>Неотложная помощь при открытых переломах</vt:lpstr>
      <vt:lpstr>Неотложная помощь при повреждении позвоночника</vt:lpstr>
      <vt:lpstr>Черепно-мозговая травма</vt:lpstr>
      <vt:lpstr>Закрытые ЧМТ</vt:lpstr>
      <vt:lpstr>Закрытые ЧМТ</vt:lpstr>
      <vt:lpstr>Закрытые ЧМТ</vt:lpstr>
      <vt:lpstr>Открытые ЧМТ</vt:lpstr>
      <vt:lpstr>Неотложная помощь при ЧМТ</vt:lpstr>
      <vt:lpstr>Травматический шок</vt:lpstr>
      <vt:lpstr>Оптимальные положения тела пострадавшего</vt:lpstr>
      <vt:lpstr>Электротравма</vt:lpstr>
      <vt:lpstr>Симптомы электротравмы</vt:lpstr>
      <vt:lpstr>Неотложная помощь при электротравме</vt:lpstr>
      <vt:lpstr>Раны</vt:lpstr>
      <vt:lpstr>Симптомы ран</vt:lpstr>
      <vt:lpstr>Неотложная помощь при ранениях</vt:lpstr>
      <vt:lpstr>Кровотечение</vt:lpstr>
      <vt:lpstr>Артериальное кровотечение </vt:lpstr>
      <vt:lpstr>Венозное кровотечение </vt:lpstr>
      <vt:lpstr>Капиллярное кровотечение</vt:lpstr>
      <vt:lpstr>Паренхиматозное кровотечение</vt:lpstr>
      <vt:lpstr>Кровотечение</vt:lpstr>
      <vt:lpstr>Неотложная помощь при артериальном кровотечении</vt:lpstr>
      <vt:lpstr>Неотложная помощь при артериальном кровотечении</vt:lpstr>
      <vt:lpstr>Неотложная помощь при артериальном кровотечении</vt:lpstr>
      <vt:lpstr>Неотложная помощь при артериальном кровотечении</vt:lpstr>
      <vt:lpstr>Правила наложения жгута </vt:lpstr>
      <vt:lpstr>Неотложная помощь при венозном кровотечении</vt:lpstr>
      <vt:lpstr>Неотложная помощь при капиллярном кровотечении</vt:lpstr>
      <vt:lpstr>Неотложная помощь при внутреннем кровотечении</vt:lpstr>
      <vt:lpstr>Неотложная помощь при носовом кровотечении</vt:lpstr>
      <vt:lpstr>Ожог</vt:lpstr>
      <vt:lpstr>Неотложная помощь при ожогах</vt:lpstr>
      <vt:lpstr>Тепловой удар</vt:lpstr>
      <vt:lpstr>Неотложная помощь  при тепловом ударе</vt:lpstr>
      <vt:lpstr>Отморожение</vt:lpstr>
      <vt:lpstr>Неотложная помощь при отморожениях</vt:lpstr>
      <vt:lpstr>Переохлаждение</vt:lpstr>
      <vt:lpstr>Неотложная помощь при переохлаждении</vt:lpstr>
      <vt:lpstr>Обморок</vt:lpstr>
      <vt:lpstr>Обморок</vt:lpstr>
      <vt:lpstr>Неотложная помощь при обмороке</vt:lpstr>
      <vt:lpstr>Эпилептический припадок</vt:lpstr>
      <vt:lpstr>Симптомы эпилептического припадка</vt:lpstr>
      <vt:lpstr>Неотложная помощь при эпилептическом припадке</vt:lpstr>
      <vt:lpstr>Сахарный диабет</vt:lpstr>
      <vt:lpstr>Гипергликемия</vt:lpstr>
      <vt:lpstr>Гипогликемия</vt:lpstr>
      <vt:lpstr>Неотложная помощь при гипер- и гипогликемии</vt:lpstr>
      <vt:lpstr>Практическая часть</vt:lpstr>
      <vt:lpstr>Ситуационная задача № 1</vt:lpstr>
      <vt:lpstr>Ситуационная задача № 1</vt:lpstr>
      <vt:lpstr>Ситуационная задача № 2</vt:lpstr>
      <vt:lpstr>Ситуационная задача № 2</vt:lpstr>
      <vt:lpstr>Ситуационная задача № 3</vt:lpstr>
      <vt:lpstr>Ситуационная задача № 3</vt:lpstr>
      <vt:lpstr>Ситуационная задача № 4</vt:lpstr>
      <vt:lpstr>Ситуационная задача № 4</vt:lpstr>
      <vt:lpstr>Ситуационная задача № 5</vt:lpstr>
      <vt:lpstr>Ситуационная задача № 5</vt:lpstr>
      <vt:lpstr>Ситуационная задача № 6</vt:lpstr>
      <vt:lpstr>Ситуационная задача № 6</vt:lpstr>
      <vt:lpstr>Ситуационная задача № 7</vt:lpstr>
      <vt:lpstr>Ситуационная задача № 7</vt:lpstr>
      <vt:lpstr>Ситуационная задача № 8</vt:lpstr>
      <vt:lpstr>Ситуационная задача № 8</vt:lpstr>
      <vt:lpstr>Ситуационная задача № 9</vt:lpstr>
      <vt:lpstr>Ситуационная задача № 9</vt:lpstr>
      <vt:lpstr>Ситуационная задача № 10</vt:lpstr>
      <vt:lpstr>Ситуационная задача № 10</vt:lpstr>
      <vt:lpstr>Ситуационная задача № 11</vt:lpstr>
      <vt:lpstr>Ситуационная задача № 11</vt:lpstr>
      <vt:lpstr>Ситуационная задача № 12</vt:lpstr>
      <vt:lpstr>Ситуационная задача № 12</vt:lpstr>
      <vt:lpstr>Ситуационная задача № 13</vt:lpstr>
      <vt:lpstr>Ситуационная задача № 13</vt:lpstr>
      <vt:lpstr>Ситуационная задача № 14</vt:lpstr>
      <vt:lpstr>Ситуационная задача № 14</vt:lpstr>
      <vt:lpstr>Ситуационная задача № 15</vt:lpstr>
      <vt:lpstr>Ситуационная задача № 15</vt:lpstr>
      <vt:lpstr>Ситуационная задача № 16</vt:lpstr>
      <vt:lpstr>Ситуационная задача № 16</vt:lpstr>
      <vt:lpstr>Ситуационная задача № 17</vt:lpstr>
      <vt:lpstr>Ситуационная задача № 17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2</dc:title>
  <dc:creator>medcol</dc:creator>
  <cp:lastModifiedBy>user16</cp:lastModifiedBy>
  <cp:revision>200</cp:revision>
  <dcterms:created xsi:type="dcterms:W3CDTF">2021-01-27T08:07:26Z</dcterms:created>
  <dcterms:modified xsi:type="dcterms:W3CDTF">2025-04-01T08:35:03Z</dcterms:modified>
</cp:coreProperties>
</file>